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16"/>
    <p:restoredTop sz="81077"/>
  </p:normalViewPr>
  <p:slideViewPr>
    <p:cSldViewPr snapToGrid="0">
      <p:cViewPr varScale="1">
        <p:scale>
          <a:sx n="129" d="100"/>
          <a:sy n="129" d="100"/>
        </p:scale>
        <p:origin x="104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6f08fc84b2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6f08fc84b2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marR="2286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6f08fc84b2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6f08fc84b2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6f08fc84b2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6f08fc84b2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6f08fc84b2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6f08fc84b2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f08fc84b2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f08fc84b2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f08fc84b2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f08fc84b2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f08fc84b2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f08fc84b2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6f08fc84b2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6f08fc84b2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6f08fc84b2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6f08fc84b2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6f08fc84b2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6f08fc84b2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6f08fc84b2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6f08fc84b2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6f08fc84b2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6f08fc84b2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aws.amazon.com/blogs/media/serverless-fixity-for-digital-preservation-complianc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B5394"/>
                </a:solidFill>
              </a:rPr>
              <a:t>Updating the DCC Curation Lifecycle Model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0000"/>
                </a:solidFill>
              </a:rPr>
              <a:t>Sayeed Choudhury, Johns Hopkins University</a:t>
            </a:r>
            <a:endParaRPr sz="240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0000"/>
                </a:solidFill>
              </a:rPr>
              <a:t>Caihong Huang, Carole Palmer, University of Washington</a:t>
            </a:r>
            <a:endParaRPr sz="240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0000"/>
                </a:solidFill>
              </a:rPr>
              <a:t>2020 IDCC</a:t>
            </a:r>
            <a:endParaRPr sz="240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0000"/>
                </a:solidFill>
              </a:rPr>
              <a:t>February 19, 2020</a:t>
            </a:r>
            <a:endParaRPr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B5394"/>
                </a:solidFill>
              </a:rPr>
              <a:t>Analysis (3)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107" name="Google Shape;107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Landscape of Lifecycle Models</a:t>
            </a:r>
            <a:endParaRPr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Reviewed </a:t>
            </a:r>
            <a:r>
              <a:rPr lang="en">
                <a:solidFill>
                  <a:srgbClr val="FF0000"/>
                </a:solidFill>
              </a:rPr>
              <a:t>more than 50 lifecycle models</a:t>
            </a:r>
            <a:r>
              <a:rPr lang="en">
                <a:solidFill>
                  <a:srgbClr val="FF9900"/>
                </a:solidFill>
              </a:rPr>
              <a:t> </a:t>
            </a:r>
            <a:r>
              <a:rPr lang="en">
                <a:solidFill>
                  <a:srgbClr val="000000"/>
                </a:solidFill>
              </a:rPr>
              <a:t>from across </a:t>
            </a:r>
            <a:r>
              <a:rPr lang="en">
                <a:solidFill>
                  <a:srgbClr val="FF0000"/>
                </a:solidFill>
              </a:rPr>
              <a:t>33 papers</a:t>
            </a:r>
            <a:endParaRPr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Three most relevant for our analysis are: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Data Life Cycles Laboratory Model (</a:t>
            </a:r>
            <a:r>
              <a:rPr lang="en">
                <a:solidFill>
                  <a:srgbClr val="FF0000"/>
                </a:solidFill>
              </a:rPr>
              <a:t>DLCL</a:t>
            </a:r>
            <a:r>
              <a:rPr lang="en">
                <a:solidFill>
                  <a:srgbClr val="000000"/>
                </a:solidFill>
              </a:rPr>
              <a:t>)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Big Data Lifecycle Model (</a:t>
            </a:r>
            <a:r>
              <a:rPr lang="en">
                <a:solidFill>
                  <a:srgbClr val="FF0000"/>
                </a:solidFill>
              </a:rPr>
              <a:t>BDLM</a:t>
            </a:r>
            <a:r>
              <a:rPr lang="en">
                <a:solidFill>
                  <a:srgbClr val="000000"/>
                </a:solidFill>
              </a:rPr>
              <a:t>)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Scenario Agnostic Lifecycle Model (</a:t>
            </a:r>
            <a:r>
              <a:rPr lang="en">
                <a:solidFill>
                  <a:srgbClr val="FF0000"/>
                </a:solidFill>
              </a:rPr>
              <a:t>COSA - DLC</a:t>
            </a:r>
            <a:r>
              <a:rPr lang="en">
                <a:solidFill>
                  <a:srgbClr val="000000"/>
                </a:solidFill>
              </a:rPr>
              <a:t>)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DLCL</a:t>
            </a:r>
            <a:r>
              <a:rPr lang="en">
                <a:solidFill>
                  <a:srgbClr val="000000"/>
                </a:solidFill>
              </a:rPr>
              <a:t> most </a:t>
            </a:r>
            <a:r>
              <a:rPr lang="en">
                <a:solidFill>
                  <a:srgbClr val="FF0000"/>
                </a:solidFill>
              </a:rPr>
              <a:t>comprehensive in terms of framing</a:t>
            </a:r>
            <a:r>
              <a:rPr lang="en">
                <a:solidFill>
                  <a:srgbClr val="000000"/>
                </a:solidFill>
              </a:rPr>
              <a:t> (e.g., scope, complexity, machine actionable data, workflows) within </a:t>
            </a:r>
            <a:r>
              <a:rPr lang="en">
                <a:solidFill>
                  <a:srgbClr val="FF0000"/>
                </a:solidFill>
              </a:rPr>
              <a:t>scientific lifecycle</a:t>
            </a:r>
            <a:endParaRPr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BDLM</a:t>
            </a:r>
            <a:r>
              <a:rPr lang="en">
                <a:solidFill>
                  <a:srgbClr val="000000"/>
                </a:solidFill>
              </a:rPr>
              <a:t> accounts for </a:t>
            </a:r>
            <a:r>
              <a:rPr lang="en">
                <a:solidFill>
                  <a:srgbClr val="FF0000"/>
                </a:solidFill>
              </a:rPr>
              <a:t>research process</a:t>
            </a:r>
            <a:r>
              <a:rPr lang="en">
                <a:solidFill>
                  <a:srgbClr val="000000"/>
                </a:solidFill>
              </a:rPr>
              <a:t> including </a:t>
            </a:r>
            <a:r>
              <a:rPr lang="en">
                <a:solidFill>
                  <a:srgbClr val="FF0000"/>
                </a:solidFill>
              </a:rPr>
              <a:t>infrastructure for big data</a:t>
            </a:r>
            <a:endParaRPr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COSA - DLC</a:t>
            </a:r>
            <a:r>
              <a:rPr lang="en">
                <a:solidFill>
                  <a:srgbClr val="000000"/>
                </a:solidFill>
              </a:rPr>
              <a:t> provides a comparison and summarization of </a:t>
            </a:r>
            <a:r>
              <a:rPr lang="en">
                <a:solidFill>
                  <a:srgbClr val="FF0000"/>
                </a:solidFill>
              </a:rPr>
              <a:t>17 data lifecycle models</a:t>
            </a:r>
            <a:r>
              <a:rPr lang="en">
                <a:solidFill>
                  <a:srgbClr val="000000"/>
                </a:solidFill>
              </a:rPr>
              <a:t> focused on the </a:t>
            </a:r>
            <a:r>
              <a:rPr lang="en">
                <a:solidFill>
                  <a:srgbClr val="FF0000"/>
                </a:solidFill>
              </a:rPr>
              <a:t>“Vs”</a:t>
            </a:r>
            <a:r>
              <a:rPr lang="en">
                <a:solidFill>
                  <a:srgbClr val="000000"/>
                </a:solidFill>
              </a:rPr>
              <a:t> of big data (e.g., volume, velocity)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Updated </a:t>
            </a:r>
            <a:r>
              <a:rPr lang="en">
                <a:solidFill>
                  <a:srgbClr val="FF0000"/>
                </a:solidFill>
              </a:rPr>
              <a:t>Data Curation Continuum</a:t>
            </a:r>
            <a:r>
              <a:rPr lang="en">
                <a:solidFill>
                  <a:srgbClr val="000000"/>
                </a:solidFill>
              </a:rPr>
              <a:t> (Treloar and Klump 2019)</a:t>
            </a:r>
            <a:endParaRPr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B5394"/>
                </a:solidFill>
              </a:rPr>
              <a:t>Recommendations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113" name="Google Shape;113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Adopt a more </a:t>
            </a:r>
            <a:r>
              <a:rPr lang="en">
                <a:solidFill>
                  <a:srgbClr val="FF0000"/>
                </a:solidFill>
              </a:rPr>
              <a:t>process oriented approach</a:t>
            </a:r>
            <a:r>
              <a:rPr lang="en">
                <a:solidFill>
                  <a:srgbClr val="000000"/>
                </a:solidFill>
              </a:rPr>
              <a:t> accounting for workflows, sheer curation, and agile software development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Modular approach</a:t>
            </a:r>
            <a:r>
              <a:rPr lang="en">
                <a:solidFill>
                  <a:srgbClr val="000000"/>
                </a:solidFill>
              </a:rPr>
              <a:t> that focuses on </a:t>
            </a:r>
            <a:r>
              <a:rPr lang="en">
                <a:solidFill>
                  <a:srgbClr val="FF0000"/>
                </a:solidFill>
              </a:rPr>
              <a:t>relevant components</a:t>
            </a:r>
            <a:r>
              <a:rPr lang="en">
                <a:solidFill>
                  <a:srgbClr val="000000"/>
                </a:solidFill>
              </a:rPr>
              <a:t> for specific context or domain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Decision tree approach</a:t>
            </a:r>
            <a:r>
              <a:rPr lang="en">
                <a:solidFill>
                  <a:srgbClr val="000000"/>
                </a:solidFill>
              </a:rPr>
              <a:t> that build upon component-based viewpoint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More research on algorithmic bias</a:t>
            </a:r>
            <a:r>
              <a:rPr lang="en">
                <a:solidFill>
                  <a:srgbClr val="000000"/>
                </a:solidFill>
              </a:rPr>
              <a:t>, perhaps building on initial resources for </a:t>
            </a:r>
            <a:r>
              <a:rPr lang="en">
                <a:solidFill>
                  <a:srgbClr val="FF0000"/>
                </a:solidFill>
              </a:rPr>
              <a:t>enhancing transparency</a:t>
            </a:r>
            <a:endParaRPr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Incorporate </a:t>
            </a:r>
            <a:r>
              <a:rPr lang="en">
                <a:solidFill>
                  <a:srgbClr val="FF0000"/>
                </a:solidFill>
              </a:rPr>
              <a:t>data science principles</a:t>
            </a:r>
            <a:r>
              <a:rPr lang="en">
                <a:solidFill>
                  <a:srgbClr val="000000"/>
                </a:solidFill>
              </a:rPr>
              <a:t>...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B5394"/>
                </a:solidFill>
              </a:rPr>
              <a:t>Final Thoughts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119" name="Google Shape;119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“Move computation to the data rather than move data to the computation.”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-- </a:t>
            </a:r>
            <a:r>
              <a:rPr lang="en">
                <a:solidFill>
                  <a:srgbClr val="FF0000"/>
                </a:solidFill>
              </a:rPr>
              <a:t>Alex Szalay</a:t>
            </a:r>
            <a:r>
              <a:rPr lang="en">
                <a:solidFill>
                  <a:srgbClr val="000000"/>
                </a:solidFill>
              </a:rPr>
              <a:t>, Professor of Astronomy and Director of IDIES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“Move curation to the data rather than move the data to the curation.”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-- </a:t>
            </a:r>
            <a:r>
              <a:rPr lang="en">
                <a:solidFill>
                  <a:srgbClr val="FF0000"/>
                </a:solidFill>
              </a:rPr>
              <a:t>Sayeed Choudhury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“Data are fuzzy...answers are approximate.”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-- </a:t>
            </a:r>
            <a:r>
              <a:rPr lang="en">
                <a:solidFill>
                  <a:srgbClr val="FF0000"/>
                </a:solidFill>
              </a:rPr>
              <a:t>Alex Szalay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“Software and data are fuzzy...curation is approximate.”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0000"/>
                </a:solidFill>
              </a:rPr>
              <a:t>-- </a:t>
            </a:r>
            <a:r>
              <a:rPr lang="en">
                <a:solidFill>
                  <a:srgbClr val="FF0000"/>
                </a:solidFill>
              </a:rPr>
              <a:t>Sayeed Choudhury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B5394"/>
                </a:solidFill>
              </a:rPr>
              <a:t>Acknowledgements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125" name="Google Shape;125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Kevin Ashley and colleagues at DCC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Carole Palmer, Rainbow Huang and colleagues at University of Washington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Sheridan Libraries and IDIES at Johns Hopkins University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Alfred P. Sloan Foundation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3850" y="304800"/>
            <a:ext cx="6916282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B5394"/>
                </a:solidFill>
              </a:rPr>
              <a:t>Rationale for Research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Higgins 2008 paper published </a:t>
            </a:r>
            <a:r>
              <a:rPr lang="en">
                <a:solidFill>
                  <a:srgbClr val="FF0000"/>
                </a:solidFill>
              </a:rPr>
              <a:t>a decade ago</a:t>
            </a:r>
            <a:endParaRPr>
              <a:solidFill>
                <a:srgbClr val="FF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Since then, </a:t>
            </a:r>
            <a:r>
              <a:rPr lang="en">
                <a:solidFill>
                  <a:srgbClr val="FF0000"/>
                </a:solidFill>
              </a:rPr>
              <a:t>DCC Lifecycle Model </a:t>
            </a:r>
            <a:r>
              <a:rPr lang="en">
                <a:solidFill>
                  <a:srgbClr val="000000"/>
                </a:solidFill>
              </a:rPr>
              <a:t>has played an </a:t>
            </a:r>
            <a:r>
              <a:rPr lang="en">
                <a:solidFill>
                  <a:srgbClr val="FF0000"/>
                </a:solidFill>
              </a:rPr>
              <a:t>important role</a:t>
            </a:r>
            <a:r>
              <a:rPr lang="en">
                <a:solidFill>
                  <a:srgbClr val="000000"/>
                </a:solidFill>
              </a:rPr>
              <a:t> in digital curation from both a </a:t>
            </a:r>
            <a:r>
              <a:rPr lang="en">
                <a:solidFill>
                  <a:srgbClr val="FF0000"/>
                </a:solidFill>
              </a:rPr>
              <a:t>theoretical and practical perspective</a:t>
            </a:r>
            <a:endParaRPr>
              <a:solidFill>
                <a:srgbClr val="FF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But the context and environment for </a:t>
            </a:r>
            <a:r>
              <a:rPr lang="en">
                <a:solidFill>
                  <a:srgbClr val="FF0000"/>
                </a:solidFill>
              </a:rPr>
              <a:t>curation has changed considerably</a:t>
            </a:r>
            <a:r>
              <a:rPr lang="en">
                <a:solidFill>
                  <a:srgbClr val="000000"/>
                </a:solidFill>
              </a:rPr>
              <a:t> -- particularly related to </a:t>
            </a:r>
            <a:r>
              <a:rPr lang="en">
                <a:solidFill>
                  <a:srgbClr val="FF0000"/>
                </a:solidFill>
              </a:rPr>
              <a:t>data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2650" y="152400"/>
            <a:ext cx="7338699" cy="4838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B5394"/>
                </a:solidFill>
              </a:rPr>
              <a:t>Alfred P. Sloan Foundation Grant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Consideration of </a:t>
            </a:r>
            <a:r>
              <a:rPr lang="en">
                <a:solidFill>
                  <a:srgbClr val="FF0000"/>
                </a:solidFill>
              </a:rPr>
              <a:t>data</a:t>
            </a:r>
            <a:r>
              <a:rPr lang="en">
                <a:solidFill>
                  <a:srgbClr val="000000"/>
                </a:solidFill>
              </a:rPr>
              <a:t> in terms of </a:t>
            </a:r>
            <a:r>
              <a:rPr lang="en">
                <a:solidFill>
                  <a:srgbClr val="FF0000"/>
                </a:solidFill>
              </a:rPr>
              <a:t>scope, complexity and machine actionable</a:t>
            </a:r>
            <a:r>
              <a:rPr lang="en">
                <a:solidFill>
                  <a:srgbClr val="000000"/>
                </a:solidFill>
              </a:rPr>
              <a:t> nature (especially as it relates to connections between data archives and high performance computing)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Assessing impact of </a:t>
            </a:r>
            <a:r>
              <a:rPr lang="en">
                <a:solidFill>
                  <a:srgbClr val="FF0000"/>
                </a:solidFill>
              </a:rPr>
              <a:t>machine learning</a:t>
            </a:r>
            <a:r>
              <a:rPr lang="en">
                <a:solidFill>
                  <a:srgbClr val="000000"/>
                </a:solidFill>
              </a:rPr>
              <a:t> for data processing and analytics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Casting the Lifecycle model in terms of growing movements of </a:t>
            </a:r>
            <a:r>
              <a:rPr lang="en">
                <a:solidFill>
                  <a:srgbClr val="FF0000"/>
                </a:solidFill>
              </a:rPr>
              <a:t>integrated research workflows</a:t>
            </a:r>
            <a:endParaRPr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Accounting for </a:t>
            </a:r>
            <a:r>
              <a:rPr lang="en">
                <a:solidFill>
                  <a:srgbClr val="FF0000"/>
                </a:solidFill>
              </a:rPr>
              <a:t>algorithmic bias</a:t>
            </a:r>
            <a:r>
              <a:rPr lang="en">
                <a:solidFill>
                  <a:srgbClr val="000000"/>
                </a:solidFill>
              </a:rPr>
              <a:t>, particularly as it relates to issues of </a:t>
            </a:r>
            <a:r>
              <a:rPr lang="en">
                <a:solidFill>
                  <a:srgbClr val="FF0000"/>
                </a:solidFill>
              </a:rPr>
              <a:t>diversity and inclusion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B5394"/>
                </a:solidFill>
              </a:rPr>
              <a:t>Goals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Recommendations</a:t>
            </a:r>
            <a:r>
              <a:rPr lang="en">
                <a:solidFill>
                  <a:srgbClr val="000000"/>
                </a:solidFill>
              </a:rPr>
              <a:t> for next steps 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Not a new model</a:t>
            </a:r>
            <a:r>
              <a:rPr lang="en">
                <a:solidFill>
                  <a:srgbClr val="000000"/>
                </a:solidFill>
              </a:rPr>
              <a:t> -- if that’s deemed useful or necessary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I am </a:t>
            </a:r>
            <a:r>
              <a:rPr lang="en">
                <a:solidFill>
                  <a:srgbClr val="FF0000"/>
                </a:solidFill>
              </a:rPr>
              <a:t>not representing the DCC</a:t>
            </a:r>
            <a:r>
              <a:rPr lang="en">
                <a:solidFill>
                  <a:srgbClr val="000000"/>
                </a:solidFill>
              </a:rPr>
              <a:t> -- findings reflect work of authors and presenters though </a:t>
            </a:r>
            <a:r>
              <a:rPr lang="en">
                <a:solidFill>
                  <a:srgbClr val="FF0000"/>
                </a:solidFill>
              </a:rPr>
              <a:t>DCC was helpful </a:t>
            </a:r>
            <a:r>
              <a:rPr lang="en">
                <a:solidFill>
                  <a:srgbClr val="000000"/>
                </a:solidFill>
              </a:rPr>
              <a:t>as part of the research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B5394"/>
                </a:solidFill>
              </a:rPr>
              <a:t>Methodology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DCC Site Visit</a:t>
            </a:r>
            <a:endParaRPr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Interviews and review of reports (e.g., SCARP report and associated publications)</a:t>
            </a:r>
            <a:endParaRPr>
              <a:solidFill>
                <a:srgbClr val="000000"/>
              </a:solidFill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Expert Consultation</a:t>
            </a:r>
            <a:endParaRPr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Institute of Data Intensive Engineering (IDIES) at JHU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Site visit to University of Washington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Review of Lifecycle Models</a:t>
            </a:r>
            <a:r>
              <a:rPr lang="en">
                <a:solidFill>
                  <a:schemeClr val="dk1"/>
                </a:solidFill>
              </a:rPr>
              <a:t> covering: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Multiple lifecycle models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Curation lifecycle model application to big data challenges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Research lifecycle model applicable to data intensive research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Data curation in relation to fairness, accountability and transparency (FAT)</a:t>
            </a:r>
            <a:endParaRPr sz="14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B5394"/>
                </a:solidFill>
              </a:rPr>
              <a:t>Analysis (1)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95" name="Google Shape;95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DCC Site Visit</a:t>
            </a:r>
            <a:endParaRPr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Original model </a:t>
            </a:r>
            <a:r>
              <a:rPr lang="en">
                <a:solidFill>
                  <a:srgbClr val="FF0000"/>
                </a:solidFill>
              </a:rPr>
              <a:t>motivated by desire to organize materials on DCC website</a:t>
            </a:r>
            <a:r>
              <a:rPr lang="en">
                <a:solidFill>
                  <a:srgbClr val="000000"/>
                </a:solidFill>
              </a:rPr>
              <a:t> (and associated requests)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Based on </a:t>
            </a:r>
            <a:r>
              <a:rPr lang="en">
                <a:solidFill>
                  <a:srgbClr val="FF0000"/>
                </a:solidFill>
              </a:rPr>
              <a:t>archival science principles</a:t>
            </a:r>
            <a:r>
              <a:rPr lang="en">
                <a:solidFill>
                  <a:srgbClr val="000000"/>
                </a:solidFill>
              </a:rPr>
              <a:t> with possible connections to OAIS reference model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FF0000"/>
                </a:solidFill>
              </a:rPr>
              <a:t>Adapted</a:t>
            </a:r>
            <a:r>
              <a:rPr lang="en">
                <a:solidFill>
                  <a:srgbClr val="000000"/>
                </a:solidFill>
              </a:rPr>
              <a:t> for multiple purposes -- </a:t>
            </a:r>
            <a:r>
              <a:rPr lang="en">
                <a:solidFill>
                  <a:srgbClr val="FF0000"/>
                </a:solidFill>
              </a:rPr>
              <a:t>often which were unintended</a:t>
            </a:r>
            <a:endParaRPr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FF0000"/>
                </a:solidFill>
              </a:rPr>
              <a:t>Pedagogical applications</a:t>
            </a:r>
            <a:r>
              <a:rPr lang="en">
                <a:solidFill>
                  <a:srgbClr val="000000"/>
                </a:solidFill>
              </a:rPr>
              <a:t> were most (pleasantly) surprising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FF0000"/>
                </a:solidFill>
              </a:rPr>
              <a:t>Guide</a:t>
            </a:r>
            <a:r>
              <a:rPr lang="en">
                <a:solidFill>
                  <a:srgbClr val="000000"/>
                </a:solidFill>
              </a:rPr>
              <a:t> for institutions and researchers to hold </a:t>
            </a:r>
            <a:r>
              <a:rPr lang="en">
                <a:solidFill>
                  <a:srgbClr val="FF0000"/>
                </a:solidFill>
              </a:rPr>
              <a:t>productive conversations about curation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B5394"/>
                </a:solidFill>
              </a:rPr>
              <a:t>Analysis (2)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Expert Consultation</a:t>
            </a:r>
            <a:endParaRPr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Librarians noted </a:t>
            </a:r>
            <a:r>
              <a:rPr lang="en">
                <a:solidFill>
                  <a:srgbClr val="FF0000"/>
                </a:solidFill>
              </a:rPr>
              <a:t>dynamic, non-linear nature</a:t>
            </a:r>
            <a:r>
              <a:rPr lang="en">
                <a:solidFill>
                  <a:srgbClr val="000000"/>
                </a:solidFill>
              </a:rPr>
              <a:t> of research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Researchers cited </a:t>
            </a:r>
            <a:r>
              <a:rPr lang="en">
                <a:solidFill>
                  <a:srgbClr val="FF0000"/>
                </a:solidFill>
              </a:rPr>
              <a:t>use cases </a:t>
            </a:r>
            <a:r>
              <a:rPr lang="en">
                <a:solidFill>
                  <a:srgbClr val="000000"/>
                </a:solidFill>
              </a:rPr>
              <a:t>but also asked for </a:t>
            </a:r>
            <a:r>
              <a:rPr lang="en">
                <a:solidFill>
                  <a:srgbClr val="FF0000"/>
                </a:solidFill>
              </a:rPr>
              <a:t>additional ones</a:t>
            </a:r>
            <a:endParaRPr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Data scientists emphasized primary nature of </a:t>
            </a:r>
            <a:r>
              <a:rPr lang="en">
                <a:solidFill>
                  <a:srgbClr val="FF0000"/>
                </a:solidFill>
              </a:rPr>
              <a:t>machine learning and computation</a:t>
            </a:r>
            <a:endParaRPr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Rise of </a:t>
            </a:r>
            <a:r>
              <a:rPr lang="en">
                <a:solidFill>
                  <a:srgbClr val="FF0000"/>
                </a:solidFill>
              </a:rPr>
              <a:t>third party cloud storage and computation</a:t>
            </a:r>
            <a:r>
              <a:rPr lang="en">
                <a:solidFill>
                  <a:srgbClr val="000000"/>
                </a:solidFill>
              </a:rPr>
              <a:t> rising considerably -- including new possibilities for preservation and curation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https://aws.amazon.com/blogs/media/serverless-fixity-for-digital-preservation-compliance/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But possibilities need to be balanced with </a:t>
            </a:r>
            <a:r>
              <a:rPr lang="en">
                <a:solidFill>
                  <a:srgbClr val="FF0000"/>
                </a:solidFill>
              </a:rPr>
              <a:t>firm awareness of issues related to FAT</a:t>
            </a:r>
            <a:r>
              <a:rPr lang="en">
                <a:solidFill>
                  <a:srgbClr val="000000"/>
                </a:solidFill>
              </a:rPr>
              <a:t> -- need </a:t>
            </a:r>
            <a:r>
              <a:rPr lang="en">
                <a:solidFill>
                  <a:srgbClr val="FF0000"/>
                </a:solidFill>
              </a:rPr>
              <a:t>more research for algorithmic bias</a:t>
            </a:r>
            <a:r>
              <a:rPr lang="en">
                <a:solidFill>
                  <a:srgbClr val="000000"/>
                </a:solidFill>
              </a:rPr>
              <a:t> but even now </a:t>
            </a:r>
            <a:r>
              <a:rPr lang="en">
                <a:solidFill>
                  <a:srgbClr val="FF0000"/>
                </a:solidFill>
              </a:rPr>
              <a:t>more transparency</a:t>
            </a:r>
            <a:r>
              <a:rPr lang="en">
                <a:solidFill>
                  <a:srgbClr val="000000"/>
                </a:solidFill>
              </a:rPr>
              <a:t> can help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686</Words>
  <Application>Microsoft Macintosh PowerPoint</Application>
  <PresentationFormat>On-screen Show (16:9)</PresentationFormat>
  <Paragraphs>75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Cambria</vt:lpstr>
      <vt:lpstr>Simple Light</vt:lpstr>
      <vt:lpstr>Updating the DCC Curation Lifecycle Model</vt:lpstr>
      <vt:lpstr>PowerPoint Presentation</vt:lpstr>
      <vt:lpstr>Rationale for Research</vt:lpstr>
      <vt:lpstr>PowerPoint Presentation</vt:lpstr>
      <vt:lpstr>Alfred P. Sloan Foundation Grant</vt:lpstr>
      <vt:lpstr>Goals</vt:lpstr>
      <vt:lpstr>Methodology</vt:lpstr>
      <vt:lpstr>Analysis (1)</vt:lpstr>
      <vt:lpstr>Analysis (2)</vt:lpstr>
      <vt:lpstr>Analysis (3)</vt:lpstr>
      <vt:lpstr>Recommendations</vt:lpstr>
      <vt:lpstr>Final Thoughts</vt:lpstr>
      <vt:lpstr>Acknowledgements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Updating the DCC Curation Lifecycle Model</dc:title>
  <cp:lastModifiedBy>Sayeed Choudhury</cp:lastModifiedBy>
  <cp:revision>1</cp:revision>
  <dcterms:modified xsi:type="dcterms:W3CDTF">2020-02-18T15:34:03Z</dcterms:modified>
</cp:coreProperties>
</file>