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793" r:id="rId1"/>
  </p:sldMasterIdLst>
  <p:sldIdLst>
    <p:sldId id="257" r:id="rId2"/>
  </p:sldIdLst>
  <p:sldSz cx="42803763"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2064FF-A70B-4FDC-BA0C-29799E3A9AA8}" v="280" dt="2020-12-07T18:11:33.7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6357" autoAdjust="0"/>
  </p:normalViewPr>
  <p:slideViewPr>
    <p:cSldViewPr snapToGrid="0">
      <p:cViewPr varScale="1">
        <p:scale>
          <a:sx n="25" d="100"/>
          <a:sy n="25" d="100"/>
        </p:scale>
        <p:origin x="10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ham Nieva De La Hidalga" userId="fa343874-a581-4191-8014-c88325f934b7" providerId="ADAL" clId="{862064FF-A70B-4FDC-BA0C-29799E3A9AA8}"/>
    <pc:docChg chg="undo custSel modSld">
      <pc:chgData name="Abraham Nieva De La Hidalga" userId="fa343874-a581-4191-8014-c88325f934b7" providerId="ADAL" clId="{862064FF-A70B-4FDC-BA0C-29799E3A9AA8}" dt="2020-12-09T14:08:03.084" v="2128" actId="1076"/>
      <pc:docMkLst>
        <pc:docMk/>
      </pc:docMkLst>
      <pc:sldChg chg="addSp delSp modSp mod">
        <pc:chgData name="Abraham Nieva De La Hidalga" userId="fa343874-a581-4191-8014-c88325f934b7" providerId="ADAL" clId="{862064FF-A70B-4FDC-BA0C-29799E3A9AA8}" dt="2020-12-09T14:08:03.084" v="2128" actId="1076"/>
        <pc:sldMkLst>
          <pc:docMk/>
          <pc:sldMk cId="2004994581" sldId="257"/>
        </pc:sldMkLst>
        <pc:spChg chg="mod">
          <ac:chgData name="Abraham Nieva De La Hidalga" userId="fa343874-a581-4191-8014-c88325f934b7" providerId="ADAL" clId="{862064FF-A70B-4FDC-BA0C-29799E3A9AA8}" dt="2020-12-09T14:08:03.084" v="2128" actId="1076"/>
          <ac:spMkLst>
            <pc:docMk/>
            <pc:sldMk cId="2004994581" sldId="257"/>
            <ac:spMk id="5" creationId="{0473F1E2-D711-4925-AA8F-E0662C6F3DFE}"/>
          </ac:spMkLst>
        </pc:spChg>
        <pc:spChg chg="add mod">
          <ac:chgData name="Abraham Nieva De La Hidalga" userId="fa343874-a581-4191-8014-c88325f934b7" providerId="ADAL" clId="{862064FF-A70B-4FDC-BA0C-29799E3A9AA8}" dt="2020-12-07T13:49:54.014" v="1319" actId="1076"/>
          <ac:spMkLst>
            <pc:docMk/>
            <pc:sldMk cId="2004994581" sldId="257"/>
            <ac:spMk id="6" creationId="{63674979-3B56-4D64-866B-A4C5E69F2948}"/>
          </ac:spMkLst>
        </pc:spChg>
        <pc:spChg chg="mod">
          <ac:chgData name="Abraham Nieva De La Hidalga" userId="fa343874-a581-4191-8014-c88325f934b7" providerId="ADAL" clId="{862064FF-A70B-4FDC-BA0C-29799E3A9AA8}" dt="2020-12-07T13:41:16.778" v="1243" actId="1076"/>
          <ac:spMkLst>
            <pc:docMk/>
            <pc:sldMk cId="2004994581" sldId="257"/>
            <ac:spMk id="10" creationId="{9B0E7E81-E136-4F01-B724-A02568A0F693}"/>
          </ac:spMkLst>
        </pc:spChg>
        <pc:spChg chg="mod">
          <ac:chgData name="Abraham Nieva De La Hidalga" userId="fa343874-a581-4191-8014-c88325f934b7" providerId="ADAL" clId="{862064FF-A70B-4FDC-BA0C-29799E3A9AA8}" dt="2020-12-07T18:08:11.662" v="1702" actId="1036"/>
          <ac:spMkLst>
            <pc:docMk/>
            <pc:sldMk cId="2004994581" sldId="257"/>
            <ac:spMk id="17" creationId="{15C6D156-6270-47CD-AB3A-4B18B6649DD3}"/>
          </ac:spMkLst>
        </pc:spChg>
        <pc:spChg chg="mod">
          <ac:chgData name="Abraham Nieva De La Hidalga" userId="fa343874-a581-4191-8014-c88325f934b7" providerId="ADAL" clId="{862064FF-A70B-4FDC-BA0C-29799E3A9AA8}" dt="2020-12-07T18:08:11.662" v="1702" actId="1036"/>
          <ac:spMkLst>
            <pc:docMk/>
            <pc:sldMk cId="2004994581" sldId="257"/>
            <ac:spMk id="18" creationId="{0AA7046E-7CFF-44FC-96DA-42613B81EED1}"/>
          </ac:spMkLst>
        </pc:spChg>
        <pc:spChg chg="mod">
          <ac:chgData name="Abraham Nieva De La Hidalga" userId="fa343874-a581-4191-8014-c88325f934b7" providerId="ADAL" clId="{862064FF-A70B-4FDC-BA0C-29799E3A9AA8}" dt="2020-12-07T18:08:11.662" v="1702" actId="1036"/>
          <ac:spMkLst>
            <pc:docMk/>
            <pc:sldMk cId="2004994581" sldId="257"/>
            <ac:spMk id="22" creationId="{2DC94656-2597-4211-BB4A-CE826A0B787C}"/>
          </ac:spMkLst>
        </pc:spChg>
        <pc:spChg chg="mod">
          <ac:chgData name="Abraham Nieva De La Hidalga" userId="fa343874-a581-4191-8014-c88325f934b7" providerId="ADAL" clId="{862064FF-A70B-4FDC-BA0C-29799E3A9AA8}" dt="2020-12-07T18:08:11.662" v="1702" actId="1036"/>
          <ac:spMkLst>
            <pc:docMk/>
            <pc:sldMk cId="2004994581" sldId="257"/>
            <ac:spMk id="28" creationId="{57CE714B-E315-4C23-953F-20F5BD29AAFC}"/>
          </ac:spMkLst>
        </pc:spChg>
        <pc:spChg chg="mod">
          <ac:chgData name="Abraham Nieva De La Hidalga" userId="fa343874-a581-4191-8014-c88325f934b7" providerId="ADAL" clId="{862064FF-A70B-4FDC-BA0C-29799E3A9AA8}" dt="2020-12-07T18:08:11.662" v="1702" actId="1036"/>
          <ac:spMkLst>
            <pc:docMk/>
            <pc:sldMk cId="2004994581" sldId="257"/>
            <ac:spMk id="30" creationId="{F5E7E9D7-1E81-4502-BEF2-6B67F0ED2043}"/>
          </ac:spMkLst>
        </pc:spChg>
        <pc:spChg chg="mod">
          <ac:chgData name="Abraham Nieva De La Hidalga" userId="fa343874-a581-4191-8014-c88325f934b7" providerId="ADAL" clId="{862064FF-A70B-4FDC-BA0C-29799E3A9AA8}" dt="2020-12-07T18:08:11.662" v="1702" actId="1036"/>
          <ac:spMkLst>
            <pc:docMk/>
            <pc:sldMk cId="2004994581" sldId="257"/>
            <ac:spMk id="32" creationId="{AEF04946-2976-4A92-8A9F-48D4F5BBDB6E}"/>
          </ac:spMkLst>
        </pc:spChg>
        <pc:spChg chg="mod">
          <ac:chgData name="Abraham Nieva De La Hidalga" userId="fa343874-a581-4191-8014-c88325f934b7" providerId="ADAL" clId="{862064FF-A70B-4FDC-BA0C-29799E3A9AA8}" dt="2020-12-07T18:08:11.662" v="1702" actId="1036"/>
          <ac:spMkLst>
            <pc:docMk/>
            <pc:sldMk cId="2004994581" sldId="257"/>
            <ac:spMk id="36" creationId="{D71D49F7-4A72-4B2B-B907-4FBA33AC4381}"/>
          </ac:spMkLst>
        </pc:spChg>
        <pc:spChg chg="mod">
          <ac:chgData name="Abraham Nieva De La Hidalga" userId="fa343874-a581-4191-8014-c88325f934b7" providerId="ADAL" clId="{862064FF-A70B-4FDC-BA0C-29799E3A9AA8}" dt="2020-12-07T18:08:25.495" v="1715" actId="1035"/>
          <ac:spMkLst>
            <pc:docMk/>
            <pc:sldMk cId="2004994581" sldId="257"/>
            <ac:spMk id="37" creationId="{70D7D503-C900-4D67-9D2B-17F01F6DCBC8}"/>
          </ac:spMkLst>
        </pc:spChg>
        <pc:spChg chg="mod">
          <ac:chgData name="Abraham Nieva De La Hidalga" userId="fa343874-a581-4191-8014-c88325f934b7" providerId="ADAL" clId="{862064FF-A70B-4FDC-BA0C-29799E3A9AA8}" dt="2020-12-07T18:08:11.662" v="1702" actId="1036"/>
          <ac:spMkLst>
            <pc:docMk/>
            <pc:sldMk cId="2004994581" sldId="257"/>
            <ac:spMk id="38" creationId="{F2170CBF-8BE4-485E-9CA3-7E0D75EDC8F2}"/>
          </ac:spMkLst>
        </pc:spChg>
        <pc:spChg chg="mod">
          <ac:chgData name="Abraham Nieva De La Hidalga" userId="fa343874-a581-4191-8014-c88325f934b7" providerId="ADAL" clId="{862064FF-A70B-4FDC-BA0C-29799E3A9AA8}" dt="2020-12-07T18:08:25.495" v="1715" actId="1035"/>
          <ac:spMkLst>
            <pc:docMk/>
            <pc:sldMk cId="2004994581" sldId="257"/>
            <ac:spMk id="39" creationId="{7B1D6B2C-6EAE-4B5B-B066-32CC0C542268}"/>
          </ac:spMkLst>
        </pc:spChg>
        <pc:spChg chg="mod">
          <ac:chgData name="Abraham Nieva De La Hidalga" userId="fa343874-a581-4191-8014-c88325f934b7" providerId="ADAL" clId="{862064FF-A70B-4FDC-BA0C-29799E3A9AA8}" dt="2020-12-07T18:08:25.495" v="1715" actId="1035"/>
          <ac:spMkLst>
            <pc:docMk/>
            <pc:sldMk cId="2004994581" sldId="257"/>
            <ac:spMk id="42" creationId="{B99566B9-CBE3-4CE2-9DB8-AB554A32DEA9}"/>
          </ac:spMkLst>
        </pc:spChg>
        <pc:spChg chg="add mod">
          <ac:chgData name="Abraham Nieva De La Hidalga" userId="fa343874-a581-4191-8014-c88325f934b7" providerId="ADAL" clId="{862064FF-A70B-4FDC-BA0C-29799E3A9AA8}" dt="2020-12-07T18:10:14.248" v="1761" actId="1076"/>
          <ac:spMkLst>
            <pc:docMk/>
            <pc:sldMk cId="2004994581" sldId="257"/>
            <ac:spMk id="44" creationId="{217BEDC6-54AB-404A-ADE2-0ADD6099ACDB}"/>
          </ac:spMkLst>
        </pc:spChg>
        <pc:spChg chg="mod">
          <ac:chgData name="Abraham Nieva De La Hidalga" userId="fa343874-a581-4191-8014-c88325f934b7" providerId="ADAL" clId="{862064FF-A70B-4FDC-BA0C-29799E3A9AA8}" dt="2020-12-07T18:10:08.447" v="1760" actId="20577"/>
          <ac:spMkLst>
            <pc:docMk/>
            <pc:sldMk cId="2004994581" sldId="257"/>
            <ac:spMk id="46" creationId="{E4FC5DA6-DF39-4094-9219-D875620E8823}"/>
          </ac:spMkLst>
        </pc:spChg>
        <pc:spChg chg="mod">
          <ac:chgData name="Abraham Nieva De La Hidalga" userId="fa343874-a581-4191-8014-c88325f934b7" providerId="ADAL" clId="{862064FF-A70B-4FDC-BA0C-29799E3A9AA8}" dt="2020-12-07T18:24:22.022" v="2091" actId="1076"/>
          <ac:spMkLst>
            <pc:docMk/>
            <pc:sldMk cId="2004994581" sldId="257"/>
            <ac:spMk id="47" creationId="{ED2102A0-1287-4063-8B17-D35F59DF91CE}"/>
          </ac:spMkLst>
        </pc:spChg>
        <pc:spChg chg="mod">
          <ac:chgData name="Abraham Nieva De La Hidalga" userId="fa343874-a581-4191-8014-c88325f934b7" providerId="ADAL" clId="{862064FF-A70B-4FDC-BA0C-29799E3A9AA8}" dt="2020-12-07T18:10:17.546" v="1762" actId="1076"/>
          <ac:spMkLst>
            <pc:docMk/>
            <pc:sldMk cId="2004994581" sldId="257"/>
            <ac:spMk id="48" creationId="{AAF13AD7-9F69-46E7-8E31-4B8CF358D190}"/>
          </ac:spMkLst>
        </pc:spChg>
        <pc:spChg chg="add mod">
          <ac:chgData name="Abraham Nieva De La Hidalga" userId="fa343874-a581-4191-8014-c88325f934b7" providerId="ADAL" clId="{862064FF-A70B-4FDC-BA0C-29799E3A9AA8}" dt="2020-12-08T22:46:57.785" v="2097" actId="20577"/>
          <ac:spMkLst>
            <pc:docMk/>
            <pc:sldMk cId="2004994581" sldId="257"/>
            <ac:spMk id="51" creationId="{547E987B-8418-4047-948E-29324304A396}"/>
          </ac:spMkLst>
        </pc:spChg>
        <pc:spChg chg="add del mod">
          <ac:chgData name="Abraham Nieva De La Hidalga" userId="fa343874-a581-4191-8014-c88325f934b7" providerId="ADAL" clId="{862064FF-A70B-4FDC-BA0C-29799E3A9AA8}" dt="2020-12-07T13:35:49.822" v="1179" actId="478"/>
          <ac:spMkLst>
            <pc:docMk/>
            <pc:sldMk cId="2004994581" sldId="257"/>
            <ac:spMk id="51" creationId="{680650E4-882C-423C-AA76-B7D117F87E57}"/>
          </ac:spMkLst>
        </pc:spChg>
        <pc:spChg chg="mod">
          <ac:chgData name="Abraham Nieva De La Hidalga" userId="fa343874-a581-4191-8014-c88325f934b7" providerId="ADAL" clId="{862064FF-A70B-4FDC-BA0C-29799E3A9AA8}" dt="2020-12-09T13:16:30.227" v="2124" actId="6549"/>
          <ac:spMkLst>
            <pc:docMk/>
            <pc:sldMk cId="2004994581" sldId="257"/>
            <ac:spMk id="53" creationId="{447F5F01-C056-4FA9-93A8-8E667AAD2EBE}"/>
          </ac:spMkLst>
        </pc:spChg>
        <pc:spChg chg="mod">
          <ac:chgData name="Abraham Nieva De La Hidalga" userId="fa343874-a581-4191-8014-c88325f934b7" providerId="ADAL" clId="{862064FF-A70B-4FDC-BA0C-29799E3A9AA8}" dt="2020-12-07T18:08:25.495" v="1715" actId="1035"/>
          <ac:spMkLst>
            <pc:docMk/>
            <pc:sldMk cId="2004994581" sldId="257"/>
            <ac:spMk id="54" creationId="{DD54677F-608D-4993-BAD4-FCC245DFC155}"/>
          </ac:spMkLst>
        </pc:spChg>
        <pc:spChg chg="add mod">
          <ac:chgData name="Abraham Nieva De La Hidalga" userId="fa343874-a581-4191-8014-c88325f934b7" providerId="ADAL" clId="{862064FF-A70B-4FDC-BA0C-29799E3A9AA8}" dt="2020-12-07T18:10:26.001" v="1764" actId="1076"/>
          <ac:spMkLst>
            <pc:docMk/>
            <pc:sldMk cId="2004994581" sldId="257"/>
            <ac:spMk id="55" creationId="{C9E2A65A-323D-4FF4-B449-0362275339E9}"/>
          </ac:spMkLst>
        </pc:spChg>
        <pc:spChg chg="mod">
          <ac:chgData name="Abraham Nieva De La Hidalga" userId="fa343874-a581-4191-8014-c88325f934b7" providerId="ADAL" clId="{862064FF-A70B-4FDC-BA0C-29799E3A9AA8}" dt="2020-12-08T22:51:15.866" v="2105" actId="20577"/>
          <ac:spMkLst>
            <pc:docMk/>
            <pc:sldMk cId="2004994581" sldId="257"/>
            <ac:spMk id="56" creationId="{31DBBA33-FCF5-4F85-B7A3-8049844E8610}"/>
          </ac:spMkLst>
        </pc:spChg>
        <pc:spChg chg="mod">
          <ac:chgData name="Abraham Nieva De La Hidalga" userId="fa343874-a581-4191-8014-c88325f934b7" providerId="ADAL" clId="{862064FF-A70B-4FDC-BA0C-29799E3A9AA8}" dt="2020-12-07T18:08:11.662" v="1702" actId="1036"/>
          <ac:spMkLst>
            <pc:docMk/>
            <pc:sldMk cId="2004994581" sldId="257"/>
            <ac:spMk id="57" creationId="{C4534CEF-CDE6-4FF8-A2A4-F32CDFFF99B6}"/>
          </ac:spMkLst>
        </pc:spChg>
        <pc:spChg chg="mod">
          <ac:chgData name="Abraham Nieva De La Hidalga" userId="fa343874-a581-4191-8014-c88325f934b7" providerId="ADAL" clId="{862064FF-A70B-4FDC-BA0C-29799E3A9AA8}" dt="2020-12-07T18:08:11.662" v="1702" actId="1036"/>
          <ac:spMkLst>
            <pc:docMk/>
            <pc:sldMk cId="2004994581" sldId="257"/>
            <ac:spMk id="59" creationId="{D9C3BB98-D7F4-490E-A801-C9B2A46E8555}"/>
          </ac:spMkLst>
        </pc:spChg>
        <pc:spChg chg="add mod">
          <ac:chgData name="Abraham Nieva De La Hidalga" userId="fa343874-a581-4191-8014-c88325f934b7" providerId="ADAL" clId="{862064FF-A70B-4FDC-BA0C-29799E3A9AA8}" dt="2020-12-08T22:46:48.034" v="2094" actId="6549"/>
          <ac:spMkLst>
            <pc:docMk/>
            <pc:sldMk cId="2004994581" sldId="257"/>
            <ac:spMk id="60" creationId="{C2DC1E50-C5D9-4CE9-B35F-DBEFCFAEC83A}"/>
          </ac:spMkLst>
        </pc:spChg>
        <pc:spChg chg="mod">
          <ac:chgData name="Abraham Nieva De La Hidalga" userId="fa343874-a581-4191-8014-c88325f934b7" providerId="ADAL" clId="{862064FF-A70B-4FDC-BA0C-29799E3A9AA8}" dt="2020-12-08T22:56:46.530" v="2114" actId="20577"/>
          <ac:spMkLst>
            <pc:docMk/>
            <pc:sldMk cId="2004994581" sldId="257"/>
            <ac:spMk id="62" creationId="{06FB1EBB-1494-491C-A7FF-DE99CF1C735D}"/>
          </ac:spMkLst>
        </pc:spChg>
        <pc:spChg chg="add del mod">
          <ac:chgData name="Abraham Nieva De La Hidalga" userId="fa343874-a581-4191-8014-c88325f934b7" providerId="ADAL" clId="{862064FF-A70B-4FDC-BA0C-29799E3A9AA8}" dt="2020-12-07T18:15:57.049" v="1931" actId="478"/>
          <ac:spMkLst>
            <pc:docMk/>
            <pc:sldMk cId="2004994581" sldId="257"/>
            <ac:spMk id="64" creationId="{D7088DE1-15C2-43A9-9C45-AD802B001F30}"/>
          </ac:spMkLst>
        </pc:spChg>
        <pc:grpChg chg="mod">
          <ac:chgData name="Abraham Nieva De La Hidalga" userId="fa343874-a581-4191-8014-c88325f934b7" providerId="ADAL" clId="{862064FF-A70B-4FDC-BA0C-29799E3A9AA8}" dt="2020-12-07T18:08:11.662" v="1702" actId="1036"/>
          <ac:grpSpMkLst>
            <pc:docMk/>
            <pc:sldMk cId="2004994581" sldId="257"/>
            <ac:grpSpMk id="2" creationId="{13DF8F1B-DE5E-4981-B85A-8A50816D0E99}"/>
          </ac:grpSpMkLst>
        </pc:grpChg>
        <pc:grpChg chg="del mod">
          <ac:chgData name="Abraham Nieva De La Hidalga" userId="fa343874-a581-4191-8014-c88325f934b7" providerId="ADAL" clId="{862064FF-A70B-4FDC-BA0C-29799E3A9AA8}" dt="2020-12-07T14:14:59.492" v="1355" actId="165"/>
          <ac:grpSpMkLst>
            <pc:docMk/>
            <pc:sldMk cId="2004994581" sldId="257"/>
            <ac:grpSpMk id="7" creationId="{ED9201A0-16DD-477A-ADA9-FD989A2AB8CB}"/>
          </ac:grpSpMkLst>
        </pc:grpChg>
        <pc:grpChg chg="add mod">
          <ac:chgData name="Abraham Nieva De La Hidalga" userId="fa343874-a581-4191-8014-c88325f934b7" providerId="ADAL" clId="{862064FF-A70B-4FDC-BA0C-29799E3A9AA8}" dt="2020-12-07T13:41:38.298" v="1247" actId="1076"/>
          <ac:grpSpMkLst>
            <pc:docMk/>
            <pc:sldMk cId="2004994581" sldId="257"/>
            <ac:grpSpMk id="9" creationId="{325CAC08-1F87-48F7-8219-DFC5E34C7763}"/>
          </ac:grpSpMkLst>
        </pc:grpChg>
        <pc:graphicFrameChg chg="add mod modGraphic">
          <ac:chgData name="Abraham Nieva De La Hidalga" userId="fa343874-a581-4191-8014-c88325f934b7" providerId="ADAL" clId="{862064FF-A70B-4FDC-BA0C-29799E3A9AA8}" dt="2020-12-09T12:52:14.470" v="2122" actId="20577"/>
          <ac:graphicFrameMkLst>
            <pc:docMk/>
            <pc:sldMk cId="2004994581" sldId="257"/>
            <ac:graphicFrameMk id="3" creationId="{3A8AE653-3EFA-4C12-9E37-E66CCADC0A97}"/>
          </ac:graphicFrameMkLst>
        </pc:graphicFrameChg>
        <pc:graphicFrameChg chg="mod modGraphic">
          <ac:chgData name="Abraham Nieva De La Hidalga" userId="fa343874-a581-4191-8014-c88325f934b7" providerId="ADAL" clId="{862064FF-A70B-4FDC-BA0C-29799E3A9AA8}" dt="2020-12-07T18:08:11.662" v="1702" actId="1036"/>
          <ac:graphicFrameMkLst>
            <pc:docMk/>
            <pc:sldMk cId="2004994581" sldId="257"/>
            <ac:graphicFrameMk id="4" creationId="{D7BB4A2B-C69A-40BE-BCBF-6E946A1C5519}"/>
          </ac:graphicFrameMkLst>
        </pc:graphicFrameChg>
        <pc:graphicFrameChg chg="mod modGraphic">
          <ac:chgData name="Abraham Nieva De La Hidalga" userId="fa343874-a581-4191-8014-c88325f934b7" providerId="ADAL" clId="{862064FF-A70B-4FDC-BA0C-29799E3A9AA8}" dt="2020-12-07T18:08:25.495" v="1715" actId="1035"/>
          <ac:graphicFrameMkLst>
            <pc:docMk/>
            <pc:sldMk cId="2004994581" sldId="257"/>
            <ac:graphicFrameMk id="31" creationId="{5D83ECD7-75E0-41F6-ADF2-9FC5C20B4E63}"/>
          </ac:graphicFrameMkLst>
        </pc:graphicFrameChg>
        <pc:graphicFrameChg chg="mod">
          <ac:chgData name="Abraham Nieva De La Hidalga" userId="fa343874-a581-4191-8014-c88325f934b7" providerId="ADAL" clId="{862064FF-A70B-4FDC-BA0C-29799E3A9AA8}" dt="2020-12-07T18:08:11.662" v="1702" actId="1036"/>
          <ac:graphicFrameMkLst>
            <pc:docMk/>
            <pc:sldMk cId="2004994581" sldId="257"/>
            <ac:graphicFrameMk id="40" creationId="{6A5D76B8-AB0A-4499-988F-1574E1D91CCD}"/>
          </ac:graphicFrameMkLst>
        </pc:graphicFrameChg>
        <pc:graphicFrameChg chg="mod">
          <ac:chgData name="Abraham Nieva De La Hidalga" userId="fa343874-a581-4191-8014-c88325f934b7" providerId="ADAL" clId="{862064FF-A70B-4FDC-BA0C-29799E3A9AA8}" dt="2020-12-07T18:08:11.662" v="1702" actId="1036"/>
          <ac:graphicFrameMkLst>
            <pc:docMk/>
            <pc:sldMk cId="2004994581" sldId="257"/>
            <ac:graphicFrameMk id="43" creationId="{AD84FAE8-9DD9-4C2F-A498-EF3D59C71A2F}"/>
          </ac:graphicFrameMkLst>
        </pc:graphicFrameChg>
        <pc:graphicFrameChg chg="mod modGraphic">
          <ac:chgData name="Abraham Nieva De La Hidalga" userId="fa343874-a581-4191-8014-c88325f934b7" providerId="ADAL" clId="{862064FF-A70B-4FDC-BA0C-29799E3A9AA8}" dt="2020-12-07T18:11:58.505" v="1789" actId="1076"/>
          <ac:graphicFrameMkLst>
            <pc:docMk/>
            <pc:sldMk cId="2004994581" sldId="257"/>
            <ac:graphicFrameMk id="45" creationId="{EFC07CF9-5B94-4B84-893B-B3703B939731}"/>
          </ac:graphicFrameMkLst>
        </pc:graphicFrameChg>
        <pc:graphicFrameChg chg="mod modGraphic">
          <ac:chgData name="Abraham Nieva De La Hidalga" userId="fa343874-a581-4191-8014-c88325f934b7" providerId="ADAL" clId="{862064FF-A70B-4FDC-BA0C-29799E3A9AA8}" dt="2020-12-07T18:08:11.662" v="1702" actId="1036"/>
          <ac:graphicFrameMkLst>
            <pc:docMk/>
            <pc:sldMk cId="2004994581" sldId="257"/>
            <ac:graphicFrameMk id="49" creationId="{3021D8C8-2E16-4710-97C7-83D8BE320F04}"/>
          </ac:graphicFrameMkLst>
        </pc:graphicFrameChg>
        <pc:graphicFrameChg chg="mod topLvl">
          <ac:chgData name="Abraham Nieva De La Hidalga" userId="fa343874-a581-4191-8014-c88325f934b7" providerId="ADAL" clId="{862064FF-A70B-4FDC-BA0C-29799E3A9AA8}" dt="2020-12-07T18:08:25.495" v="1715" actId="1035"/>
          <ac:graphicFrameMkLst>
            <pc:docMk/>
            <pc:sldMk cId="2004994581" sldId="257"/>
            <ac:graphicFrameMk id="50" creationId="{604002A4-3D3A-40F4-A45B-0D598B460433}"/>
          </ac:graphicFrameMkLst>
        </pc:graphicFrameChg>
        <pc:graphicFrameChg chg="add mod">
          <ac:chgData name="Abraham Nieva De La Hidalga" userId="fa343874-a581-4191-8014-c88325f934b7" providerId="ADAL" clId="{862064FF-A70B-4FDC-BA0C-29799E3A9AA8}" dt="2020-12-07T14:15:27.243" v="1361"/>
          <ac:graphicFrameMkLst>
            <pc:docMk/>
            <pc:sldMk cId="2004994581" sldId="257"/>
            <ac:graphicFrameMk id="51" creationId="{9835D206-4B81-4258-9ECF-07FA3575A7F3}"/>
          </ac:graphicFrameMkLst>
        </pc:graphicFrameChg>
        <pc:graphicFrameChg chg="add mod modGraphic">
          <ac:chgData name="Abraham Nieva De La Hidalga" userId="fa343874-a581-4191-8014-c88325f934b7" providerId="ADAL" clId="{862064FF-A70B-4FDC-BA0C-29799E3A9AA8}" dt="2020-12-08T22:47:03.038" v="2098" actId="1076"/>
          <ac:graphicFrameMkLst>
            <pc:docMk/>
            <pc:sldMk cId="2004994581" sldId="257"/>
            <ac:graphicFrameMk id="52" creationId="{4927AD08-E249-4384-870D-12B55629EB7E}"/>
          </ac:graphicFrameMkLst>
        </pc:graphicFrameChg>
        <pc:graphicFrameChg chg="add del mod topLvl">
          <ac:chgData name="Abraham Nieva De La Hidalga" userId="fa343874-a581-4191-8014-c88325f934b7" providerId="ADAL" clId="{862064FF-A70B-4FDC-BA0C-29799E3A9AA8}" dt="2020-12-07T14:29:11.392" v="1374" actId="478"/>
          <ac:graphicFrameMkLst>
            <pc:docMk/>
            <pc:sldMk cId="2004994581" sldId="257"/>
            <ac:graphicFrameMk id="52" creationId="{9835D206-4B81-4258-9ECF-07FA3575A7F3}"/>
          </ac:graphicFrameMkLst>
        </pc:graphicFrameChg>
        <pc:graphicFrameChg chg="add mod modGraphic">
          <ac:chgData name="Abraham Nieva De La Hidalga" userId="fa343874-a581-4191-8014-c88325f934b7" providerId="ADAL" clId="{862064FF-A70B-4FDC-BA0C-29799E3A9AA8}" dt="2020-12-07T18:17:28.793" v="1933" actId="122"/>
          <ac:graphicFrameMkLst>
            <pc:docMk/>
            <pc:sldMk cId="2004994581" sldId="257"/>
            <ac:graphicFrameMk id="58" creationId="{99210796-56F4-4D53-8C64-D7DB5F79A289}"/>
          </ac:graphicFrameMkLst>
        </pc:graphicFrameChg>
        <pc:graphicFrameChg chg="add mod modGraphic">
          <ac:chgData name="Abraham Nieva De La Hidalga" userId="fa343874-a581-4191-8014-c88325f934b7" providerId="ADAL" clId="{862064FF-A70B-4FDC-BA0C-29799E3A9AA8}" dt="2020-12-09T13:04:44.684" v="2123" actId="20577"/>
          <ac:graphicFrameMkLst>
            <pc:docMk/>
            <pc:sldMk cId="2004994581" sldId="257"/>
            <ac:graphicFrameMk id="61" creationId="{777B0E9F-C5B0-40B6-B2B1-CD8C37DD4220}"/>
          </ac:graphicFrameMkLst>
        </pc:graphicFrameChg>
        <pc:graphicFrameChg chg="add mod">
          <ac:chgData name="Abraham Nieva De La Hidalga" userId="fa343874-a581-4191-8014-c88325f934b7" providerId="ADAL" clId="{862064FF-A70B-4FDC-BA0C-29799E3A9AA8}" dt="2020-12-07T18:08:25.495" v="1715" actId="1035"/>
          <ac:graphicFrameMkLst>
            <pc:docMk/>
            <pc:sldMk cId="2004994581" sldId="257"/>
            <ac:graphicFrameMk id="63" creationId="{9835D206-4B81-4258-9ECF-07FA3575A7F3}"/>
          </ac:graphicFrameMkLst>
        </pc:graphicFrameChg>
        <pc:picChg chg="mod">
          <ac:chgData name="Abraham Nieva De La Hidalga" userId="fa343874-a581-4191-8014-c88325f934b7" providerId="ADAL" clId="{862064FF-A70B-4FDC-BA0C-29799E3A9AA8}" dt="2020-12-07T13:04:57.409" v="177" actId="1076"/>
          <ac:picMkLst>
            <pc:docMk/>
            <pc:sldMk cId="2004994581" sldId="257"/>
            <ac:picMk id="8" creationId="{72FE3B5F-DDC3-436C-A1BE-0762895CACE9}"/>
          </ac:picMkLst>
        </pc:picChg>
        <pc:picChg chg="mod">
          <ac:chgData name="Abraham Nieva De La Hidalga" userId="fa343874-a581-4191-8014-c88325f934b7" providerId="ADAL" clId="{862064FF-A70B-4FDC-BA0C-29799E3A9AA8}" dt="2020-12-07T13:41:38.298" v="1247" actId="1076"/>
          <ac:picMkLst>
            <pc:docMk/>
            <pc:sldMk cId="2004994581" sldId="257"/>
            <ac:picMk id="12" creationId="{5A91696A-E841-46E7-B19C-A90F8EA4DDDB}"/>
          </ac:picMkLst>
        </pc:picChg>
        <pc:picChg chg="mod">
          <ac:chgData name="Abraham Nieva De La Hidalga" userId="fa343874-a581-4191-8014-c88325f934b7" providerId="ADAL" clId="{862064FF-A70B-4FDC-BA0C-29799E3A9AA8}" dt="2020-12-07T13:41:38.298" v="1247" actId="1076"/>
          <ac:picMkLst>
            <pc:docMk/>
            <pc:sldMk cId="2004994581" sldId="257"/>
            <ac:picMk id="14" creationId="{ABDFA199-59E7-4269-9696-152E99428574}"/>
          </ac:picMkLst>
        </pc:picChg>
        <pc:picChg chg="mod">
          <ac:chgData name="Abraham Nieva De La Hidalga" userId="fa343874-a581-4191-8014-c88325f934b7" providerId="ADAL" clId="{862064FF-A70B-4FDC-BA0C-29799E3A9AA8}" dt="2020-12-07T13:41:38.298" v="1247" actId="1076"/>
          <ac:picMkLst>
            <pc:docMk/>
            <pc:sldMk cId="2004994581" sldId="257"/>
            <ac:picMk id="16" creationId="{6056AC7B-343A-4F8F-9245-99355423C895}"/>
          </ac:picMkLst>
        </pc:picChg>
        <pc:picChg chg="mod">
          <ac:chgData name="Abraham Nieva De La Hidalga" userId="fa343874-a581-4191-8014-c88325f934b7" providerId="ADAL" clId="{862064FF-A70B-4FDC-BA0C-29799E3A9AA8}" dt="2020-12-07T13:41:38.298" v="1247" actId="1076"/>
          <ac:picMkLst>
            <pc:docMk/>
            <pc:sldMk cId="2004994581" sldId="257"/>
            <ac:picMk id="35" creationId="{5740590B-C5D2-448B-97D2-2A04F07BE52B}"/>
          </ac:picMkLst>
        </pc:picChg>
        <pc:picChg chg="mod">
          <ac:chgData name="Abraham Nieva De La Hidalga" userId="fa343874-a581-4191-8014-c88325f934b7" providerId="ADAL" clId="{862064FF-A70B-4FDC-BA0C-29799E3A9AA8}" dt="2020-12-07T13:41:38.298" v="1247" actId="1076"/>
          <ac:picMkLst>
            <pc:docMk/>
            <pc:sldMk cId="2004994581" sldId="257"/>
            <ac:picMk id="1026" creationId="{7EEF6FA8-3EAF-4D73-B1C8-5F8D45A5E160}"/>
          </ac:picMkLst>
        </pc:picChg>
        <pc:picChg chg="mod">
          <ac:chgData name="Abraham Nieva De La Hidalga" userId="fa343874-a581-4191-8014-c88325f934b7" providerId="ADAL" clId="{862064FF-A70B-4FDC-BA0C-29799E3A9AA8}" dt="2020-12-07T18:08:11.662" v="1702" actId="1036"/>
          <ac:picMkLst>
            <pc:docMk/>
            <pc:sldMk cId="2004994581" sldId="257"/>
            <ac:picMk id="1029" creationId="{7AE76F97-AC0F-4EFE-901C-847EB400D4AE}"/>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cman1\Documents\Harwell\examples\validatearticledata\pub_data_fairness_ctr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cman1\Documents\Harwell\examples\validatearticledata\pub_data_fairness_ctr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cman1\Documents\Harwell\examples\validatearticledata\pub_data_fairness_ctrl.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GB"/>
              <a:t>UKCH Publications 2013 - 2020</a:t>
            </a:r>
          </a:p>
        </c:rich>
      </c:tx>
      <c:layout>
        <c:manualLayout>
          <c:xMode val="edge"/>
          <c:yMode val="edge"/>
          <c:x val="0.28481631944444447"/>
          <c:y val="5.0732870370370373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Yearly</c:v>
                </c:pt>
              </c:strCache>
            </c:strRef>
          </c:tx>
          <c:spPr>
            <a:gradFill rotWithShape="1">
              <a:gsLst>
                <a:gs pos="0">
                  <a:schemeClr val="accent5">
                    <a:shade val="76000"/>
                    <a:satMod val="103000"/>
                    <a:lumMod val="102000"/>
                    <a:tint val="94000"/>
                  </a:schemeClr>
                </a:gs>
                <a:gs pos="50000">
                  <a:schemeClr val="accent5">
                    <a:shade val="76000"/>
                    <a:satMod val="110000"/>
                    <a:lumMod val="100000"/>
                    <a:shade val="100000"/>
                  </a:schemeClr>
                </a:gs>
                <a:gs pos="100000">
                  <a:schemeClr val="accent5">
                    <a:shade val="76000"/>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Sheet1!$B$2:$B$9</c:f>
              <c:numCache>
                <c:formatCode>General</c:formatCode>
                <c:ptCount val="8"/>
                <c:pt idx="0">
                  <c:v>2</c:v>
                </c:pt>
                <c:pt idx="1">
                  <c:v>22</c:v>
                </c:pt>
                <c:pt idx="2">
                  <c:v>33</c:v>
                </c:pt>
                <c:pt idx="3">
                  <c:v>78</c:v>
                </c:pt>
                <c:pt idx="4">
                  <c:v>52</c:v>
                </c:pt>
                <c:pt idx="5">
                  <c:v>80</c:v>
                </c:pt>
                <c:pt idx="6">
                  <c:v>49</c:v>
                </c:pt>
                <c:pt idx="7">
                  <c:v>47</c:v>
                </c:pt>
              </c:numCache>
            </c:numRef>
          </c:val>
          <c:extLst>
            <c:ext xmlns:c16="http://schemas.microsoft.com/office/drawing/2014/chart" uri="{C3380CC4-5D6E-409C-BE32-E72D297353CC}">
              <c16:uniqueId val="{00000000-E43B-42D4-B9E3-5C6EE1409AD9}"/>
            </c:ext>
          </c:extLst>
        </c:ser>
        <c:ser>
          <c:idx val="1"/>
          <c:order val="1"/>
          <c:tx>
            <c:strRef>
              <c:f>Sheet1!$C$1</c:f>
              <c:strCache>
                <c:ptCount val="1"/>
                <c:pt idx="0">
                  <c:v>Accumulated</c:v>
                </c:pt>
              </c:strCache>
            </c:strRef>
          </c:tx>
          <c:spPr>
            <a:gradFill rotWithShape="1">
              <a:gsLst>
                <a:gs pos="0">
                  <a:schemeClr val="accent5">
                    <a:tint val="77000"/>
                    <a:satMod val="103000"/>
                    <a:lumMod val="102000"/>
                    <a:tint val="94000"/>
                  </a:schemeClr>
                </a:gs>
                <a:gs pos="50000">
                  <a:schemeClr val="accent5">
                    <a:tint val="77000"/>
                    <a:satMod val="110000"/>
                    <a:lumMod val="100000"/>
                    <a:shade val="100000"/>
                  </a:schemeClr>
                </a:gs>
                <a:gs pos="100000">
                  <a:schemeClr val="accent5">
                    <a:tint val="77000"/>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Sheet1!$C$2:$C$9</c:f>
              <c:numCache>
                <c:formatCode>General</c:formatCode>
                <c:ptCount val="8"/>
                <c:pt idx="0">
                  <c:v>2</c:v>
                </c:pt>
                <c:pt idx="1">
                  <c:v>24</c:v>
                </c:pt>
                <c:pt idx="2">
                  <c:v>57</c:v>
                </c:pt>
                <c:pt idx="3">
                  <c:v>135</c:v>
                </c:pt>
                <c:pt idx="4">
                  <c:v>187</c:v>
                </c:pt>
                <c:pt idx="5">
                  <c:v>267</c:v>
                </c:pt>
                <c:pt idx="6">
                  <c:v>316</c:v>
                </c:pt>
                <c:pt idx="7">
                  <c:v>363</c:v>
                </c:pt>
              </c:numCache>
            </c:numRef>
          </c:val>
          <c:extLst>
            <c:ext xmlns:c16="http://schemas.microsoft.com/office/drawing/2014/chart" uri="{C3380CC4-5D6E-409C-BE32-E72D297353CC}">
              <c16:uniqueId val="{00000001-E43B-42D4-B9E3-5C6EE1409AD9}"/>
            </c:ext>
          </c:extLst>
        </c:ser>
        <c:dLbls>
          <c:showLegendKey val="0"/>
          <c:showVal val="0"/>
          <c:showCatName val="0"/>
          <c:showSerName val="0"/>
          <c:showPercent val="0"/>
          <c:showBubbleSize val="0"/>
        </c:dLbls>
        <c:gapWidth val="100"/>
        <c:overlap val="-24"/>
        <c:axId val="1599078415"/>
        <c:axId val="1663696319"/>
      </c:barChart>
      <c:catAx>
        <c:axId val="159907841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63696319"/>
        <c:crosses val="autoZero"/>
        <c:auto val="1"/>
        <c:lblAlgn val="ctr"/>
        <c:lblOffset val="100"/>
        <c:noMultiLvlLbl val="0"/>
      </c:catAx>
      <c:valAx>
        <c:axId val="1663696319"/>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599078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GB"/>
              <a:t>Number of files</a:t>
            </a:r>
          </a:p>
        </c:rich>
      </c:tx>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areaChart>
        <c:grouping val="standard"/>
        <c:varyColors val="0"/>
        <c:ser>
          <c:idx val="1"/>
          <c:order val="1"/>
          <c:tx>
            <c:strRef>
              <c:f>Stats!$G$3</c:f>
              <c:strCache>
                <c:ptCount val="1"/>
                <c:pt idx="0">
                  <c:v>all publications</c:v>
                </c:pt>
              </c:strCache>
            </c:strRef>
          </c:tx>
          <c:spPr>
            <a:solidFill>
              <a:schemeClr val="accent5">
                <a:shade val="86000"/>
              </a:schemeClr>
            </a:solidFill>
            <a:ln>
              <a:noFill/>
            </a:ln>
            <a:effectLst/>
          </c:spPr>
          <c:cat>
            <c:numRef>
              <c:f>Stats!$F$4:$F$11</c:f>
              <c:numCache>
                <c:formatCode>General</c:formatCode>
                <c:ptCount val="8"/>
                <c:pt idx="0">
                  <c:v>2013</c:v>
                </c:pt>
                <c:pt idx="1">
                  <c:v>2014</c:v>
                </c:pt>
                <c:pt idx="2">
                  <c:v>2015</c:v>
                </c:pt>
                <c:pt idx="3">
                  <c:v>2016</c:v>
                </c:pt>
                <c:pt idx="4">
                  <c:v>2017</c:v>
                </c:pt>
                <c:pt idx="5">
                  <c:v>2018</c:v>
                </c:pt>
                <c:pt idx="6">
                  <c:v>2019</c:v>
                </c:pt>
                <c:pt idx="7">
                  <c:v>2020</c:v>
                </c:pt>
              </c:numCache>
            </c:numRef>
          </c:cat>
          <c:val>
            <c:numRef>
              <c:f>Stats!$G$4:$G$11</c:f>
              <c:numCache>
                <c:formatCode>General</c:formatCode>
                <c:ptCount val="8"/>
                <c:pt idx="0">
                  <c:v>2</c:v>
                </c:pt>
                <c:pt idx="1">
                  <c:v>22</c:v>
                </c:pt>
                <c:pt idx="2">
                  <c:v>33</c:v>
                </c:pt>
                <c:pt idx="3">
                  <c:v>78</c:v>
                </c:pt>
                <c:pt idx="4">
                  <c:v>52</c:v>
                </c:pt>
                <c:pt idx="5">
                  <c:v>80</c:v>
                </c:pt>
                <c:pt idx="6">
                  <c:v>49</c:v>
                </c:pt>
                <c:pt idx="7">
                  <c:v>47</c:v>
                </c:pt>
              </c:numCache>
            </c:numRef>
          </c:val>
          <c:extLst>
            <c:ext xmlns:c16="http://schemas.microsoft.com/office/drawing/2014/chart" uri="{C3380CC4-5D6E-409C-BE32-E72D297353CC}">
              <c16:uniqueId val="{00000000-5431-41E2-9A8B-20F17CC73C4C}"/>
            </c:ext>
          </c:extLst>
        </c:ser>
        <c:ser>
          <c:idx val="2"/>
          <c:order val="2"/>
          <c:tx>
            <c:strRef>
              <c:f>Stats!$H$3</c:f>
              <c:strCache>
                <c:ptCount val="1"/>
                <c:pt idx="0">
                  <c:v>referencing data</c:v>
                </c:pt>
              </c:strCache>
            </c:strRef>
          </c:tx>
          <c:spPr>
            <a:solidFill>
              <a:schemeClr val="accent5">
                <a:tint val="86000"/>
              </a:schemeClr>
            </a:solidFill>
            <a:ln>
              <a:noFill/>
            </a:ln>
            <a:effectLst/>
          </c:spPr>
          <c:cat>
            <c:numRef>
              <c:f>Stats!$F$4:$F$11</c:f>
              <c:numCache>
                <c:formatCode>General</c:formatCode>
                <c:ptCount val="8"/>
                <c:pt idx="0">
                  <c:v>2013</c:v>
                </c:pt>
                <c:pt idx="1">
                  <c:v>2014</c:v>
                </c:pt>
                <c:pt idx="2">
                  <c:v>2015</c:v>
                </c:pt>
                <c:pt idx="3">
                  <c:v>2016</c:v>
                </c:pt>
                <c:pt idx="4">
                  <c:v>2017</c:v>
                </c:pt>
                <c:pt idx="5">
                  <c:v>2018</c:v>
                </c:pt>
                <c:pt idx="6">
                  <c:v>2019</c:v>
                </c:pt>
                <c:pt idx="7">
                  <c:v>2020</c:v>
                </c:pt>
              </c:numCache>
            </c:numRef>
          </c:cat>
          <c:val>
            <c:numRef>
              <c:f>Stats!$H$4:$H$11</c:f>
              <c:numCache>
                <c:formatCode>General</c:formatCode>
                <c:ptCount val="8"/>
                <c:pt idx="0">
                  <c:v>1</c:v>
                </c:pt>
                <c:pt idx="1">
                  <c:v>11</c:v>
                </c:pt>
                <c:pt idx="2">
                  <c:v>27</c:v>
                </c:pt>
                <c:pt idx="3">
                  <c:v>51</c:v>
                </c:pt>
                <c:pt idx="4">
                  <c:v>36</c:v>
                </c:pt>
                <c:pt idx="5">
                  <c:v>63</c:v>
                </c:pt>
                <c:pt idx="6">
                  <c:v>41</c:v>
                </c:pt>
                <c:pt idx="7">
                  <c:v>39</c:v>
                </c:pt>
              </c:numCache>
            </c:numRef>
          </c:val>
          <c:extLst>
            <c:ext xmlns:c16="http://schemas.microsoft.com/office/drawing/2014/chart" uri="{C3380CC4-5D6E-409C-BE32-E72D297353CC}">
              <c16:uniqueId val="{00000001-5431-41E2-9A8B-20F17CC73C4C}"/>
            </c:ext>
          </c:extLst>
        </c:ser>
        <c:ser>
          <c:idx val="3"/>
          <c:order val="3"/>
          <c:tx>
            <c:strRef>
              <c:f>Stats!$I$3</c:f>
              <c:strCache>
                <c:ptCount val="1"/>
                <c:pt idx="0">
                  <c:v>data objects</c:v>
                </c:pt>
              </c:strCache>
            </c:strRef>
          </c:tx>
          <c:spPr>
            <a:solidFill>
              <a:schemeClr val="accent5">
                <a:tint val="58000"/>
              </a:schemeClr>
            </a:solidFill>
            <a:ln>
              <a:noFill/>
            </a:ln>
            <a:effectLst/>
          </c:spPr>
          <c:cat>
            <c:numRef>
              <c:f>Stats!$F$4:$F$11</c:f>
              <c:numCache>
                <c:formatCode>General</c:formatCode>
                <c:ptCount val="8"/>
                <c:pt idx="0">
                  <c:v>2013</c:v>
                </c:pt>
                <c:pt idx="1">
                  <c:v>2014</c:v>
                </c:pt>
                <c:pt idx="2">
                  <c:v>2015</c:v>
                </c:pt>
                <c:pt idx="3">
                  <c:v>2016</c:v>
                </c:pt>
                <c:pt idx="4">
                  <c:v>2017</c:v>
                </c:pt>
                <c:pt idx="5">
                  <c:v>2018</c:v>
                </c:pt>
                <c:pt idx="6">
                  <c:v>2019</c:v>
                </c:pt>
                <c:pt idx="7">
                  <c:v>2020</c:v>
                </c:pt>
              </c:numCache>
            </c:numRef>
          </c:cat>
          <c:val>
            <c:numRef>
              <c:f>Stats!$I$4:$I$11</c:f>
              <c:numCache>
                <c:formatCode>General</c:formatCode>
                <c:ptCount val="8"/>
                <c:pt idx="0">
                  <c:v>-1</c:v>
                </c:pt>
                <c:pt idx="1">
                  <c:v>-21</c:v>
                </c:pt>
                <c:pt idx="2">
                  <c:v>-34</c:v>
                </c:pt>
                <c:pt idx="3">
                  <c:v>-76</c:v>
                </c:pt>
                <c:pt idx="4">
                  <c:v>-47</c:v>
                </c:pt>
                <c:pt idx="5">
                  <c:v>-107</c:v>
                </c:pt>
                <c:pt idx="6">
                  <c:v>-132</c:v>
                </c:pt>
                <c:pt idx="7">
                  <c:v>-124</c:v>
                </c:pt>
              </c:numCache>
            </c:numRef>
          </c:val>
          <c:extLst>
            <c:ext xmlns:c16="http://schemas.microsoft.com/office/drawing/2014/chart" uri="{C3380CC4-5D6E-409C-BE32-E72D297353CC}">
              <c16:uniqueId val="{00000002-5431-41E2-9A8B-20F17CC73C4C}"/>
            </c:ext>
          </c:extLst>
        </c:ser>
        <c:dLbls>
          <c:showLegendKey val="0"/>
          <c:showVal val="0"/>
          <c:showCatName val="0"/>
          <c:showSerName val="0"/>
          <c:showPercent val="0"/>
          <c:showBubbleSize val="0"/>
        </c:dLbls>
        <c:axId val="1894840128"/>
        <c:axId val="1479483792"/>
        <c:extLst>
          <c:ext xmlns:c15="http://schemas.microsoft.com/office/drawing/2012/chart" uri="{02D57815-91ED-43cb-92C2-25804820EDAC}">
            <c15:filteredAreaSeries>
              <c15:ser>
                <c:idx val="0"/>
                <c:order val="0"/>
                <c:tx>
                  <c:strRef>
                    <c:extLst>
                      <c:ext uri="{02D57815-91ED-43cb-92C2-25804820EDAC}">
                        <c15:formulaRef>
                          <c15:sqref>Stats!$F$3</c15:sqref>
                        </c15:formulaRef>
                      </c:ext>
                    </c:extLst>
                    <c:strCache>
                      <c:ptCount val="1"/>
                      <c:pt idx="0">
                        <c:v>year</c:v>
                      </c:pt>
                    </c:strCache>
                  </c:strRef>
                </c:tx>
                <c:spPr>
                  <a:solidFill>
                    <a:schemeClr val="accent5">
                      <a:shade val="58000"/>
                    </a:schemeClr>
                  </a:solidFill>
                  <a:ln>
                    <a:noFill/>
                  </a:ln>
                  <a:effectLst/>
                </c:spPr>
                <c:cat>
                  <c:numRef>
                    <c:extLst>
                      <c:ext uri="{02D57815-91ED-43cb-92C2-25804820EDAC}">
                        <c15:formulaRef>
                          <c15:sqref>Stats!$F$4:$F$11</c15:sqref>
                        </c15:formulaRef>
                      </c:ext>
                    </c:extLst>
                    <c:numCache>
                      <c:formatCode>General</c:formatCode>
                      <c:ptCount val="8"/>
                      <c:pt idx="0">
                        <c:v>2013</c:v>
                      </c:pt>
                      <c:pt idx="1">
                        <c:v>2014</c:v>
                      </c:pt>
                      <c:pt idx="2">
                        <c:v>2015</c:v>
                      </c:pt>
                      <c:pt idx="3">
                        <c:v>2016</c:v>
                      </c:pt>
                      <c:pt idx="4">
                        <c:v>2017</c:v>
                      </c:pt>
                      <c:pt idx="5">
                        <c:v>2018</c:v>
                      </c:pt>
                      <c:pt idx="6">
                        <c:v>2019</c:v>
                      </c:pt>
                      <c:pt idx="7">
                        <c:v>2020</c:v>
                      </c:pt>
                    </c:numCache>
                  </c:numRef>
                </c:cat>
                <c:val>
                  <c:numRef>
                    <c:extLst>
                      <c:ext uri="{02D57815-91ED-43cb-92C2-25804820EDAC}">
                        <c15:formulaRef>
                          <c15:sqref>Stats!$F$4:$F$11</c15:sqref>
                        </c15:formulaRef>
                      </c:ext>
                    </c:extLst>
                    <c:numCache>
                      <c:formatCode>General</c:formatCode>
                      <c:ptCount val="8"/>
                      <c:pt idx="0">
                        <c:v>2013</c:v>
                      </c:pt>
                      <c:pt idx="1">
                        <c:v>2014</c:v>
                      </c:pt>
                      <c:pt idx="2">
                        <c:v>2015</c:v>
                      </c:pt>
                      <c:pt idx="3">
                        <c:v>2016</c:v>
                      </c:pt>
                      <c:pt idx="4">
                        <c:v>2017</c:v>
                      </c:pt>
                      <c:pt idx="5">
                        <c:v>2018</c:v>
                      </c:pt>
                      <c:pt idx="6">
                        <c:v>2019</c:v>
                      </c:pt>
                      <c:pt idx="7">
                        <c:v>2020</c:v>
                      </c:pt>
                    </c:numCache>
                  </c:numRef>
                </c:val>
                <c:extLst>
                  <c:ext xmlns:c16="http://schemas.microsoft.com/office/drawing/2014/chart" uri="{C3380CC4-5D6E-409C-BE32-E72D297353CC}">
                    <c16:uniqueId val="{00000003-5431-41E2-9A8B-20F17CC73C4C}"/>
                  </c:ext>
                </c:extLst>
              </c15:ser>
            </c15:filteredAreaSeries>
          </c:ext>
        </c:extLst>
      </c:areaChart>
      <c:catAx>
        <c:axId val="189484012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1479483792"/>
        <c:crosses val="autoZero"/>
        <c:auto val="1"/>
        <c:lblAlgn val="ctr"/>
        <c:lblOffset val="100"/>
        <c:noMultiLvlLbl val="0"/>
      </c:catAx>
      <c:valAx>
        <c:axId val="1479483792"/>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1894840128"/>
        <c:crosses val="autoZero"/>
        <c:crossBetween val="midCat"/>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j-lt"/>
                <a:ea typeface="+mn-ea"/>
                <a:cs typeface="+mn-cs"/>
              </a:defRPr>
            </a:pPr>
            <a:r>
              <a:rPr lang="en-US" dirty="0"/>
              <a:t>Data Object Roles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8.2228638691136988E-2"/>
          <c:y val="9.1514659846487212E-2"/>
          <c:w val="0.86995819724750389"/>
          <c:h val="0.8562474267993937"/>
        </c:manualLayout>
      </c:layout>
      <c:doughnutChart>
        <c:varyColors val="1"/>
        <c:ser>
          <c:idx val="0"/>
          <c:order val="0"/>
          <c:tx>
            <c:strRef>
              <c:f>Stats!$G$44</c:f>
              <c:strCache>
                <c:ptCount val="1"/>
                <c:pt idx="0">
                  <c:v>Data Objects</c:v>
                </c:pt>
              </c:strCache>
            </c:strRef>
          </c:tx>
          <c:dPt>
            <c:idx val="0"/>
            <c:bubble3D val="0"/>
            <c:spPr>
              <a:solidFill>
                <a:schemeClr val="accent5">
                  <a:shade val="76000"/>
                </a:schemeClr>
              </a:solidFill>
              <a:ln w="19050">
                <a:solidFill>
                  <a:schemeClr val="lt1"/>
                </a:solidFill>
              </a:ln>
              <a:effectLst/>
            </c:spPr>
            <c:extLst>
              <c:ext xmlns:c16="http://schemas.microsoft.com/office/drawing/2014/chart" uri="{C3380CC4-5D6E-409C-BE32-E72D297353CC}">
                <c16:uniqueId val="{00000001-835F-46EE-9F0C-6D013FA569C6}"/>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835F-46EE-9F0C-6D013FA569C6}"/>
              </c:ext>
            </c:extLst>
          </c:dPt>
          <c:dLbls>
            <c:spPr>
              <a:solidFill>
                <a:schemeClr val="lt1"/>
              </a:solidFill>
              <a:ln>
                <a:solidFill>
                  <a:schemeClr val="dk1">
                    <a:lumMod val="25000"/>
                    <a:lumOff val="75000"/>
                  </a:scheme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downArrowCallout">
                    <a:avLst/>
                  </a:prstGeom>
                  <a:noFill/>
                  <a:ln>
                    <a:noFill/>
                  </a:ln>
                </c15:spPr>
              </c:ext>
            </c:extLst>
          </c:dLbls>
          <c:cat>
            <c:strRef>
              <c:f>Stats!$F$45:$F$46</c:f>
              <c:strCache>
                <c:ptCount val="2"/>
                <c:pt idx="0">
                  <c:v>supplementary</c:v>
                </c:pt>
                <c:pt idx="1">
                  <c:v>supporting</c:v>
                </c:pt>
              </c:strCache>
            </c:strRef>
          </c:cat>
          <c:val>
            <c:numRef>
              <c:f>Stats!$G$45:$G$46</c:f>
              <c:numCache>
                <c:formatCode>General</c:formatCode>
                <c:ptCount val="2"/>
                <c:pt idx="0">
                  <c:v>359</c:v>
                </c:pt>
                <c:pt idx="1">
                  <c:v>183</c:v>
                </c:pt>
              </c:numCache>
            </c:numRef>
          </c:val>
          <c:extLst>
            <c:ext xmlns:c16="http://schemas.microsoft.com/office/drawing/2014/chart" uri="{C3380CC4-5D6E-409C-BE32-E72D297353CC}">
              <c16:uniqueId val="{00000004-835F-46EE-9F0C-6D013FA569C6}"/>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22171662266507844"/>
          <c:y val="0.93821968302785064"/>
          <c:w val="0.55098796810538475"/>
          <c:h val="6.020110287294312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j-lt"/>
                <a:ea typeface="+mn-ea"/>
                <a:cs typeface="+mn-cs"/>
              </a:defRPr>
            </a:pPr>
            <a:r>
              <a:rPr lang="en-US"/>
              <a:t>Type of Data Structuring</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9.2815172735818019E-2"/>
          <c:y val="9.7325403785190404E-2"/>
          <c:w val="0.81384058245599444"/>
          <c:h val="0.83828363516104498"/>
        </c:manualLayout>
      </c:layout>
      <c:doughnutChart>
        <c:varyColors val="1"/>
        <c:ser>
          <c:idx val="0"/>
          <c:order val="0"/>
          <c:tx>
            <c:strRef>
              <c:f>Stats!$G$51</c:f>
              <c:strCache>
                <c:ptCount val="1"/>
                <c:pt idx="0">
                  <c:v>Data Objects</c:v>
                </c:pt>
              </c:strCache>
            </c:strRef>
          </c:tx>
          <c:dPt>
            <c:idx val="0"/>
            <c:bubble3D val="0"/>
            <c:spPr>
              <a:solidFill>
                <a:schemeClr val="accent5">
                  <a:shade val="76000"/>
                </a:schemeClr>
              </a:solidFill>
              <a:ln w="19050">
                <a:solidFill>
                  <a:schemeClr val="lt1"/>
                </a:solidFill>
              </a:ln>
              <a:effectLst/>
            </c:spPr>
            <c:extLst>
              <c:ext xmlns:c16="http://schemas.microsoft.com/office/drawing/2014/chart" uri="{C3380CC4-5D6E-409C-BE32-E72D297353CC}">
                <c16:uniqueId val="{00000001-8C1A-40E4-BB8D-354E6ED40290}"/>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8C1A-40E4-BB8D-354E6ED40290}"/>
              </c:ext>
            </c:extLst>
          </c:dPt>
          <c:dLbls>
            <c:spPr>
              <a:solidFill>
                <a:schemeClr val="lt1"/>
              </a:solidFill>
              <a:ln>
                <a:solidFill>
                  <a:schemeClr val="dk1">
                    <a:lumMod val="25000"/>
                    <a:lumOff val="75000"/>
                  </a:scheme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downArrowCallout">
                    <a:avLst/>
                  </a:prstGeom>
                  <a:noFill/>
                  <a:ln>
                    <a:noFill/>
                  </a:ln>
                </c15:spPr>
              </c:ext>
            </c:extLst>
          </c:dLbls>
          <c:cat>
            <c:strRef>
              <c:f>Stats!$F$52:$F$53</c:f>
              <c:strCache>
                <c:ptCount val="2"/>
                <c:pt idx="0">
                  <c:v>unstructured</c:v>
                </c:pt>
                <c:pt idx="1">
                  <c:v>structured</c:v>
                </c:pt>
              </c:strCache>
            </c:strRef>
          </c:cat>
          <c:val>
            <c:numRef>
              <c:f>Stats!$G$52:$G$53</c:f>
              <c:numCache>
                <c:formatCode>General</c:formatCode>
                <c:ptCount val="2"/>
                <c:pt idx="0">
                  <c:v>404</c:v>
                </c:pt>
                <c:pt idx="1">
                  <c:v>138</c:v>
                </c:pt>
              </c:numCache>
            </c:numRef>
          </c:val>
          <c:extLst>
            <c:ext xmlns:c16="http://schemas.microsoft.com/office/drawing/2014/chart" uri="{C3380CC4-5D6E-409C-BE32-E72D297353CC}">
              <c16:uniqueId val="{00000004-8C1A-40E4-BB8D-354E6ED40290}"/>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8">
  <a:schemeClr val="accent5"/>
</cs:colorStyle>
</file>

<file path=ppt/charts/colors4.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82">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3A70D0-CA9A-4092-BB26-66157D5FCA2A}"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1175090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A70D0-CA9A-4092-BB26-66157D5FCA2A}"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2342716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A70D0-CA9A-4092-BB26-66157D5FCA2A}"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178587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A70D0-CA9A-4092-BB26-66157D5FCA2A}"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3998604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US"/>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3A70D0-CA9A-4092-BB26-66157D5FCA2A}"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1529400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3A70D0-CA9A-4092-BB26-66157D5FCA2A}" type="datetimeFigureOut">
              <a:rPr lang="en-GB" smtClean="0"/>
              <a:t>09/12/2020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366368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Click to 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Click to 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3A70D0-CA9A-4092-BB26-66157D5FCA2A}" type="datetimeFigureOut">
              <a:rPr lang="en-GB" smtClean="0"/>
              <a:t>09/12/2020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291527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3A70D0-CA9A-4092-BB26-66157D5FCA2A}" type="datetimeFigureOut">
              <a:rPr lang="en-GB" smtClean="0"/>
              <a:t>09/12/2020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330510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3A70D0-CA9A-4092-BB26-66157D5FCA2A}" type="datetimeFigureOut">
              <a:rPr lang="en-GB" smtClean="0"/>
              <a:t>09/12/2020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322091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2D3A70D0-CA9A-4092-BB26-66157D5FCA2A}" type="datetimeFigureOut">
              <a:rPr lang="en-GB" smtClean="0"/>
              <a:t>09/12/2020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218141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US"/>
              <a:t>Click icon to add picture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2D3A70D0-CA9A-4092-BB26-66157D5FCA2A}" type="datetimeFigureOut">
              <a:rPr lang="en-GB" smtClean="0"/>
              <a:t>09/12/2020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555E71-6107-411A-93A8-57F213849220}" type="slidenum">
              <a:rPr lang="en-GB" smtClean="0"/>
              <a:t>‹#›</a:t>
            </a:fld>
            <a:endParaRPr lang="en-GB"/>
          </a:p>
        </p:txBody>
      </p:sp>
    </p:spTree>
    <p:extLst>
      <p:ext uri="{BB962C8B-B14F-4D97-AF65-F5344CB8AC3E}">
        <p14:creationId xmlns:p14="http://schemas.microsoft.com/office/powerpoint/2010/main" val="410252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2D3A70D0-CA9A-4092-BB26-66157D5FCA2A}" type="datetimeFigureOut">
              <a:rPr lang="en-GB" smtClean="0"/>
              <a:t>09/12/2020</a:t>
            </a:fld>
            <a:endParaRPr lang="en-GB"/>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8B555E71-6107-411A-93A8-57F213849220}" type="slidenum">
              <a:rPr lang="en-GB" smtClean="0"/>
              <a:t>‹#›</a:t>
            </a:fld>
            <a:endParaRPr lang="en-GB"/>
          </a:p>
        </p:txBody>
      </p:sp>
    </p:spTree>
    <p:extLst>
      <p:ext uri="{BB962C8B-B14F-4D97-AF65-F5344CB8AC3E}">
        <p14:creationId xmlns:p14="http://schemas.microsoft.com/office/powerpoint/2010/main" val="4039316126"/>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confluence.egi.eu/display/EC/ENVRI+Reference+Model" TargetMode="External"/><Relationship Id="rId13" Type="http://schemas.openxmlformats.org/officeDocument/2006/relationships/image" Target="../media/image4.png"/><Relationship Id="rId18" Type="http://schemas.openxmlformats.org/officeDocument/2006/relationships/chart" Target="../charts/chart3.xml"/><Relationship Id="rId3" Type="http://schemas.openxmlformats.org/officeDocument/2006/relationships/image" Target="../media/image2.png"/><Relationship Id="rId7" Type="http://schemas.openxmlformats.org/officeDocument/2006/relationships/hyperlink" Target="https://5stardata.info/en/" TargetMode="External"/><Relationship Id="rId12" Type="http://schemas.openxmlformats.org/officeDocument/2006/relationships/image" Target="../media/image3.jpg"/><Relationship Id="rId17" Type="http://schemas.openxmlformats.org/officeDocument/2006/relationships/chart" Target="../charts/chart2.xml"/><Relationship Id="rId2" Type="http://schemas.openxmlformats.org/officeDocument/2006/relationships/image" Target="../media/image1.png"/><Relationship Id="rId16"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hyperlink" Target="https://www.go-fair.org/go-fair-initiative/vision-and-strategy/" TargetMode="External"/><Relationship Id="rId11" Type="http://schemas.openxmlformats.org/officeDocument/2006/relationships/hyperlink" Target="https://ukcatalysishub.co.uk/bag-at-diamond-light-source/" TargetMode="External"/><Relationship Id="rId5" Type="http://schemas.openxmlformats.org/officeDocument/2006/relationships/hyperlink" Target="https://www.go-fair.org/fair-principles/fairification-process/" TargetMode="External"/><Relationship Id="rId15" Type="http://schemas.openxmlformats.org/officeDocument/2006/relationships/image" Target="../media/image6.png"/><Relationship Id="rId10" Type="http://schemas.openxmlformats.org/officeDocument/2006/relationships/hyperlink" Target="https://ukcatalysishub.co.uk/publications/" TargetMode="External"/><Relationship Id="rId19" Type="http://schemas.openxmlformats.org/officeDocument/2006/relationships/chart" Target="../charts/chart4.xml"/><Relationship Id="rId4" Type="http://schemas.openxmlformats.org/officeDocument/2006/relationships/hyperlink" Target="https://www.go-fair.org/fair-principles/" TargetMode="External"/><Relationship Id="rId9" Type="http://schemas.openxmlformats.org/officeDocument/2006/relationships/hyperlink" Target="https://doi.org/10.1007/978-3-030-52829-4_4" TargetMode="External"/><Relationship Id="rId1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473F1E2-D711-4925-AA8F-E0662C6F3DFE}"/>
              </a:ext>
            </a:extLst>
          </p:cNvPr>
          <p:cNvSpPr txBox="1"/>
          <p:nvPr/>
        </p:nvSpPr>
        <p:spPr>
          <a:xfrm>
            <a:off x="4736535" y="134632"/>
            <a:ext cx="20978107" cy="2124043"/>
          </a:xfrm>
          <a:prstGeom prst="rect">
            <a:avLst/>
          </a:prstGeom>
          <a:noFill/>
        </p:spPr>
        <p:txBody>
          <a:bodyPr wrap="square">
            <a:spAutoFit/>
          </a:bodyPr>
          <a:lstStyle/>
          <a:p>
            <a:pPr algn="ctr">
              <a:lnSpc>
                <a:spcPct val="107000"/>
              </a:lnSpc>
              <a:spcAft>
                <a:spcPts val="800"/>
              </a:spcAft>
            </a:pPr>
            <a:r>
              <a:rPr lang="en-GB" sz="4800" b="1" dirty="0">
                <a:latin typeface="Calibri" panose="020F0502020204030204" pitchFamily="34" charset="0"/>
                <a:ea typeface="Calibri" panose="020F0502020204030204" pitchFamily="34" charset="0"/>
                <a:cs typeface="Times New Roman" panose="02020603050405020304" pitchFamily="18" charset="0"/>
              </a:rPr>
              <a:t>Determining</a:t>
            </a:r>
            <a:r>
              <a:rPr lang="en-GB" sz="4400" b="1" dirty="0">
                <a:latin typeface="Calibri" panose="020F0502020204030204" pitchFamily="34" charset="0"/>
                <a:ea typeface="Calibri" panose="020F0502020204030204" pitchFamily="34" charset="0"/>
                <a:cs typeface="Times New Roman" panose="02020603050405020304" pitchFamily="18" charset="0"/>
              </a:rPr>
              <a:t> the </a:t>
            </a:r>
            <a:r>
              <a:rPr lang="en-GB" sz="4400" b="1" dirty="0" err="1">
                <a:latin typeface="Calibri" panose="020F0502020204030204" pitchFamily="34" charset="0"/>
                <a:ea typeface="Calibri" panose="020F0502020204030204" pitchFamily="34" charset="0"/>
                <a:cs typeface="Times New Roman" panose="02020603050405020304" pitchFamily="18" charset="0"/>
              </a:rPr>
              <a:t>FAIRness</a:t>
            </a:r>
            <a:r>
              <a:rPr lang="en-GB" sz="4400" b="1" dirty="0">
                <a:latin typeface="Calibri" panose="020F0502020204030204" pitchFamily="34" charset="0"/>
                <a:ea typeface="Calibri" panose="020F0502020204030204" pitchFamily="34" charset="0"/>
                <a:cs typeface="Times New Roman" panose="02020603050405020304" pitchFamily="18" charset="0"/>
              </a:rPr>
              <a:t> of UK Catalysis Hub Data Objects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gn="ctr"/>
            <a:r>
              <a:rPr lang="en-GB" i="1" dirty="0">
                <a:latin typeface="Calibri" panose="020F0502020204030204" pitchFamily="34" charset="0"/>
                <a:ea typeface="Calibri" panose="020F0502020204030204" pitchFamily="34" charset="0"/>
                <a:cs typeface="Times New Roman" panose="02020603050405020304" pitchFamily="18" charset="0"/>
              </a:rPr>
              <a:t>Abraham Nieva de la Hidalga</a:t>
            </a:r>
            <a:r>
              <a:rPr lang="en-GB" i="1" baseline="30000" dirty="0">
                <a:latin typeface="Calibri" panose="020F0502020204030204" pitchFamily="34" charset="0"/>
                <a:ea typeface="Calibri" panose="020F0502020204030204" pitchFamily="34" charset="0"/>
                <a:cs typeface="Times New Roman" panose="02020603050405020304" pitchFamily="18" charset="0"/>
              </a:rPr>
              <a:t>1</a:t>
            </a:r>
            <a:r>
              <a:rPr lang="en-GB" i="1" dirty="0">
                <a:latin typeface="Calibri" panose="020F0502020204030204" pitchFamily="34" charset="0"/>
                <a:ea typeface="Calibri" panose="020F0502020204030204" pitchFamily="34" charset="0"/>
                <a:cs typeface="Times New Roman" panose="02020603050405020304" pitchFamily="18" charset="0"/>
              </a:rPr>
              <a:t>*, C. Richard A. Catlow</a:t>
            </a:r>
            <a:r>
              <a:rPr lang="en-GB" i="1" baseline="30000" dirty="0">
                <a:latin typeface="Calibri" panose="020F0502020204030204" pitchFamily="34" charset="0"/>
                <a:ea typeface="Calibri" panose="020F0502020204030204" pitchFamily="34" charset="0"/>
                <a:cs typeface="Times New Roman" panose="02020603050405020304" pitchFamily="18" charset="0"/>
              </a:rPr>
              <a:t>1</a:t>
            </a:r>
            <a:r>
              <a:rPr lang="en-GB" i="1" dirty="0">
                <a:latin typeface="Calibri" panose="020F0502020204030204" pitchFamily="34" charset="0"/>
                <a:ea typeface="Calibri" panose="020F0502020204030204" pitchFamily="34" charset="0"/>
                <a:cs typeface="Times New Roman" panose="02020603050405020304" pitchFamily="18" charset="0"/>
              </a:rPr>
              <a:t>, Brian Matthews</a:t>
            </a:r>
            <a:r>
              <a:rPr lang="en-GB" i="1" baseline="30000" dirty="0">
                <a:latin typeface="Calibri" panose="020F0502020204030204" pitchFamily="34" charset="0"/>
                <a:ea typeface="Calibri" panose="020F0502020204030204" pitchFamily="34" charset="0"/>
                <a:cs typeface="Times New Roman" panose="02020603050405020304" pitchFamily="18" charset="0"/>
              </a:rPr>
              <a:t>2</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r>
              <a:rPr lang="en-GB" i="1" baseline="30000" dirty="0">
                <a:latin typeface="Calibri" panose="020F0502020204030204" pitchFamily="34" charset="0"/>
                <a:ea typeface="Calibri" panose="020F0502020204030204" pitchFamily="34" charset="0"/>
                <a:cs typeface="Times New Roman" panose="02020603050405020304" pitchFamily="18" charset="0"/>
              </a:rPr>
              <a:t>1</a:t>
            </a:r>
            <a:r>
              <a:rPr lang="en-GB" i="1" dirty="0">
                <a:latin typeface="Calibri" panose="020F0502020204030204" pitchFamily="34" charset="0"/>
                <a:ea typeface="Calibri" panose="020F0502020204030204" pitchFamily="34" charset="0"/>
                <a:cs typeface="Times New Roman" panose="02020603050405020304" pitchFamily="18" charset="0"/>
              </a:rPr>
              <a:t>UK Catalysis Hub, Research Complex at Harwell, Rutherford Appleton Laboratory, R92 Harwell Oxford Oxfordshire OX11 0FA</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r>
              <a:rPr lang="en-GB" i="1" baseline="30000" dirty="0">
                <a:latin typeface="Calibri" panose="020F0502020204030204" pitchFamily="34" charset="0"/>
                <a:ea typeface="Calibri" panose="020F0502020204030204" pitchFamily="34" charset="0"/>
                <a:cs typeface="Times New Roman" panose="02020603050405020304" pitchFamily="18" charset="0"/>
              </a:rPr>
              <a:t>2</a:t>
            </a:r>
            <a:r>
              <a:rPr lang="en-GB" i="1" dirty="0">
                <a:latin typeface="Calibri" panose="020F0502020204030204" pitchFamily="34" charset="0"/>
                <a:ea typeface="Calibri" panose="020F0502020204030204" pitchFamily="34" charset="0"/>
                <a:cs typeface="Times New Roman" panose="02020603050405020304" pitchFamily="18" charset="0"/>
              </a:rPr>
              <a:t>Scientific Computing Department STFC, Rutherford Appleton Laboratory, Harwell Campus, Didcot, OX11 0QX, UK</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r>
              <a:rPr lang="en-GB" i="1" dirty="0">
                <a:latin typeface="Calibri" panose="020F0502020204030204" pitchFamily="34" charset="0"/>
                <a:ea typeface="Calibri" panose="020F0502020204030204" pitchFamily="34" charset="0"/>
                <a:cs typeface="Times New Roman" panose="02020603050405020304" pitchFamily="18" charset="0"/>
              </a:rPr>
              <a:t>*corresponding nievadelahidalgaa@cardiff.ac.uk</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descr="Text&#10;&#10;Description automatically generated">
            <a:extLst>
              <a:ext uri="{FF2B5EF4-FFF2-40B4-BE49-F238E27FC236}">
                <a16:creationId xmlns:a16="http://schemas.microsoft.com/office/drawing/2014/main" id="{72FE3B5F-DDC3-436C-A1BE-0762895CACE9}"/>
              </a:ext>
            </a:extLst>
          </p:cNvPr>
          <p:cNvPicPr/>
          <p:nvPr/>
        </p:nvPicPr>
        <p:blipFill>
          <a:blip r:embed="rId2">
            <a:extLst>
              <a:ext uri="{28A0092B-C50C-407E-A947-70E740481C1C}">
                <a14:useLocalDpi xmlns:a14="http://schemas.microsoft.com/office/drawing/2010/main" val="0"/>
              </a:ext>
            </a:extLst>
          </a:blip>
          <a:stretch>
            <a:fillRect/>
          </a:stretch>
        </p:blipFill>
        <p:spPr>
          <a:xfrm>
            <a:off x="1072317" y="134632"/>
            <a:ext cx="3627915" cy="1511704"/>
          </a:xfrm>
          <a:prstGeom prst="rect">
            <a:avLst/>
          </a:prstGeom>
        </p:spPr>
      </p:pic>
      <p:sp>
        <p:nvSpPr>
          <p:cNvPr id="10" name="TextBox 9">
            <a:extLst>
              <a:ext uri="{FF2B5EF4-FFF2-40B4-BE49-F238E27FC236}">
                <a16:creationId xmlns:a16="http://schemas.microsoft.com/office/drawing/2014/main" id="{9B0E7E81-E136-4F01-B724-A02568A0F693}"/>
              </a:ext>
            </a:extLst>
          </p:cNvPr>
          <p:cNvSpPr txBox="1"/>
          <p:nvPr/>
        </p:nvSpPr>
        <p:spPr>
          <a:xfrm>
            <a:off x="38193340" y="382641"/>
            <a:ext cx="3538106" cy="1200329"/>
          </a:xfrm>
          <a:prstGeom prst="rect">
            <a:avLst/>
          </a:prstGeom>
          <a:noFill/>
        </p:spPr>
        <p:txBody>
          <a:bodyPr wrap="square">
            <a:spAutoFit/>
          </a:bodyPr>
          <a:lstStyle/>
          <a:p>
            <a:r>
              <a:rPr lang="en-GB" sz="3600" b="1" dirty="0">
                <a:latin typeface="Calibri" panose="020F0502020204030204" pitchFamily="34" charset="0"/>
                <a:ea typeface="Calibri" panose="020F0502020204030204" pitchFamily="34" charset="0"/>
                <a:cs typeface="Times New Roman" panose="02020603050405020304" pitchFamily="18" charset="0"/>
              </a:rPr>
              <a:t>UK Catalysis Hub Conference 2020</a:t>
            </a:r>
            <a:endParaRPr lang="en-GB" sz="3600" b="1" dirty="0"/>
          </a:p>
        </p:txBody>
      </p:sp>
      <p:sp>
        <p:nvSpPr>
          <p:cNvPr id="17" name="Rectangle 6">
            <a:extLst>
              <a:ext uri="{FF2B5EF4-FFF2-40B4-BE49-F238E27FC236}">
                <a16:creationId xmlns:a16="http://schemas.microsoft.com/office/drawing/2014/main" id="{15C6D156-6270-47CD-AB3A-4B18B6649DD3}"/>
              </a:ext>
            </a:extLst>
          </p:cNvPr>
          <p:cNvSpPr>
            <a:spLocks noChangeArrowheads="1"/>
          </p:cNvSpPr>
          <p:nvPr/>
        </p:nvSpPr>
        <p:spPr bwMode="auto">
          <a:xfrm>
            <a:off x="342661" y="2578115"/>
            <a:ext cx="10440000"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sz="3600" b="1" dirty="0">
                <a:latin typeface="Calibri" panose="020F0502020204030204" pitchFamily="34" charset="0"/>
                <a:ea typeface="Calibri" panose="020F0502020204030204" pitchFamily="34" charset="0"/>
                <a:cs typeface="Times New Roman" panose="02020603050405020304" pitchFamily="18" charset="0"/>
              </a:rPr>
              <a:t>Introduction</a:t>
            </a:r>
          </a:p>
          <a:p>
            <a:pPr eaLnBrk="0" fontAlgn="base" hangingPunct="0">
              <a:spcBef>
                <a:spcPct val="0"/>
              </a:spcBef>
              <a:spcAft>
                <a:spcPct val="0"/>
              </a:spcAft>
            </a:pPr>
            <a:r>
              <a:rPr lang="en-GB" altLang="en-US" sz="2800" dirty="0">
                <a:latin typeface="Calibri" panose="020F0502020204030204" pitchFamily="34" charset="0"/>
                <a:ea typeface="Calibri" panose="020F0502020204030204" pitchFamily="34" charset="0"/>
                <a:cs typeface="Times New Roman" panose="02020603050405020304" pitchFamily="18" charset="0"/>
              </a:rPr>
              <a:t>The Catalysis Data Infrastructure (CDI) will be an online repository to link the different types of data objects generated by UK Catalysis Hub projects.  The adoption and customisation of a process for aligning existing data objects with the FAIR data principles (Findability, Accessibility, Interoperability, and Reuse [3, 9]) is a preparatory step for creating the CDI. Achieving data ‘</a:t>
            </a:r>
            <a:r>
              <a:rPr lang="en-GB" altLang="en-US" sz="2800" dirty="0" err="1">
                <a:latin typeface="Calibri" panose="020F0502020204030204" pitchFamily="34" charset="0"/>
                <a:ea typeface="Calibri" panose="020F0502020204030204" pitchFamily="34" charset="0"/>
                <a:cs typeface="Times New Roman" panose="02020603050405020304" pitchFamily="18" charset="0"/>
              </a:rPr>
              <a:t>FAIRness</a:t>
            </a:r>
            <a:r>
              <a:rPr lang="en-GB" altLang="en-US" sz="2800" dirty="0">
                <a:latin typeface="Calibri" panose="020F0502020204030204" pitchFamily="34" charset="0"/>
                <a:ea typeface="Calibri" panose="020F0502020204030204" pitchFamily="34" charset="0"/>
                <a:cs typeface="Times New Roman" panose="02020603050405020304" pitchFamily="18" charset="0"/>
              </a:rPr>
              <a:t>’ eases data integration, which in turn supports cross-disciplinary sharing and use of data. </a:t>
            </a:r>
            <a:endParaRPr lang="en-GB" altLang="en-US" sz="1200" dirty="0"/>
          </a:p>
        </p:txBody>
      </p:sp>
      <p:grpSp>
        <p:nvGrpSpPr>
          <p:cNvPr id="2" name="Group 1">
            <a:extLst>
              <a:ext uri="{FF2B5EF4-FFF2-40B4-BE49-F238E27FC236}">
                <a16:creationId xmlns:a16="http://schemas.microsoft.com/office/drawing/2014/main" id="{13DF8F1B-DE5E-4981-B85A-8A50816D0E99}"/>
              </a:ext>
            </a:extLst>
          </p:cNvPr>
          <p:cNvGrpSpPr>
            <a:grpSpLocks noChangeAspect="1"/>
          </p:cNvGrpSpPr>
          <p:nvPr/>
        </p:nvGrpSpPr>
        <p:grpSpPr>
          <a:xfrm>
            <a:off x="342661" y="10158591"/>
            <a:ext cx="8640000" cy="3731838"/>
            <a:chOff x="767687" y="8771088"/>
            <a:chExt cx="5760000" cy="3032152"/>
          </a:xfrm>
        </p:grpSpPr>
        <p:pic>
          <p:nvPicPr>
            <p:cNvPr id="1029" name="Picture 3" descr="FAIRification process">
              <a:extLst>
                <a:ext uri="{FF2B5EF4-FFF2-40B4-BE49-F238E27FC236}">
                  <a16:creationId xmlns:a16="http://schemas.microsoft.com/office/drawing/2014/main" id="{7AE76F97-AC0F-4EFE-901C-847EB400D4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687" y="8771088"/>
              <a:ext cx="5760000" cy="303215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7">
              <a:extLst>
                <a:ext uri="{FF2B5EF4-FFF2-40B4-BE49-F238E27FC236}">
                  <a16:creationId xmlns:a16="http://schemas.microsoft.com/office/drawing/2014/main" id="{0AA7046E-7CFF-44FC-96DA-42613B81EED1}"/>
                </a:ext>
              </a:extLst>
            </p:cNvPr>
            <p:cNvSpPr>
              <a:spLocks noChangeArrowheads="1"/>
            </p:cNvSpPr>
            <p:nvPr/>
          </p:nvSpPr>
          <p:spPr bwMode="auto">
            <a:xfrm>
              <a:off x="2283046" y="8940152"/>
              <a:ext cx="1827979" cy="300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b="1" dirty="0">
                  <a:latin typeface="+mj-lt"/>
                  <a:ea typeface="Calibri" panose="020F0502020204030204" pitchFamily="34" charset="0"/>
                  <a:cs typeface="Times New Roman" panose="02020603050405020304" pitchFamily="18" charset="0"/>
                </a:rPr>
                <a:t>The </a:t>
              </a:r>
              <a:r>
                <a:rPr lang="en-GB" altLang="en-US" b="1" dirty="0" err="1">
                  <a:latin typeface="+mj-lt"/>
                  <a:ea typeface="Calibri" panose="020F0502020204030204" pitchFamily="34" charset="0"/>
                  <a:cs typeface="Times New Roman" panose="02020603050405020304" pitchFamily="18" charset="0"/>
                </a:rPr>
                <a:t>FAIRification</a:t>
              </a:r>
              <a:r>
                <a:rPr lang="en-GB" altLang="en-US" b="1" dirty="0">
                  <a:latin typeface="+mj-lt"/>
                  <a:ea typeface="Calibri" panose="020F0502020204030204" pitchFamily="34" charset="0"/>
                  <a:cs typeface="Times New Roman" panose="02020603050405020304" pitchFamily="18" charset="0"/>
                </a:rPr>
                <a:t> process [2]</a:t>
              </a:r>
              <a:endParaRPr lang="en-GB" altLang="en-US" b="1" dirty="0">
                <a:latin typeface="+mj-lt"/>
              </a:endParaRPr>
            </a:p>
          </p:txBody>
        </p:sp>
      </p:grpSp>
      <p:sp>
        <p:nvSpPr>
          <p:cNvPr id="22" name="Rectangle 8">
            <a:extLst>
              <a:ext uri="{FF2B5EF4-FFF2-40B4-BE49-F238E27FC236}">
                <a16:creationId xmlns:a16="http://schemas.microsoft.com/office/drawing/2014/main" id="{2DC94656-2597-4211-BB4A-CE826A0B787C}"/>
              </a:ext>
            </a:extLst>
          </p:cNvPr>
          <p:cNvSpPr>
            <a:spLocks noChangeArrowheads="1"/>
          </p:cNvSpPr>
          <p:nvPr/>
        </p:nvSpPr>
        <p:spPr bwMode="auto">
          <a:xfrm>
            <a:off x="32128340" y="2863456"/>
            <a:ext cx="104400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GB" altLang="en-US" sz="3600" b="1" dirty="0">
                <a:latin typeface="Calibri" panose="020F0502020204030204" pitchFamily="34" charset="0"/>
                <a:ea typeface="Calibri" panose="020F0502020204030204" pitchFamily="34" charset="0"/>
                <a:cs typeface="Times New Roman" panose="02020603050405020304" pitchFamily="18" charset="0"/>
              </a:rPr>
              <a:t>Discussion</a:t>
            </a:r>
            <a:endParaRPr lang="en-GB" altLang="en-US" sz="4400" b="1" dirty="0"/>
          </a:p>
          <a:p>
            <a:r>
              <a:rPr lang="en-GB" altLang="en-US" sz="2800" dirty="0">
                <a:latin typeface="Calibri" panose="020F0502020204030204" pitchFamily="34" charset="0"/>
                <a:ea typeface="Calibri" panose="020F0502020204030204" pitchFamily="34" charset="0"/>
                <a:cs typeface="Times New Roman" panose="02020603050405020304" pitchFamily="18" charset="0"/>
              </a:rPr>
              <a:t>The results obtained indicate that, while the rate of the articles including some form of data has increased, the alignment of those data to FAIR data principles is still in very early stages. Consequently, a deliberate effort is required to ensure that the data from UK Catalysis Hub projects aligns with FAIR principles. </a:t>
            </a:r>
            <a:endParaRPr lang="en-GB" altLang="en-US" sz="3600" dirty="0"/>
          </a:p>
          <a:p>
            <a:r>
              <a:rPr lang="en-GB" altLang="en-US" sz="2800" dirty="0">
                <a:latin typeface="Calibri" panose="020F0502020204030204" pitchFamily="34" charset="0"/>
                <a:ea typeface="Calibri" panose="020F0502020204030204" pitchFamily="34" charset="0"/>
                <a:cs typeface="Times New Roman" panose="02020603050405020304" pitchFamily="18" charset="0"/>
              </a:rPr>
              <a:t>The development of the CDI provides a unique opportunity for promoting this approach. We think that the CDI will play the roles of resource manager, data publisher, and collaboration space [5, 6]. </a:t>
            </a:r>
            <a:endParaRPr lang="en-GB" altLang="en-US" sz="3600" dirty="0" bmk=""/>
          </a:p>
        </p:txBody>
      </p:sp>
      <p:sp>
        <p:nvSpPr>
          <p:cNvPr id="28" name="Rectangle 8">
            <a:extLst>
              <a:ext uri="{FF2B5EF4-FFF2-40B4-BE49-F238E27FC236}">
                <a16:creationId xmlns:a16="http://schemas.microsoft.com/office/drawing/2014/main" id="{57CE714B-E315-4C23-953F-20F5BD29AAFC}"/>
              </a:ext>
            </a:extLst>
          </p:cNvPr>
          <p:cNvSpPr>
            <a:spLocks noChangeArrowheads="1"/>
          </p:cNvSpPr>
          <p:nvPr/>
        </p:nvSpPr>
        <p:spPr bwMode="auto">
          <a:xfrm>
            <a:off x="32155083" y="26713137"/>
            <a:ext cx="97200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GB" altLang="en-US" sz="2800" b="1" dirty="0">
                <a:latin typeface="Calibri" panose="020F0502020204030204" pitchFamily="34" charset="0"/>
                <a:ea typeface="Calibri" panose="020F0502020204030204" pitchFamily="34" charset="0"/>
                <a:cs typeface="Times New Roman" panose="02020603050405020304" pitchFamily="18" charset="0"/>
              </a:rPr>
              <a:t>References</a:t>
            </a:r>
            <a:endParaRPr lang="en-GB" altLang="en-US" sz="3600" b="1" dirty="0"/>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GOFAIR (2020) FAIR Principles, Retrieved on 2020-11-24 from: </a:t>
            </a:r>
            <a:r>
              <a:rPr lang="en-GB" altLang="en-US" sz="1200" dirty="0" bmk="">
                <a:latin typeface="Calibri" panose="020F0502020204030204" pitchFamily="34" charset="0"/>
                <a:ea typeface="Calibri" panose="020F0502020204030204" pitchFamily="34" charset="0"/>
                <a:cs typeface="Times New Roman" panose="02020603050405020304" pitchFamily="18" charset="0"/>
                <a:hlinkClick r:id="rId4"/>
              </a:rPr>
              <a:t>https://www.go-fair.org/fair-principles/</a:t>
            </a:r>
            <a:endParaRPr lang="en-GB" altLang="en-US" sz="2800" dirty="0" bmk=""/>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GOFAIR (2020) </a:t>
            </a:r>
            <a:r>
              <a:rPr lang="en-GB" altLang="en-US" sz="1200" dirty="0" err="1" bmk="">
                <a:latin typeface="Calibri" panose="020F0502020204030204" pitchFamily="34" charset="0"/>
                <a:ea typeface="Calibri" panose="020F0502020204030204" pitchFamily="34" charset="0"/>
                <a:cs typeface="Times New Roman" panose="02020603050405020304" pitchFamily="18" charset="0"/>
              </a:rPr>
              <a:t>FAIRification</a:t>
            </a:r>
            <a:r>
              <a:rPr lang="en-GB" altLang="en-US" sz="1200" dirty="0" bmk="">
                <a:latin typeface="Calibri" panose="020F0502020204030204" pitchFamily="34" charset="0"/>
                <a:ea typeface="Calibri" panose="020F0502020204030204" pitchFamily="34" charset="0"/>
                <a:cs typeface="Times New Roman" panose="02020603050405020304" pitchFamily="18" charset="0"/>
              </a:rPr>
              <a:t> process, Retrieved on 2020-11-24 from: </a:t>
            </a:r>
            <a:r>
              <a:rPr lang="en-GB" altLang="en-US" sz="1200" dirty="0" bmk="">
                <a:latin typeface="Calibri" panose="020F0502020204030204" pitchFamily="34" charset="0"/>
                <a:ea typeface="Calibri" panose="020F0502020204030204" pitchFamily="34" charset="0"/>
                <a:cs typeface="Times New Roman" panose="02020603050405020304" pitchFamily="18" charset="0"/>
                <a:hlinkClick r:id="rId5"/>
              </a:rPr>
              <a:t>https://www.go-fair.org/fair-principles/fairification-process/</a:t>
            </a:r>
            <a:endParaRPr lang="en-GB" altLang="en-US" sz="2800" dirty="0" bmk=""/>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GOFAIR (2020) Vision and Strategy, Retrieved on 2020-11-24 from: </a:t>
            </a:r>
            <a:r>
              <a:rPr lang="en-GB" altLang="en-US" sz="1200" dirty="0" bmk="">
                <a:latin typeface="Calibri" panose="020F0502020204030204" pitchFamily="34" charset="0"/>
                <a:ea typeface="Calibri" panose="020F0502020204030204" pitchFamily="34" charset="0"/>
                <a:cs typeface="Times New Roman" panose="02020603050405020304" pitchFamily="18" charset="0"/>
                <a:hlinkClick r:id="rId6"/>
              </a:rPr>
              <a:t>https://www.go-fair.org/go-fair-initiative/vision-and-strategy/</a:t>
            </a:r>
            <a:endParaRPr lang="en-GB" altLang="en-US" sz="1200" dirty="0" bmk="">
              <a:latin typeface="Calibri" panose="020F0502020204030204" pitchFamily="34" charset="0"/>
              <a:ea typeface="Calibri" panose="020F0502020204030204" pitchFamily="34" charset="0"/>
              <a:cs typeface="Times New Roman" panose="02020603050405020304" pitchFamily="18" charset="0"/>
            </a:endParaRPr>
          </a:p>
          <a:p>
            <a:pPr marL="228600" indent="-228600">
              <a:buFont typeface="+mj-lt"/>
              <a:buAutoNum type="arabicPeriod"/>
            </a:pPr>
            <a:r>
              <a:rPr lang="en-GB" altLang="en-US" sz="1200" dirty="0" err="1" bmk="">
                <a:latin typeface="Calibri" panose="020F0502020204030204" pitchFamily="34" charset="0"/>
                <a:cs typeface="Times New Roman" panose="02020603050405020304" pitchFamily="18" charset="0"/>
              </a:rPr>
              <a:t>Hausenblas</a:t>
            </a:r>
            <a:r>
              <a:rPr lang="en-GB" altLang="en-US" sz="1200" dirty="0" bmk="">
                <a:latin typeface="Calibri" panose="020F0502020204030204" pitchFamily="34" charset="0"/>
                <a:cs typeface="Times New Roman" panose="02020603050405020304" pitchFamily="18" charset="0"/>
              </a:rPr>
              <a:t>, M, Kim, J. G.(2015) 5 Star Open Data, Retrieved </a:t>
            </a:r>
            <a:r>
              <a:rPr lang="en-GB" altLang="en-US" sz="1200" dirty="0" err="1" bmk="">
                <a:latin typeface="Calibri" panose="020F0502020204030204" pitchFamily="34" charset="0"/>
                <a:cs typeface="Times New Roman" panose="02020603050405020304" pitchFamily="18" charset="0"/>
              </a:rPr>
              <a:t>Retrieved</a:t>
            </a:r>
            <a:r>
              <a:rPr lang="en-GB" altLang="en-US" sz="1200" dirty="0" bmk="">
                <a:latin typeface="Calibri" panose="020F0502020204030204" pitchFamily="34" charset="0"/>
                <a:cs typeface="Times New Roman" panose="02020603050405020304" pitchFamily="18" charset="0"/>
              </a:rPr>
              <a:t> on 2020-11-16 from: </a:t>
            </a:r>
            <a:r>
              <a:rPr lang="en-GB" altLang="en-US" sz="1200" dirty="0" bmk="">
                <a:latin typeface="Calibri" panose="020F0502020204030204" pitchFamily="34" charset="0"/>
                <a:cs typeface="Times New Roman" panose="02020603050405020304" pitchFamily="18" charset="0"/>
                <a:hlinkClick r:id="rId7"/>
              </a:rPr>
              <a:t>https://5stardata.info/en/</a:t>
            </a:r>
            <a:r>
              <a:rPr lang="en-GB" altLang="en-US" sz="1200" dirty="0" bmk="">
                <a:latin typeface="Calibri" panose="020F0502020204030204" pitchFamily="34" charset="0"/>
                <a:cs typeface="Times New Roman" panose="02020603050405020304" pitchFamily="18" charset="0"/>
              </a:rPr>
              <a:t> </a:t>
            </a:r>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Nieva de la Hidalga A., </a:t>
            </a:r>
            <a:r>
              <a:rPr lang="en-GB" altLang="en-US" sz="1200" dirty="0" err="1" bmk="">
                <a:latin typeface="Calibri" panose="020F0502020204030204" pitchFamily="34" charset="0"/>
                <a:ea typeface="Calibri" panose="020F0502020204030204" pitchFamily="34" charset="0"/>
                <a:cs typeface="Times New Roman" panose="02020603050405020304" pitchFamily="18" charset="0"/>
              </a:rPr>
              <a:t>Magagna</a:t>
            </a:r>
            <a:r>
              <a:rPr lang="en-GB" altLang="en-US" sz="1200" dirty="0" bmk="">
                <a:latin typeface="Calibri" panose="020F0502020204030204" pitchFamily="34" charset="0"/>
                <a:ea typeface="Calibri" panose="020F0502020204030204" pitchFamily="34" charset="0"/>
                <a:cs typeface="Times New Roman" panose="02020603050405020304" pitchFamily="18" charset="0"/>
              </a:rPr>
              <a:t> B., Stocker, M., Hardisty A., Martin P., Zhao Z., Atkinson, M., Jefferey, K.  (2017) ENVRI Reference Model V2.2. </a:t>
            </a:r>
            <a:r>
              <a:rPr lang="en-GB" altLang="en-US" sz="1200" dirty="0" err="1" bmk="">
                <a:latin typeface="Calibri" panose="020F0502020204030204" pitchFamily="34" charset="0"/>
                <a:ea typeface="Calibri" panose="020F0502020204030204" pitchFamily="34" charset="0"/>
                <a:cs typeface="Times New Roman" panose="02020603050405020304" pitchFamily="18" charset="0"/>
              </a:rPr>
              <a:t>ENVRIplus</a:t>
            </a:r>
            <a:r>
              <a:rPr lang="en-GB" altLang="en-US" sz="1200" dirty="0" bmk="">
                <a:latin typeface="Calibri" panose="020F0502020204030204" pitchFamily="34" charset="0"/>
                <a:ea typeface="Calibri" panose="020F0502020204030204" pitchFamily="34" charset="0"/>
                <a:cs typeface="Times New Roman" panose="02020603050405020304" pitchFamily="18" charset="0"/>
              </a:rPr>
              <a:t> project. </a:t>
            </a:r>
            <a:r>
              <a:rPr lang="en-GB" altLang="en-US" sz="1200" dirty="0" bmk="">
                <a:latin typeface="Calibri" panose="020F0502020204030204" pitchFamily="34" charset="0"/>
                <a:ea typeface="Calibri" panose="020F0502020204030204" pitchFamily="34" charset="0"/>
                <a:cs typeface="Times New Roman" panose="02020603050405020304" pitchFamily="18" charset="0"/>
                <a:hlinkClick r:id="rId8"/>
              </a:rPr>
              <a:t>https://confluence.egi.eu/display/EC/ENVRI+Reference+Model</a:t>
            </a:r>
            <a:r>
              <a:rPr lang="en-GB" altLang="en-US" sz="1200" dirty="0" bmk="">
                <a:latin typeface="Calibri" panose="020F0502020204030204" pitchFamily="34" charset="0"/>
                <a:ea typeface="Calibri" panose="020F0502020204030204" pitchFamily="34" charset="0"/>
                <a:cs typeface="Times New Roman" panose="02020603050405020304" pitchFamily="18" charset="0"/>
              </a:rPr>
              <a:t> </a:t>
            </a:r>
            <a:endParaRPr lang="en-GB" altLang="en-US" sz="2800" dirty="0" bmk=""/>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Nieva de la Hidalga A., Hardisty A., Martin P., </a:t>
            </a:r>
            <a:r>
              <a:rPr lang="en-GB" altLang="en-US" sz="1200" dirty="0" err="1" bmk="">
                <a:latin typeface="Calibri" panose="020F0502020204030204" pitchFamily="34" charset="0"/>
                <a:ea typeface="Calibri" panose="020F0502020204030204" pitchFamily="34" charset="0"/>
                <a:cs typeface="Times New Roman" panose="02020603050405020304" pitchFamily="18" charset="0"/>
              </a:rPr>
              <a:t>Magagna</a:t>
            </a:r>
            <a:r>
              <a:rPr lang="en-GB" altLang="en-US" sz="1200" dirty="0" bmk="">
                <a:latin typeface="Calibri" panose="020F0502020204030204" pitchFamily="34" charset="0"/>
                <a:ea typeface="Calibri" panose="020F0502020204030204" pitchFamily="34" charset="0"/>
                <a:cs typeface="Times New Roman" panose="02020603050405020304" pitchFamily="18" charset="0"/>
              </a:rPr>
              <a:t> B., Zhao Z. (2020) The ENVRI Reference Model. In: Zhao Z., </a:t>
            </a:r>
            <a:r>
              <a:rPr lang="en-GB" altLang="en-US" sz="1200" dirty="0" err="1" bmk="">
                <a:latin typeface="Calibri" panose="020F0502020204030204" pitchFamily="34" charset="0"/>
                <a:ea typeface="Calibri" panose="020F0502020204030204" pitchFamily="34" charset="0"/>
                <a:cs typeface="Times New Roman" panose="02020603050405020304" pitchFamily="18" charset="0"/>
              </a:rPr>
              <a:t>Hellström</a:t>
            </a:r>
            <a:r>
              <a:rPr lang="en-GB" altLang="en-US" sz="1200" dirty="0" bmk="">
                <a:latin typeface="Calibri" panose="020F0502020204030204" pitchFamily="34" charset="0"/>
                <a:ea typeface="Calibri" panose="020F0502020204030204" pitchFamily="34" charset="0"/>
                <a:cs typeface="Times New Roman" panose="02020603050405020304" pitchFamily="18" charset="0"/>
              </a:rPr>
              <a:t> M. (eds) Towards Interoperable Research Infrastructures for Environmental and Earth Sciences. Lecture Notes in Computer Science, vol 12003. Springer, Cham. </a:t>
            </a:r>
            <a:r>
              <a:rPr lang="en-GB" altLang="en-US" sz="1200" dirty="0" bmk="">
                <a:latin typeface="Calibri" panose="020F0502020204030204" pitchFamily="34" charset="0"/>
                <a:ea typeface="Calibri" panose="020F0502020204030204" pitchFamily="34" charset="0"/>
                <a:cs typeface="Times New Roman" panose="02020603050405020304" pitchFamily="18" charset="0"/>
                <a:hlinkClick r:id="rId9"/>
              </a:rPr>
              <a:t>https://doi.org/10.1007/978-3-030-52829-4_4</a:t>
            </a:r>
            <a:endParaRPr lang="en-GB" altLang="en-US" sz="2800" dirty="0" bmk=""/>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UK Catalysis Hub (2020), UK Catalysis Hub Publications. Last retrieved on 2020-11-24 from: </a:t>
            </a:r>
            <a:r>
              <a:rPr lang="en-GB" altLang="en-US" sz="1200" dirty="0" bmk="">
                <a:latin typeface="Calibri" panose="020F0502020204030204" pitchFamily="34" charset="0"/>
                <a:ea typeface="Calibri" panose="020F0502020204030204" pitchFamily="34" charset="0"/>
                <a:cs typeface="Times New Roman" panose="02020603050405020304" pitchFamily="18" charset="0"/>
                <a:hlinkClick r:id="rId10"/>
              </a:rPr>
              <a:t>https://ukcatalysishub.co.uk/publications/</a:t>
            </a:r>
            <a:endParaRPr lang="en-GB" altLang="en-US" sz="2800" dirty="0" bmk=""/>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UK Catalysis Hub (2020), UK Catalysis Hub BAG at Diamond Light Source. Last retrieved on 2020-11-24 from:  </a:t>
            </a:r>
            <a:r>
              <a:rPr lang="en-GB" altLang="en-US" sz="1200" dirty="0" bmk="">
                <a:latin typeface="Calibri" panose="020F0502020204030204" pitchFamily="34" charset="0"/>
                <a:ea typeface="Calibri" panose="020F0502020204030204" pitchFamily="34" charset="0"/>
                <a:cs typeface="Times New Roman" panose="02020603050405020304" pitchFamily="18" charset="0"/>
                <a:hlinkClick r:id="rId11"/>
              </a:rPr>
              <a:t>https://ukcatalysishub.co.uk/bag-at-diamond-light-source/</a:t>
            </a:r>
            <a:r>
              <a:rPr lang="en-GB" altLang="en-US" sz="1200" dirty="0" bmk="">
                <a:latin typeface="Calibri" panose="020F0502020204030204" pitchFamily="34" charset="0"/>
                <a:ea typeface="Calibri" panose="020F0502020204030204" pitchFamily="34" charset="0"/>
                <a:cs typeface="Times New Roman" panose="02020603050405020304" pitchFamily="18" charset="0"/>
              </a:rPr>
              <a:t> </a:t>
            </a:r>
            <a:endParaRPr lang="en-GB" altLang="en-US" sz="2800" dirty="0" bmk=""/>
          </a:p>
          <a:p>
            <a:pPr marL="228600" indent="-228600">
              <a:buFont typeface="+mj-lt"/>
              <a:buAutoNum type="arabicPeriod"/>
            </a:pPr>
            <a:r>
              <a:rPr lang="en-GB" altLang="en-US" sz="1200" dirty="0" bmk="">
                <a:latin typeface="Calibri" panose="020F0502020204030204" pitchFamily="34" charset="0"/>
                <a:ea typeface="Calibri" panose="020F0502020204030204" pitchFamily="34" charset="0"/>
                <a:cs typeface="Times New Roman" panose="02020603050405020304" pitchFamily="18" charset="0"/>
              </a:rPr>
              <a:t>Wilkinson MD, et.al. (2016) The FAIR Guiding Principles for scientific data management and stewardship. Scientific Data 3 URL: https://www.nature.com/articles/sdata201618</a:t>
            </a:r>
            <a:r>
              <a:rPr lang="en-GB" altLang="en-US" sz="1200" dirty="0">
                <a:latin typeface="Calibri" panose="020F0502020204030204" pitchFamily="34" charset="0"/>
                <a:ea typeface="Calibri" panose="020F0502020204030204" pitchFamily="34" charset="0"/>
                <a:cs typeface="Times New Roman" panose="02020603050405020304" pitchFamily="18" charset="0"/>
              </a:rPr>
              <a:t> </a:t>
            </a:r>
            <a:endParaRPr lang="en-GB" altLang="en-US" sz="2800" dirty="0"/>
          </a:p>
        </p:txBody>
      </p:sp>
      <p:sp>
        <p:nvSpPr>
          <p:cNvPr id="30" name="TextBox 29">
            <a:extLst>
              <a:ext uri="{FF2B5EF4-FFF2-40B4-BE49-F238E27FC236}">
                <a16:creationId xmlns:a16="http://schemas.microsoft.com/office/drawing/2014/main" id="{F5E7E9D7-1E81-4502-BEF2-6B67F0ED2043}"/>
              </a:ext>
            </a:extLst>
          </p:cNvPr>
          <p:cNvSpPr txBox="1"/>
          <p:nvPr/>
        </p:nvSpPr>
        <p:spPr>
          <a:xfrm>
            <a:off x="32155083" y="21830586"/>
            <a:ext cx="9720000" cy="4678204"/>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en-GB" sz="2800" b="1" dirty="0">
                <a:solidFill>
                  <a:schemeClr val="tx1"/>
                </a:solidFill>
              </a:rPr>
              <a:t>Definitions</a:t>
            </a:r>
          </a:p>
          <a:p>
            <a:r>
              <a:rPr lang="en-GB" b="1" dirty="0">
                <a:solidFill>
                  <a:schemeClr val="tx1"/>
                </a:solidFill>
              </a:rPr>
              <a:t>Publications</a:t>
            </a:r>
            <a:r>
              <a:rPr lang="en-GB" dirty="0">
                <a:solidFill>
                  <a:schemeClr val="tx1"/>
                </a:solidFill>
              </a:rPr>
              <a:t>: the research works published by researchers that acknowledge UKCH support. These include Articles, Conference proceedings, Books, Book Chapters and Doctoral Theses.</a:t>
            </a:r>
            <a:endParaRPr lang="en-GB" b="1" dirty="0">
              <a:solidFill>
                <a:schemeClr val="tx1"/>
              </a:solidFill>
            </a:endParaRPr>
          </a:p>
          <a:p>
            <a:r>
              <a:rPr lang="en-GB" b="1" dirty="0">
                <a:solidFill>
                  <a:schemeClr val="tx1"/>
                </a:solidFill>
              </a:rPr>
              <a:t>Data objects</a:t>
            </a:r>
            <a:r>
              <a:rPr lang="en-GB" dirty="0">
                <a:solidFill>
                  <a:schemeClr val="tx1"/>
                </a:solidFill>
              </a:rPr>
              <a:t>: Any data which is published to complement/support a publication. This includes raw data, supplementary data, processing data, tables, images, movies, and compilations containing one or more of such objects.</a:t>
            </a:r>
          </a:p>
          <a:p>
            <a:r>
              <a:rPr lang="en-GB" b="1" dirty="0">
                <a:solidFill>
                  <a:schemeClr val="tx1"/>
                </a:solidFill>
              </a:rPr>
              <a:t>Supplementary Data:</a:t>
            </a:r>
            <a:r>
              <a:rPr lang="en-GB" dirty="0">
                <a:solidFill>
                  <a:schemeClr val="tx1"/>
                </a:solidFill>
              </a:rPr>
              <a:t> refers to data which could not be included in the article but forms part of the analysis and results, most of these data are in the form of tables, figures, and definitions.</a:t>
            </a:r>
          </a:p>
          <a:p>
            <a:r>
              <a:rPr lang="en-GB" b="1" dirty="0">
                <a:solidFill>
                  <a:schemeClr val="tx1"/>
                </a:solidFill>
              </a:rPr>
              <a:t>Supporting Data: </a:t>
            </a:r>
            <a:r>
              <a:rPr lang="en-GB" dirty="0">
                <a:solidFill>
                  <a:schemeClr val="tx1"/>
                </a:solidFill>
              </a:rPr>
              <a:t>refers to data which supports the results presented in the publication, including but not limited to raw data, data from databases, and intermediate processing/analysis results.</a:t>
            </a:r>
          </a:p>
          <a:p>
            <a:r>
              <a:rPr lang="en-GB" b="1" dirty="0">
                <a:solidFill>
                  <a:schemeClr val="tx1"/>
                </a:solidFill>
              </a:rPr>
              <a:t>Structured data </a:t>
            </a:r>
            <a:r>
              <a:rPr lang="en-GB" dirty="0">
                <a:solidFill>
                  <a:schemeClr val="tx1"/>
                </a:solidFill>
              </a:rPr>
              <a:t>(</a:t>
            </a:r>
            <a:r>
              <a:rPr lang="en-GB" dirty="0" err="1">
                <a:solidFill>
                  <a:schemeClr val="tx1"/>
                </a:solidFill>
              </a:rPr>
              <a:t>cif</a:t>
            </a:r>
            <a:r>
              <a:rPr lang="en-GB" dirty="0">
                <a:solidFill>
                  <a:schemeClr val="tx1"/>
                </a:solidFill>
              </a:rPr>
              <a:t>, origin, </a:t>
            </a:r>
            <a:r>
              <a:rPr lang="en-GB" dirty="0" err="1">
                <a:solidFill>
                  <a:schemeClr val="tx1"/>
                </a:solidFill>
              </a:rPr>
              <a:t>gatan</a:t>
            </a:r>
            <a:r>
              <a:rPr lang="en-GB" dirty="0">
                <a:solidFill>
                  <a:schemeClr val="tx1"/>
                </a:solidFill>
              </a:rPr>
              <a:t> dm4, compiled </a:t>
            </a:r>
            <a:r>
              <a:rPr lang="en-GB" dirty="0" err="1">
                <a:solidFill>
                  <a:schemeClr val="tx1"/>
                </a:solidFill>
              </a:rPr>
              <a:t>xas</a:t>
            </a:r>
            <a:r>
              <a:rPr lang="en-GB" dirty="0">
                <a:solidFill>
                  <a:schemeClr val="tx1"/>
                </a:solidFill>
              </a:rPr>
              <a:t>, excel, origin, raw\nexus, </a:t>
            </a:r>
            <a:r>
              <a:rPr lang="en-GB" dirty="0" err="1">
                <a:solidFill>
                  <a:schemeClr val="tx1"/>
                </a:solidFill>
              </a:rPr>
              <a:t>vamas</a:t>
            </a:r>
            <a:r>
              <a:rPr lang="en-GB" dirty="0">
                <a:solidFill>
                  <a:schemeClr val="tx1"/>
                </a:solidFill>
              </a:rPr>
              <a:t>, </a:t>
            </a:r>
            <a:r>
              <a:rPr lang="en-GB" dirty="0" err="1">
                <a:solidFill>
                  <a:schemeClr val="tx1"/>
                </a:solidFill>
              </a:rPr>
              <a:t>xyz</a:t>
            </a:r>
            <a:r>
              <a:rPr lang="en-GB" dirty="0">
                <a:solidFill>
                  <a:schemeClr val="tx1"/>
                </a:solidFill>
              </a:rPr>
              <a:t>, </a:t>
            </a:r>
            <a:r>
              <a:rPr lang="en-GB" dirty="0" err="1">
                <a:solidFill>
                  <a:schemeClr val="tx1"/>
                </a:solidFill>
              </a:rPr>
              <a:t>inp</a:t>
            </a:r>
            <a:r>
              <a:rPr lang="en-GB" dirty="0">
                <a:solidFill>
                  <a:schemeClr val="tx1"/>
                </a:solidFill>
              </a:rPr>
              <a:t>, </a:t>
            </a:r>
            <a:r>
              <a:rPr lang="en-GB" dirty="0" err="1">
                <a:solidFill>
                  <a:schemeClr val="tx1"/>
                </a:solidFill>
              </a:rPr>
              <a:t>athena</a:t>
            </a:r>
            <a:r>
              <a:rPr lang="en-GB" dirty="0">
                <a:solidFill>
                  <a:schemeClr val="tx1"/>
                </a:solidFill>
              </a:rPr>
              <a:t>, raw\</a:t>
            </a:r>
            <a:r>
              <a:rPr lang="en-GB" dirty="0" err="1">
                <a:solidFill>
                  <a:schemeClr val="tx1"/>
                </a:solidFill>
              </a:rPr>
              <a:t>tem</a:t>
            </a:r>
            <a:r>
              <a:rPr lang="en-GB" dirty="0">
                <a:solidFill>
                  <a:schemeClr val="tx1"/>
                </a:solidFill>
              </a:rPr>
              <a:t>): data that resides in a fixed field within a file or record. Data which is organised following  a predefined data model.</a:t>
            </a:r>
          </a:p>
          <a:p>
            <a:r>
              <a:rPr lang="en-GB" b="1" dirty="0">
                <a:solidFill>
                  <a:schemeClr val="tx1"/>
                </a:solidFill>
              </a:rPr>
              <a:t>Unstructured data </a:t>
            </a:r>
            <a:r>
              <a:rPr lang="en-GB" dirty="0">
                <a:solidFill>
                  <a:schemeClr val="tx1"/>
                </a:solidFill>
              </a:rPr>
              <a:t>(image (jpg, </a:t>
            </a:r>
            <a:r>
              <a:rPr lang="en-GB" dirty="0" err="1">
                <a:solidFill>
                  <a:schemeClr val="tx1"/>
                </a:solidFill>
              </a:rPr>
              <a:t>tif</a:t>
            </a:r>
            <a:r>
              <a:rPr lang="en-GB" dirty="0">
                <a:solidFill>
                  <a:schemeClr val="tx1"/>
                </a:solidFill>
              </a:rPr>
              <a:t>, gif, </a:t>
            </a:r>
            <a:r>
              <a:rPr lang="en-GB" dirty="0" err="1">
                <a:solidFill>
                  <a:schemeClr val="tx1"/>
                </a:solidFill>
              </a:rPr>
              <a:t>png</a:t>
            </a:r>
            <a:r>
              <a:rPr lang="en-GB" dirty="0">
                <a:solidFill>
                  <a:schemeClr val="tx1"/>
                </a:solidFill>
              </a:rPr>
              <a:t>), document (word, pdf, html, text, power point), video (</a:t>
            </a:r>
            <a:r>
              <a:rPr lang="en-GB" dirty="0" err="1">
                <a:solidFill>
                  <a:schemeClr val="tx1"/>
                </a:solidFill>
              </a:rPr>
              <a:t>avi</a:t>
            </a:r>
            <a:r>
              <a:rPr lang="en-GB" dirty="0">
                <a:solidFill>
                  <a:schemeClr val="tx1"/>
                </a:solidFill>
              </a:rPr>
              <a:t>, mp4, mpeg), compressed files (zip)): Data which does not have a predefined data model or is organised in a specific way.</a:t>
            </a:r>
          </a:p>
        </p:txBody>
      </p:sp>
      <p:sp>
        <p:nvSpPr>
          <p:cNvPr id="32" name="TextBox 31">
            <a:extLst>
              <a:ext uri="{FF2B5EF4-FFF2-40B4-BE49-F238E27FC236}">
                <a16:creationId xmlns:a16="http://schemas.microsoft.com/office/drawing/2014/main" id="{AEF04946-2976-4A92-8A9F-48D4F5BBDB6E}"/>
              </a:ext>
            </a:extLst>
          </p:cNvPr>
          <p:cNvSpPr txBox="1"/>
          <p:nvPr/>
        </p:nvSpPr>
        <p:spPr>
          <a:xfrm>
            <a:off x="342661" y="14127134"/>
            <a:ext cx="5760000" cy="646331"/>
          </a:xfrm>
          <a:prstGeom prst="rect">
            <a:avLst/>
          </a:prstGeom>
          <a:noFill/>
        </p:spPr>
        <p:txBody>
          <a:bodyPr wrap="square">
            <a:spAutoFit/>
          </a:bodyPr>
          <a:lstStyle/>
          <a:p>
            <a:r>
              <a:rPr lang="en-GB" sz="3600" b="1" dirty="0"/>
              <a:t>Locate Data Objects</a:t>
            </a:r>
          </a:p>
        </p:txBody>
      </p:sp>
      <p:sp>
        <p:nvSpPr>
          <p:cNvPr id="36" name="TextBox 35">
            <a:extLst>
              <a:ext uri="{FF2B5EF4-FFF2-40B4-BE49-F238E27FC236}">
                <a16:creationId xmlns:a16="http://schemas.microsoft.com/office/drawing/2014/main" id="{D71D49F7-4A72-4B2B-B907-4FBA33AC4381}"/>
              </a:ext>
            </a:extLst>
          </p:cNvPr>
          <p:cNvSpPr txBox="1">
            <a:spLocks/>
          </p:cNvSpPr>
          <p:nvPr/>
        </p:nvSpPr>
        <p:spPr>
          <a:xfrm>
            <a:off x="342661" y="24185093"/>
            <a:ext cx="10440000" cy="1815882"/>
          </a:xfrm>
          <a:prstGeom prst="rect">
            <a:avLst/>
          </a:prstGeom>
          <a:noFill/>
        </p:spPr>
        <p:txBody>
          <a:bodyPr wrap="square">
            <a:spAutoFit/>
          </a:bodyPr>
          <a:lstStyle/>
          <a:p>
            <a:r>
              <a:rPr lang="en-GB" sz="2800" dirty="0"/>
              <a:t>The diagram shows an steady increase in the number of data objects published and referenced from UKCH publications, from 50% in the first two years (2013-2014) to 83% of the publications in the last two years (2019-2020).</a:t>
            </a:r>
          </a:p>
        </p:txBody>
      </p:sp>
      <p:sp>
        <p:nvSpPr>
          <p:cNvPr id="37" name="TextBox 36">
            <a:extLst>
              <a:ext uri="{FF2B5EF4-FFF2-40B4-BE49-F238E27FC236}">
                <a16:creationId xmlns:a16="http://schemas.microsoft.com/office/drawing/2014/main" id="{70D7D503-C900-4D67-9D2B-17F01F6DCBC8}"/>
              </a:ext>
            </a:extLst>
          </p:cNvPr>
          <p:cNvSpPr txBox="1"/>
          <p:nvPr/>
        </p:nvSpPr>
        <p:spPr>
          <a:xfrm>
            <a:off x="10859875" y="2592107"/>
            <a:ext cx="10440000" cy="1815882"/>
          </a:xfrm>
          <a:prstGeom prst="rect">
            <a:avLst/>
          </a:prstGeom>
          <a:noFill/>
        </p:spPr>
        <p:txBody>
          <a:bodyPr wrap="square">
            <a:spAutoFit/>
          </a:bodyPr>
          <a:lstStyle/>
          <a:p>
            <a:r>
              <a:rPr lang="en-GB" sz="2800" dirty="0"/>
              <a:t>The size of published data objects has also been growing. The average size of a data object is 110MB while the average size of the a pdf publication files is  2.5 MB (about 2% of the size of the shared data objects).</a:t>
            </a:r>
          </a:p>
        </p:txBody>
      </p:sp>
      <p:sp>
        <p:nvSpPr>
          <p:cNvPr id="39" name="TextBox 38">
            <a:extLst>
              <a:ext uri="{FF2B5EF4-FFF2-40B4-BE49-F238E27FC236}">
                <a16:creationId xmlns:a16="http://schemas.microsoft.com/office/drawing/2014/main" id="{7B1D6B2C-6EAE-4B5B-B066-32CC0C542268}"/>
              </a:ext>
            </a:extLst>
          </p:cNvPr>
          <p:cNvSpPr txBox="1"/>
          <p:nvPr/>
        </p:nvSpPr>
        <p:spPr>
          <a:xfrm>
            <a:off x="10930967" y="10114746"/>
            <a:ext cx="10440000" cy="1938992"/>
          </a:xfrm>
          <a:prstGeom prst="rect">
            <a:avLst/>
          </a:prstGeom>
          <a:noFill/>
        </p:spPr>
        <p:txBody>
          <a:bodyPr wrap="square">
            <a:spAutoFit/>
          </a:bodyPr>
          <a:lstStyle/>
          <a:p>
            <a:r>
              <a:rPr lang="en-GB" sz="3600" b="1" dirty="0"/>
              <a:t>Data Objects Metadata</a:t>
            </a:r>
          </a:p>
          <a:p>
            <a:r>
              <a:rPr lang="en-GB" sz="2800" dirty="0"/>
              <a:t>The metadata used to describe published datasets identified with a DOI is used as the model to assign metadata to the Data Objects found.</a:t>
            </a:r>
          </a:p>
        </p:txBody>
      </p:sp>
      <p:graphicFrame>
        <p:nvGraphicFramePr>
          <p:cNvPr id="31" name="Table 30">
            <a:extLst>
              <a:ext uri="{FF2B5EF4-FFF2-40B4-BE49-F238E27FC236}">
                <a16:creationId xmlns:a16="http://schemas.microsoft.com/office/drawing/2014/main" id="{5D83ECD7-75E0-41F6-ADF2-9FC5C20B4E63}"/>
              </a:ext>
            </a:extLst>
          </p:cNvPr>
          <p:cNvGraphicFramePr>
            <a:graphicFrameLocks noGrp="1"/>
          </p:cNvGraphicFramePr>
          <p:nvPr>
            <p:extLst>
              <p:ext uri="{D42A27DB-BD31-4B8C-83A1-F6EECF244321}">
                <p14:modId xmlns:p14="http://schemas.microsoft.com/office/powerpoint/2010/main" val="520046373"/>
              </p:ext>
            </p:extLst>
          </p:nvPr>
        </p:nvGraphicFramePr>
        <p:xfrm>
          <a:off x="11459699" y="12107842"/>
          <a:ext cx="9000001" cy="3377565"/>
        </p:xfrm>
        <a:graphic>
          <a:graphicData uri="http://schemas.openxmlformats.org/drawingml/2006/table">
            <a:tbl>
              <a:tblPr>
                <a:tableStyleId>{8FD4443E-F989-4FC4-A0C8-D5A2AF1F390B}</a:tableStyleId>
              </a:tblPr>
              <a:tblGrid>
                <a:gridCol w="2039846">
                  <a:extLst>
                    <a:ext uri="{9D8B030D-6E8A-4147-A177-3AD203B41FA5}">
                      <a16:colId xmlns:a16="http://schemas.microsoft.com/office/drawing/2014/main" val="1328071003"/>
                    </a:ext>
                  </a:extLst>
                </a:gridCol>
                <a:gridCol w="6960155">
                  <a:extLst>
                    <a:ext uri="{9D8B030D-6E8A-4147-A177-3AD203B41FA5}">
                      <a16:colId xmlns:a16="http://schemas.microsoft.com/office/drawing/2014/main" val="1217139418"/>
                    </a:ext>
                  </a:extLst>
                </a:gridCol>
              </a:tblGrid>
              <a:tr h="190500">
                <a:tc>
                  <a:txBody>
                    <a:bodyPr/>
                    <a:lstStyle/>
                    <a:p>
                      <a:pPr algn="l" fontAlgn="b"/>
                      <a:r>
                        <a:rPr lang="en-GB" sz="2400" b="1" u="none" strike="noStrike" dirty="0">
                          <a:solidFill>
                            <a:schemeClr val="bg1"/>
                          </a:solidFill>
                          <a:effectLst/>
                        </a:rPr>
                        <a:t>Field</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l" fontAlgn="b"/>
                      <a:r>
                        <a:rPr lang="en-GB" sz="2400" b="1" u="none" strike="noStrike" dirty="0">
                          <a:solidFill>
                            <a:schemeClr val="bg1"/>
                          </a:solidFill>
                          <a:effectLst/>
                        </a:rPr>
                        <a:t>Description</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extLst>
                  <a:ext uri="{0D108BD9-81ED-4DB2-BD59-A6C34878D82A}">
                    <a16:rowId xmlns:a16="http://schemas.microsoft.com/office/drawing/2014/main" val="3778481036"/>
                  </a:ext>
                </a:extLst>
              </a:tr>
              <a:tr h="190500">
                <a:tc>
                  <a:txBody>
                    <a:bodyPr/>
                    <a:lstStyle/>
                    <a:p>
                      <a:pPr algn="l" fontAlgn="b"/>
                      <a:r>
                        <a:rPr lang="en-GB" sz="2400" b="0" u="none" strike="noStrike" dirty="0" err="1">
                          <a:solidFill>
                            <a:schemeClr val="tx1"/>
                          </a:solidFill>
                          <a:effectLst/>
                        </a:rPr>
                        <a:t>doi</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l" fontAlgn="b"/>
                      <a:r>
                        <a:rPr lang="en-GB" sz="2400" b="0" u="none" strike="noStrike" dirty="0">
                          <a:solidFill>
                            <a:schemeClr val="tx1"/>
                          </a:solidFill>
                          <a:effectLst/>
                        </a:rPr>
                        <a:t>the DOI assigned to the data object</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752169607"/>
                  </a:ext>
                </a:extLst>
              </a:tr>
              <a:tr h="190500">
                <a:tc>
                  <a:txBody>
                    <a:bodyPr/>
                    <a:lstStyle/>
                    <a:p>
                      <a:pPr algn="l" fontAlgn="b"/>
                      <a:r>
                        <a:rPr lang="en-GB" sz="2400" b="0" u="none" strike="noStrike" dirty="0">
                          <a:solidFill>
                            <a:schemeClr val="tx1"/>
                          </a:solidFill>
                          <a:effectLst/>
                        </a:rPr>
                        <a:t>name</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en-GB" sz="2400" b="0" u="none" strike="noStrike" dirty="0">
                          <a:solidFill>
                            <a:schemeClr val="tx1"/>
                          </a:solidFill>
                          <a:effectLst/>
                        </a:rPr>
                        <a:t>the name of the data object </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76803908"/>
                  </a:ext>
                </a:extLst>
              </a:tr>
              <a:tr h="190500">
                <a:tc>
                  <a:txBody>
                    <a:bodyPr/>
                    <a:lstStyle/>
                    <a:p>
                      <a:pPr algn="l" fontAlgn="b"/>
                      <a:r>
                        <a:rPr lang="en-GB" sz="2400" b="0" u="none" strike="noStrike" dirty="0">
                          <a:solidFill>
                            <a:schemeClr val="tx1"/>
                          </a:solidFill>
                          <a:effectLst/>
                        </a:rPr>
                        <a:t>description</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l" fontAlgn="b"/>
                      <a:r>
                        <a:rPr lang="en-GB" sz="2400" b="0" u="none" strike="noStrike" dirty="0">
                          <a:solidFill>
                            <a:schemeClr val="tx1"/>
                          </a:solidFill>
                          <a:effectLst/>
                        </a:rPr>
                        <a:t>a brief description of the data object</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1536007691"/>
                  </a:ext>
                </a:extLst>
              </a:tr>
              <a:tr h="190500">
                <a:tc>
                  <a:txBody>
                    <a:bodyPr/>
                    <a:lstStyle/>
                    <a:p>
                      <a:pPr algn="l" fontAlgn="b"/>
                      <a:r>
                        <a:rPr lang="en-GB" sz="2400" b="0" u="none" strike="noStrike" dirty="0">
                          <a:solidFill>
                            <a:schemeClr val="tx1"/>
                          </a:solidFill>
                          <a:effectLst/>
                        </a:rPr>
                        <a:t>location</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en-GB" sz="2400" b="0" u="none" strike="noStrike" dirty="0">
                          <a:solidFill>
                            <a:schemeClr val="tx1"/>
                          </a:solidFill>
                          <a:effectLst/>
                        </a:rPr>
                        <a:t>the </a:t>
                      </a:r>
                      <a:r>
                        <a:rPr lang="en-GB" sz="2400" b="0" u="none" strike="noStrike" dirty="0" err="1">
                          <a:solidFill>
                            <a:schemeClr val="tx1"/>
                          </a:solidFill>
                          <a:effectLst/>
                        </a:rPr>
                        <a:t>url</a:t>
                      </a:r>
                      <a:r>
                        <a:rPr lang="en-GB" sz="2400" b="0" u="none" strike="noStrike" dirty="0">
                          <a:solidFill>
                            <a:schemeClr val="tx1"/>
                          </a:solidFill>
                          <a:effectLst/>
                        </a:rPr>
                        <a:t> from which the object can be retrieved</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3730819543"/>
                  </a:ext>
                </a:extLst>
              </a:tr>
              <a:tr h="190500">
                <a:tc>
                  <a:txBody>
                    <a:bodyPr/>
                    <a:lstStyle/>
                    <a:p>
                      <a:pPr algn="l" fontAlgn="b"/>
                      <a:r>
                        <a:rPr lang="en-GB" sz="2400" b="0" u="none" strike="noStrike" dirty="0">
                          <a:solidFill>
                            <a:schemeClr val="tx1"/>
                          </a:solidFill>
                          <a:effectLst/>
                        </a:rPr>
                        <a:t>Date</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l" fontAlgn="b"/>
                      <a:r>
                        <a:rPr lang="en-GB" sz="2400" b="0" u="none" strike="noStrike" dirty="0">
                          <a:solidFill>
                            <a:schemeClr val="tx1"/>
                          </a:solidFill>
                          <a:effectLst/>
                        </a:rPr>
                        <a:t>the date when the data object was published</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2125361618"/>
                  </a:ext>
                </a:extLst>
              </a:tr>
              <a:tr h="190500">
                <a:tc>
                  <a:txBody>
                    <a:bodyPr/>
                    <a:lstStyle/>
                    <a:p>
                      <a:pPr algn="l" fontAlgn="b"/>
                      <a:r>
                        <a:rPr lang="en-GB" sz="2400" b="0" u="none" strike="noStrike" dirty="0">
                          <a:solidFill>
                            <a:schemeClr val="tx1"/>
                          </a:solidFill>
                          <a:effectLst/>
                        </a:rPr>
                        <a:t>type</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en-GB" sz="2400" b="0" u="none" strike="noStrike" dirty="0">
                          <a:solidFill>
                            <a:schemeClr val="tx1"/>
                          </a:solidFill>
                          <a:effectLst/>
                        </a:rPr>
                        <a:t>the type of data object</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1808133413"/>
                  </a:ext>
                </a:extLst>
              </a:tr>
              <a:tr h="190500">
                <a:tc>
                  <a:txBody>
                    <a:bodyPr/>
                    <a:lstStyle/>
                    <a:p>
                      <a:pPr algn="l" fontAlgn="b"/>
                      <a:r>
                        <a:rPr lang="en-GB" sz="2400" b="0" u="none" strike="noStrike" dirty="0">
                          <a:solidFill>
                            <a:schemeClr val="tx1"/>
                          </a:solidFill>
                          <a:effectLst/>
                        </a:rPr>
                        <a:t>repository</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l" fontAlgn="b"/>
                      <a:r>
                        <a:rPr lang="en-GB" sz="2400" b="0" u="none" strike="noStrike" dirty="0">
                          <a:solidFill>
                            <a:schemeClr val="tx1"/>
                          </a:solidFill>
                          <a:effectLst/>
                        </a:rPr>
                        <a:t>the repository where the data object is deposited</a:t>
                      </a:r>
                      <a:endParaRPr lang="en-GB" sz="2400" b="0" i="0" u="none" strike="noStrike" dirty="0">
                        <a:solidFill>
                          <a:schemeClr val="tx1"/>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860591505"/>
                  </a:ext>
                </a:extLst>
              </a:tr>
              <a:tr h="190500">
                <a:tc>
                  <a:txBody>
                    <a:bodyPr/>
                    <a:lstStyle/>
                    <a:p>
                      <a:pPr algn="l" fontAlgn="b"/>
                      <a:r>
                        <a:rPr lang="en-GB" sz="2400" b="0" u="none" strike="noStrike" dirty="0">
                          <a:solidFill>
                            <a:schemeClr val="tx1"/>
                          </a:solidFill>
                          <a:effectLst/>
                        </a:rPr>
                        <a:t>authors</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en-GB" sz="2400" b="0" u="none" strike="noStrike" dirty="0">
                          <a:solidFill>
                            <a:schemeClr val="tx1"/>
                          </a:solidFill>
                          <a:effectLst/>
                        </a:rPr>
                        <a:t>List of data object authors/creators</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3381857672"/>
                  </a:ext>
                </a:extLst>
              </a:tr>
            </a:tbl>
          </a:graphicData>
        </a:graphic>
      </p:graphicFrame>
      <p:sp>
        <p:nvSpPr>
          <p:cNvPr id="42" name="TextBox 41">
            <a:extLst>
              <a:ext uri="{FF2B5EF4-FFF2-40B4-BE49-F238E27FC236}">
                <a16:creationId xmlns:a16="http://schemas.microsoft.com/office/drawing/2014/main" id="{B99566B9-CBE3-4CE2-9DB8-AB554A32DEA9}"/>
              </a:ext>
            </a:extLst>
          </p:cNvPr>
          <p:cNvSpPr txBox="1"/>
          <p:nvPr/>
        </p:nvSpPr>
        <p:spPr>
          <a:xfrm>
            <a:off x="10739699" y="15539511"/>
            <a:ext cx="10440000" cy="2677656"/>
          </a:xfrm>
          <a:prstGeom prst="rect">
            <a:avLst/>
          </a:prstGeom>
          <a:noFill/>
        </p:spPr>
        <p:txBody>
          <a:bodyPr wrap="square">
            <a:spAutoFit/>
          </a:bodyPr>
          <a:lstStyle/>
          <a:p>
            <a:r>
              <a:rPr lang="en-GB" sz="2800" dirty="0"/>
              <a:t>Most data objects located are single files which have not been assigned a DOI identifier. Metadata is assigned using the publication data. For instance: authors of the publication are assumed to be the authors of the data objects, the date of the data object is assumed to be the same as that of the publication. </a:t>
            </a:r>
          </a:p>
        </p:txBody>
      </p:sp>
      <p:sp>
        <p:nvSpPr>
          <p:cNvPr id="46" name="TextBox 45">
            <a:extLst>
              <a:ext uri="{FF2B5EF4-FFF2-40B4-BE49-F238E27FC236}">
                <a16:creationId xmlns:a16="http://schemas.microsoft.com/office/drawing/2014/main" id="{E4FC5DA6-DF39-4094-9219-D875620E8823}"/>
              </a:ext>
            </a:extLst>
          </p:cNvPr>
          <p:cNvSpPr txBox="1"/>
          <p:nvPr/>
        </p:nvSpPr>
        <p:spPr>
          <a:xfrm>
            <a:off x="10782661" y="17712148"/>
            <a:ext cx="10440000" cy="2369880"/>
          </a:xfrm>
          <a:prstGeom prst="rect">
            <a:avLst/>
          </a:prstGeom>
          <a:noFill/>
        </p:spPr>
        <p:txBody>
          <a:bodyPr wrap="square">
            <a:spAutoFit/>
          </a:bodyPr>
          <a:lstStyle>
            <a:defPPr>
              <a:defRPr lang="en-US"/>
            </a:defPPr>
            <a:lvl1pPr>
              <a:defRPr sz="1400"/>
            </a:lvl1pPr>
          </a:lstStyle>
          <a:p>
            <a:r>
              <a:rPr lang="en-GB" sz="3600" b="1" dirty="0"/>
              <a:t>Data Objects </a:t>
            </a:r>
            <a:r>
              <a:rPr lang="en-GB" sz="3600" b="1" dirty="0" err="1"/>
              <a:t>FAIRness</a:t>
            </a:r>
            <a:endParaRPr lang="en-GB" sz="3600" b="1" dirty="0"/>
          </a:p>
          <a:p>
            <a:r>
              <a:rPr lang="en-GB" sz="2800" dirty="0"/>
              <a:t>A fairness score was devised to help us determine if data objects are: </a:t>
            </a:r>
            <a:r>
              <a:rPr lang="en-GB" sz="2800" b="1" dirty="0"/>
              <a:t>F</a:t>
            </a:r>
            <a:r>
              <a:rPr lang="en-GB" sz="2800" dirty="0"/>
              <a:t>indable (can the object be found easily?),  </a:t>
            </a:r>
            <a:r>
              <a:rPr lang="en-GB" sz="2800" b="1" dirty="0"/>
              <a:t>A</a:t>
            </a:r>
            <a:r>
              <a:rPr lang="en-GB" sz="2800" dirty="0"/>
              <a:t>ccessible (can the object be retrieved?), </a:t>
            </a:r>
            <a:r>
              <a:rPr lang="en-GB" sz="2800" b="1" dirty="0"/>
              <a:t>I</a:t>
            </a:r>
            <a:r>
              <a:rPr lang="en-GB" sz="2800" dirty="0"/>
              <a:t>nteroperable (can the object be accessed  programmatically?), and  </a:t>
            </a:r>
            <a:r>
              <a:rPr lang="en-GB" sz="2800" b="1" dirty="0"/>
              <a:t>R</a:t>
            </a:r>
            <a:r>
              <a:rPr lang="en-GB" sz="2800" dirty="0"/>
              <a:t>eusable (can the object be readily used?). </a:t>
            </a:r>
          </a:p>
        </p:txBody>
      </p:sp>
      <p:sp>
        <p:nvSpPr>
          <p:cNvPr id="48" name="TextBox 47">
            <a:extLst>
              <a:ext uri="{FF2B5EF4-FFF2-40B4-BE49-F238E27FC236}">
                <a16:creationId xmlns:a16="http://schemas.microsoft.com/office/drawing/2014/main" id="{AAF13AD7-9F69-46E7-8E31-4B8CF358D190}"/>
              </a:ext>
            </a:extLst>
          </p:cNvPr>
          <p:cNvSpPr txBox="1"/>
          <p:nvPr/>
        </p:nvSpPr>
        <p:spPr>
          <a:xfrm>
            <a:off x="10859875" y="21397783"/>
            <a:ext cx="10440000" cy="1520866"/>
          </a:xfrm>
          <a:prstGeom prst="rect">
            <a:avLst/>
          </a:prstGeom>
          <a:noFill/>
        </p:spPr>
        <p:txBody>
          <a:bodyPr wrap="square">
            <a:spAutoFit/>
          </a:bodyPr>
          <a:lstStyle/>
          <a:p>
            <a:pPr>
              <a:lnSpc>
                <a:spcPct val="107000"/>
              </a:lnSpc>
              <a:spcBef>
                <a:spcPts val="200"/>
              </a:spcBef>
            </a:pPr>
            <a:r>
              <a:rPr lang="en-GB" sz="3200" b="1" dirty="0">
                <a:ea typeface="Times New Roman" panose="02020603050405020304" pitchFamily="18" charset="0"/>
                <a:cs typeface="Times New Roman" panose="02020603050405020304" pitchFamily="18" charset="0"/>
              </a:rPr>
              <a:t>Findability score: </a:t>
            </a:r>
            <a:r>
              <a:rPr lang="en-GB" sz="2800" dirty="0">
                <a:ea typeface="Calibri" panose="020F0502020204030204" pitchFamily="34" charset="0"/>
                <a:cs typeface="Times New Roman" panose="02020603050405020304" pitchFamily="18" charset="0"/>
              </a:rPr>
              <a:t>All data objects are assumed to be findable as it was possible to find references to them. The findability score was calculated for each data object as follows. </a:t>
            </a:r>
          </a:p>
        </p:txBody>
      </p:sp>
      <p:graphicFrame>
        <p:nvGraphicFramePr>
          <p:cNvPr id="45" name="Table 44">
            <a:extLst>
              <a:ext uri="{FF2B5EF4-FFF2-40B4-BE49-F238E27FC236}">
                <a16:creationId xmlns:a16="http://schemas.microsoft.com/office/drawing/2014/main" id="{EFC07CF9-5B94-4B84-893B-B3703B939731}"/>
              </a:ext>
            </a:extLst>
          </p:cNvPr>
          <p:cNvGraphicFramePr>
            <a:graphicFrameLocks noGrp="1"/>
          </p:cNvGraphicFramePr>
          <p:nvPr>
            <p:extLst>
              <p:ext uri="{D42A27DB-BD31-4B8C-83A1-F6EECF244321}">
                <p14:modId xmlns:p14="http://schemas.microsoft.com/office/powerpoint/2010/main" val="2579543861"/>
              </p:ext>
            </p:extLst>
          </p:nvPr>
        </p:nvGraphicFramePr>
        <p:xfrm>
          <a:off x="26803174" y="12483127"/>
          <a:ext cx="4222661" cy="6004560"/>
        </p:xfrm>
        <a:graphic>
          <a:graphicData uri="http://schemas.openxmlformats.org/drawingml/2006/table">
            <a:tbl>
              <a:tblPr>
                <a:tableStyleId>{E8034E78-7F5D-4C2E-B375-FC64B27BC917}</a:tableStyleId>
              </a:tblPr>
              <a:tblGrid>
                <a:gridCol w="1178230">
                  <a:extLst>
                    <a:ext uri="{9D8B030D-6E8A-4147-A177-3AD203B41FA5}">
                      <a16:colId xmlns:a16="http://schemas.microsoft.com/office/drawing/2014/main" val="2151896513"/>
                    </a:ext>
                  </a:extLst>
                </a:gridCol>
                <a:gridCol w="1634731">
                  <a:extLst>
                    <a:ext uri="{9D8B030D-6E8A-4147-A177-3AD203B41FA5}">
                      <a16:colId xmlns:a16="http://schemas.microsoft.com/office/drawing/2014/main" val="2813482071"/>
                    </a:ext>
                  </a:extLst>
                </a:gridCol>
                <a:gridCol w="1409700">
                  <a:extLst>
                    <a:ext uri="{9D8B030D-6E8A-4147-A177-3AD203B41FA5}">
                      <a16:colId xmlns:a16="http://schemas.microsoft.com/office/drawing/2014/main" val="3961952448"/>
                    </a:ext>
                  </a:extLst>
                </a:gridCol>
              </a:tblGrid>
              <a:tr h="170858">
                <a:tc>
                  <a:txBody>
                    <a:bodyPr/>
                    <a:lstStyle/>
                    <a:p>
                      <a:pPr algn="ctr" fontAlgn="b"/>
                      <a:r>
                        <a:rPr lang="en-GB" sz="2400" b="1" u="none" strike="noStrike" dirty="0">
                          <a:solidFill>
                            <a:schemeClr val="bg1"/>
                          </a:solidFill>
                          <a:effectLst/>
                        </a:rPr>
                        <a:t>Score</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ctr" fontAlgn="b"/>
                      <a:r>
                        <a:rPr lang="en-GB" sz="2400" b="1" u="none" strike="noStrike" dirty="0">
                          <a:solidFill>
                            <a:schemeClr val="bg1"/>
                          </a:solidFill>
                          <a:effectLst/>
                        </a:rPr>
                        <a:t>References</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ctr" fontAlgn="b"/>
                      <a:r>
                        <a:rPr lang="en-GB" sz="2400" b="1" u="none" strike="noStrike" dirty="0">
                          <a:solidFill>
                            <a:schemeClr val="bg1"/>
                          </a:solidFill>
                          <a:effectLst/>
                        </a:rPr>
                        <a:t>Data </a:t>
                      </a:r>
                      <a:r>
                        <a:rPr lang="en-GB" sz="2400" b="1" u="none" strike="noStrike" dirty="0" err="1">
                          <a:solidFill>
                            <a:schemeClr val="bg1"/>
                          </a:solidFill>
                          <a:effectLst/>
                        </a:rPr>
                        <a:t>Objs</a:t>
                      </a:r>
                      <a:r>
                        <a:rPr lang="en-GB" sz="2400" b="1" u="none" strike="noStrike" dirty="0">
                          <a:solidFill>
                            <a:schemeClr val="bg1"/>
                          </a:solidFill>
                          <a:effectLst/>
                        </a:rPr>
                        <a:t>.</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extLst>
                  <a:ext uri="{0D108BD9-81ED-4DB2-BD59-A6C34878D82A}">
                    <a16:rowId xmlns:a16="http://schemas.microsoft.com/office/drawing/2014/main" val="2054829492"/>
                  </a:ext>
                </a:extLst>
              </a:tr>
              <a:tr h="190500">
                <a:tc>
                  <a:txBody>
                    <a:bodyPr/>
                    <a:lstStyle/>
                    <a:p>
                      <a:pPr algn="ctr" fontAlgn="b"/>
                      <a:r>
                        <a:rPr lang="en-GB" sz="2400" u="none" strike="noStrike" dirty="0">
                          <a:solidFill>
                            <a:schemeClr val="tx1"/>
                          </a:solidFill>
                          <a:effectLst/>
                        </a:rPr>
                        <a:t>1</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8</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GB"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22651354"/>
                  </a:ext>
                </a:extLst>
              </a:tr>
              <a:tr h="190500">
                <a:tc>
                  <a:txBody>
                    <a:bodyPr/>
                    <a:lstStyle/>
                    <a:p>
                      <a:pPr algn="ctr" fontAlgn="b"/>
                      <a:r>
                        <a:rPr lang="en-GB" sz="2400" u="none" strike="noStrike" dirty="0">
                          <a:solidFill>
                            <a:schemeClr val="tx1"/>
                          </a:solidFill>
                          <a:effectLst/>
                        </a:rPr>
                        <a:t>2</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3</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0</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185756203"/>
                  </a:ext>
                </a:extLst>
              </a:tr>
              <a:tr h="190500">
                <a:tc>
                  <a:txBody>
                    <a:bodyPr/>
                    <a:lstStyle/>
                    <a:p>
                      <a:pPr algn="ctr" fontAlgn="b"/>
                      <a:r>
                        <a:rPr lang="en-GB" sz="2400" u="none" strike="noStrike" dirty="0">
                          <a:solidFill>
                            <a:schemeClr val="tx1"/>
                          </a:solidFill>
                          <a:effectLst/>
                        </a:rPr>
                        <a:t>3</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0</a:t>
                      </a:r>
                      <a:endParaRPr lang="en-GB"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9635722"/>
                  </a:ext>
                </a:extLst>
              </a:tr>
              <a:tr h="190500">
                <a:tc>
                  <a:txBody>
                    <a:bodyPr/>
                    <a:lstStyle/>
                    <a:p>
                      <a:pPr algn="ctr" fontAlgn="b"/>
                      <a:r>
                        <a:rPr lang="en-GB" sz="2400" u="none" strike="noStrike" dirty="0">
                          <a:solidFill>
                            <a:schemeClr val="tx1"/>
                          </a:solidFill>
                          <a:effectLst/>
                        </a:rPr>
                        <a:t>6</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3</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3</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532143641"/>
                  </a:ext>
                </a:extLst>
              </a:tr>
              <a:tr h="190500">
                <a:tc>
                  <a:txBody>
                    <a:bodyPr/>
                    <a:lstStyle/>
                    <a:p>
                      <a:pPr algn="ctr" fontAlgn="b"/>
                      <a:r>
                        <a:rPr lang="en-GB" sz="2400" u="none" strike="noStrike" dirty="0">
                          <a:solidFill>
                            <a:schemeClr val="tx1"/>
                          </a:solidFill>
                          <a:effectLst/>
                        </a:rPr>
                        <a:t>7</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a:solidFill>
                            <a:schemeClr val="tx1"/>
                          </a:solidFill>
                          <a:effectLst/>
                        </a:rPr>
                        <a:t>1</a:t>
                      </a:r>
                      <a:endParaRPr lang="en-GB" sz="24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27563139"/>
                  </a:ext>
                </a:extLst>
              </a:tr>
              <a:tr h="190500">
                <a:tc>
                  <a:txBody>
                    <a:bodyPr/>
                    <a:lstStyle/>
                    <a:p>
                      <a:pPr algn="ctr" fontAlgn="b"/>
                      <a:r>
                        <a:rPr lang="en-GB" sz="2400" u="none" strike="noStrike" dirty="0">
                          <a:solidFill>
                            <a:schemeClr val="tx1"/>
                          </a:solidFill>
                          <a:effectLst/>
                        </a:rPr>
                        <a:t>8</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1</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1</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3753748415"/>
                  </a:ext>
                </a:extLst>
              </a:tr>
              <a:tr h="190500">
                <a:tc>
                  <a:txBody>
                    <a:bodyPr/>
                    <a:lstStyle/>
                    <a:p>
                      <a:pPr algn="ctr" fontAlgn="b"/>
                      <a:r>
                        <a:rPr lang="en-GB" sz="2400" u="none" strike="noStrike" dirty="0">
                          <a:solidFill>
                            <a:schemeClr val="tx1"/>
                          </a:solidFill>
                          <a:effectLst/>
                        </a:rPr>
                        <a:t>9</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18</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a:solidFill>
                            <a:schemeClr val="tx1"/>
                          </a:solidFill>
                          <a:effectLst/>
                        </a:rPr>
                        <a:t>19</a:t>
                      </a:r>
                      <a:endParaRPr lang="en-GB" sz="24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72645129"/>
                  </a:ext>
                </a:extLst>
              </a:tr>
              <a:tr h="0">
                <a:tc>
                  <a:txBody>
                    <a:bodyPr/>
                    <a:lstStyle/>
                    <a:p>
                      <a:pPr algn="ctr" fontAlgn="b"/>
                      <a:r>
                        <a:rPr lang="en-GB" sz="2400" u="none" strike="noStrike" dirty="0">
                          <a:solidFill>
                            <a:schemeClr val="tx1"/>
                          </a:solidFill>
                          <a:effectLst/>
                        </a:rPr>
                        <a:t>10</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94</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108</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2833802042"/>
                  </a:ext>
                </a:extLst>
              </a:tr>
              <a:tr h="190500">
                <a:tc>
                  <a:txBody>
                    <a:bodyPr/>
                    <a:lstStyle/>
                    <a:p>
                      <a:pPr algn="ctr" fontAlgn="b"/>
                      <a:r>
                        <a:rPr lang="en-GB" sz="2400" u="none" strike="noStrike" dirty="0">
                          <a:solidFill>
                            <a:schemeClr val="tx1"/>
                          </a:solidFill>
                          <a:effectLst/>
                        </a:rPr>
                        <a:t>11</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67</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99</a:t>
                      </a:r>
                      <a:endParaRPr lang="en-GB"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24490670"/>
                  </a:ext>
                </a:extLst>
              </a:tr>
              <a:tr h="190500">
                <a:tc>
                  <a:txBody>
                    <a:bodyPr/>
                    <a:lstStyle/>
                    <a:p>
                      <a:pPr algn="ctr" fontAlgn="b"/>
                      <a:r>
                        <a:rPr lang="en-GB" sz="2400" u="none" strike="noStrike" dirty="0">
                          <a:solidFill>
                            <a:schemeClr val="tx1"/>
                          </a:solidFill>
                          <a:effectLst/>
                        </a:rPr>
                        <a:t>12</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29</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32</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3308642204"/>
                  </a:ext>
                </a:extLst>
              </a:tr>
              <a:tr h="190500">
                <a:tc>
                  <a:txBody>
                    <a:bodyPr/>
                    <a:lstStyle/>
                    <a:p>
                      <a:pPr algn="ctr" fontAlgn="b"/>
                      <a:r>
                        <a:rPr lang="en-GB" sz="2400" u="none" strike="noStrike" dirty="0">
                          <a:solidFill>
                            <a:schemeClr val="tx1"/>
                          </a:solidFill>
                          <a:effectLst/>
                        </a:rPr>
                        <a:t>13</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100</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112</a:t>
                      </a:r>
                      <a:endParaRPr lang="en-GB"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34971842"/>
                  </a:ext>
                </a:extLst>
              </a:tr>
              <a:tr h="190500">
                <a:tc>
                  <a:txBody>
                    <a:bodyPr/>
                    <a:lstStyle/>
                    <a:p>
                      <a:pPr algn="ctr" fontAlgn="b"/>
                      <a:r>
                        <a:rPr lang="en-GB" sz="2400" u="none" strike="noStrike" dirty="0">
                          <a:solidFill>
                            <a:schemeClr val="tx1"/>
                          </a:solidFill>
                          <a:effectLst/>
                        </a:rPr>
                        <a:t>14</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63</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135</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3532159867"/>
                  </a:ext>
                </a:extLst>
              </a:tr>
              <a:tr h="190500">
                <a:tc>
                  <a:txBody>
                    <a:bodyPr/>
                    <a:lstStyle/>
                    <a:p>
                      <a:pPr algn="ctr" fontAlgn="b"/>
                      <a:r>
                        <a:rPr lang="en-GB" sz="2400" u="none" strike="noStrike" dirty="0">
                          <a:solidFill>
                            <a:schemeClr val="tx1"/>
                          </a:solidFill>
                          <a:effectLst/>
                        </a:rPr>
                        <a:t>15</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11</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31</a:t>
                      </a:r>
                      <a:endParaRPr lang="en-GB"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99263759"/>
                  </a:ext>
                </a:extLst>
              </a:tr>
              <a:tr h="190500">
                <a:tc>
                  <a:txBody>
                    <a:bodyPr/>
                    <a:lstStyle/>
                    <a:p>
                      <a:pPr algn="ctr" fontAlgn="b"/>
                      <a:r>
                        <a:rPr lang="en-GB" sz="2400" u="none" strike="noStrike" dirty="0">
                          <a:solidFill>
                            <a:schemeClr val="tx1"/>
                          </a:solidFill>
                          <a:effectLst/>
                        </a:rPr>
                        <a:t>16</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1</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1</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3503770969"/>
                  </a:ext>
                </a:extLst>
              </a:tr>
              <a:tr h="190500">
                <a:tc>
                  <a:txBody>
                    <a:bodyPr/>
                    <a:lstStyle/>
                    <a:p>
                      <a:pPr algn="ctr" fontAlgn="b"/>
                      <a:r>
                        <a:rPr lang="en-GB" sz="2400" b="1" u="none" strike="noStrike" dirty="0">
                          <a:solidFill>
                            <a:schemeClr val="bg1"/>
                          </a:solidFill>
                          <a:effectLst/>
                        </a:rPr>
                        <a:t>Total</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r" fontAlgn="b"/>
                      <a:r>
                        <a:rPr lang="en-GB" sz="2400" b="1" u="none" strike="noStrike" dirty="0">
                          <a:solidFill>
                            <a:schemeClr val="bg1"/>
                          </a:solidFill>
                          <a:effectLst/>
                        </a:rPr>
                        <a:t>400</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r" fontAlgn="b"/>
                      <a:r>
                        <a:rPr lang="en-GB" sz="2400" b="1" u="none" strike="noStrike" dirty="0">
                          <a:solidFill>
                            <a:schemeClr val="bg1"/>
                          </a:solidFill>
                          <a:effectLst/>
                        </a:rPr>
                        <a:t>542</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extLst>
                  <a:ext uri="{0D108BD9-81ED-4DB2-BD59-A6C34878D82A}">
                    <a16:rowId xmlns:a16="http://schemas.microsoft.com/office/drawing/2014/main" val="578714998"/>
                  </a:ext>
                </a:extLst>
              </a:tr>
            </a:tbl>
          </a:graphicData>
        </a:graphic>
      </p:graphicFrame>
      <p:sp>
        <p:nvSpPr>
          <p:cNvPr id="47" name="TextBox 46">
            <a:extLst>
              <a:ext uri="{FF2B5EF4-FFF2-40B4-BE49-F238E27FC236}">
                <a16:creationId xmlns:a16="http://schemas.microsoft.com/office/drawing/2014/main" id="{ED2102A0-1287-4063-8B17-D35F59DF91CE}"/>
              </a:ext>
            </a:extLst>
          </p:cNvPr>
          <p:cNvSpPr txBox="1"/>
          <p:nvPr/>
        </p:nvSpPr>
        <p:spPr>
          <a:xfrm>
            <a:off x="21336512" y="12523301"/>
            <a:ext cx="5173323" cy="5693866"/>
          </a:xfrm>
          <a:prstGeom prst="rect">
            <a:avLst/>
          </a:prstGeom>
          <a:noFill/>
        </p:spPr>
        <p:txBody>
          <a:bodyPr wrap="square" rtlCol="0">
            <a:spAutoFit/>
          </a:bodyPr>
          <a:lstStyle/>
          <a:p>
            <a:r>
              <a:rPr lang="en-GB" sz="2800" dirty="0"/>
              <a:t>518 of the 542 data objects scored 10 or above (95%). However, even for objects identified by DOIs, only one achieved the maximum fairness score (16). This is due to a combination of issues such as: errors in the references (links) to data objects, missing licenses/copyright statements, limiting use statements, use of proprietary and non structured formats, among other.</a:t>
            </a:r>
          </a:p>
        </p:txBody>
      </p:sp>
      <p:sp>
        <p:nvSpPr>
          <p:cNvPr id="53" name="TextBox 52">
            <a:extLst>
              <a:ext uri="{FF2B5EF4-FFF2-40B4-BE49-F238E27FC236}">
                <a16:creationId xmlns:a16="http://schemas.microsoft.com/office/drawing/2014/main" id="{447F5F01-C056-4FA9-93A8-8E667AAD2EBE}"/>
              </a:ext>
            </a:extLst>
          </p:cNvPr>
          <p:cNvSpPr txBox="1"/>
          <p:nvPr/>
        </p:nvSpPr>
        <p:spPr>
          <a:xfrm>
            <a:off x="21432501" y="19049171"/>
            <a:ext cx="10440000" cy="6247864"/>
          </a:xfrm>
          <a:prstGeom prst="rect">
            <a:avLst/>
          </a:prstGeom>
          <a:noFill/>
        </p:spPr>
        <p:txBody>
          <a:bodyPr wrap="square">
            <a:spAutoFit/>
          </a:bodyPr>
          <a:lstStyle/>
          <a:p>
            <a:r>
              <a:rPr lang="en-GB" sz="3600" b="1" dirty="0" err="1"/>
              <a:t>FAIRification</a:t>
            </a:r>
            <a:r>
              <a:rPr lang="en-GB" sz="3600" b="1" dirty="0"/>
              <a:t> of Data Objects</a:t>
            </a:r>
          </a:p>
          <a:p>
            <a:r>
              <a:rPr lang="en-GB" sz="2800"/>
              <a:t>One way </a:t>
            </a:r>
            <a:r>
              <a:rPr lang="en-GB" sz="2800" dirty="0"/>
              <a:t>to improve the </a:t>
            </a:r>
            <a:r>
              <a:rPr lang="en-GB" sz="2800" dirty="0" err="1"/>
              <a:t>FAIRness</a:t>
            </a:r>
            <a:r>
              <a:rPr lang="en-GB" sz="2800" dirty="0"/>
              <a:t> of existing data objects is to apply the </a:t>
            </a:r>
            <a:r>
              <a:rPr lang="en-GB" sz="2800" dirty="0" err="1"/>
              <a:t>FAIRification</a:t>
            </a:r>
            <a:r>
              <a:rPr lang="en-GB" sz="2800" dirty="0"/>
              <a:t> process to those objects. We assigned points to determine if a data object can be made FAIR. The points assigned correspond to whether the following questions can be answered positively.</a:t>
            </a:r>
          </a:p>
          <a:p>
            <a:pPr marL="342900" indent="-342900">
              <a:buFont typeface="+mj-lt"/>
              <a:buAutoNum type="arabicPeriod"/>
            </a:pPr>
            <a:r>
              <a:rPr lang="en-GB" sz="2800" dirty="0"/>
              <a:t>Can the object be retrieved? </a:t>
            </a:r>
          </a:p>
          <a:p>
            <a:pPr marL="342900" indent="-342900">
              <a:buFont typeface="+mj-lt"/>
              <a:buAutoNum type="arabicPeriod"/>
            </a:pPr>
            <a:r>
              <a:rPr lang="en-GB" sz="2800" dirty="0"/>
              <a:t>Can the object be inspected/analysed? </a:t>
            </a:r>
          </a:p>
          <a:p>
            <a:pPr marL="342900" indent="-342900">
              <a:buFont typeface="+mj-lt"/>
              <a:buAutoNum type="arabicPeriod"/>
            </a:pPr>
            <a:r>
              <a:rPr lang="en-GB" sz="2800" dirty="0"/>
              <a:t>Does the object contain structured data and therefore can it be easily aligned with a ‘semantic model’? </a:t>
            </a:r>
          </a:p>
          <a:p>
            <a:pPr marL="342900" indent="-342900">
              <a:buFont typeface="+mj-lt"/>
              <a:buAutoNum type="arabicPeriod"/>
            </a:pPr>
            <a:r>
              <a:rPr lang="en-GB" sz="2800" dirty="0"/>
              <a:t>Can the object be assigned a persistent identifier? </a:t>
            </a:r>
          </a:p>
          <a:p>
            <a:pPr marL="342900" indent="-342900">
              <a:buFont typeface="+mj-lt"/>
              <a:buAutoNum type="arabicPeriod"/>
            </a:pPr>
            <a:r>
              <a:rPr lang="en-GB" sz="2800" dirty="0"/>
              <a:t>Are access and use rights sufficient to grant reuse?</a:t>
            </a:r>
          </a:p>
          <a:p>
            <a:pPr marL="342900" indent="-342900">
              <a:buFont typeface="+mj-lt"/>
              <a:buAutoNum type="arabicPeriod"/>
            </a:pPr>
            <a:r>
              <a:rPr lang="en-GB" sz="2800" dirty="0"/>
              <a:t>Can we assign metadata to the data object? </a:t>
            </a:r>
          </a:p>
          <a:p>
            <a:pPr marL="342900" indent="-342900">
              <a:buFont typeface="+mj-lt"/>
              <a:buAutoNum type="arabicPeriod"/>
            </a:pPr>
            <a:r>
              <a:rPr lang="en-GB" sz="2800" dirty="0"/>
              <a:t>Can the data object be published? </a:t>
            </a:r>
          </a:p>
        </p:txBody>
      </p:sp>
      <p:graphicFrame>
        <p:nvGraphicFramePr>
          <p:cNvPr id="49" name="Table 48">
            <a:extLst>
              <a:ext uri="{FF2B5EF4-FFF2-40B4-BE49-F238E27FC236}">
                <a16:creationId xmlns:a16="http://schemas.microsoft.com/office/drawing/2014/main" id="{3021D8C8-2E16-4710-97C7-83D8BE320F04}"/>
              </a:ext>
            </a:extLst>
          </p:cNvPr>
          <p:cNvGraphicFramePr>
            <a:graphicFrameLocks noGrp="1"/>
          </p:cNvGraphicFramePr>
          <p:nvPr>
            <p:extLst>
              <p:ext uri="{D42A27DB-BD31-4B8C-83A1-F6EECF244321}">
                <p14:modId xmlns:p14="http://schemas.microsoft.com/office/powerpoint/2010/main" val="723971521"/>
              </p:ext>
            </p:extLst>
          </p:nvPr>
        </p:nvGraphicFramePr>
        <p:xfrm>
          <a:off x="26082977" y="25419869"/>
          <a:ext cx="5585683" cy="1876425"/>
        </p:xfrm>
        <a:graphic>
          <a:graphicData uri="http://schemas.openxmlformats.org/drawingml/2006/table">
            <a:tbl>
              <a:tblPr>
                <a:tableStyleId>{E8034E78-7F5D-4C2E-B375-FC64B27BC917}</a:tableStyleId>
              </a:tblPr>
              <a:tblGrid>
                <a:gridCol w="1738689">
                  <a:extLst>
                    <a:ext uri="{9D8B030D-6E8A-4147-A177-3AD203B41FA5}">
                      <a16:colId xmlns:a16="http://schemas.microsoft.com/office/drawing/2014/main" val="1856779858"/>
                    </a:ext>
                  </a:extLst>
                </a:gridCol>
                <a:gridCol w="1893618">
                  <a:extLst>
                    <a:ext uri="{9D8B030D-6E8A-4147-A177-3AD203B41FA5}">
                      <a16:colId xmlns:a16="http://schemas.microsoft.com/office/drawing/2014/main" val="3534774494"/>
                    </a:ext>
                  </a:extLst>
                </a:gridCol>
                <a:gridCol w="1953376">
                  <a:extLst>
                    <a:ext uri="{9D8B030D-6E8A-4147-A177-3AD203B41FA5}">
                      <a16:colId xmlns:a16="http://schemas.microsoft.com/office/drawing/2014/main" val="1688951497"/>
                    </a:ext>
                  </a:extLst>
                </a:gridCol>
              </a:tblGrid>
              <a:tr h="190500">
                <a:tc>
                  <a:txBody>
                    <a:bodyPr/>
                    <a:lstStyle/>
                    <a:p>
                      <a:pPr algn="ctr" fontAlgn="b"/>
                      <a:r>
                        <a:rPr lang="en-GB" sz="2400" b="1" u="none" strike="noStrike" dirty="0">
                          <a:solidFill>
                            <a:schemeClr val="bg1"/>
                          </a:solidFill>
                          <a:effectLst/>
                        </a:rPr>
                        <a:t>Score</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ctr" fontAlgn="b"/>
                      <a:r>
                        <a:rPr lang="en-GB" sz="2400" b="1" u="none" strike="noStrike" dirty="0">
                          <a:solidFill>
                            <a:schemeClr val="bg1"/>
                          </a:solidFill>
                          <a:effectLst/>
                        </a:rPr>
                        <a:t>References</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ctr" fontAlgn="b"/>
                      <a:r>
                        <a:rPr lang="en-GB" sz="2400" b="1" u="none" strike="noStrike" dirty="0">
                          <a:solidFill>
                            <a:schemeClr val="bg1"/>
                          </a:solidFill>
                          <a:effectLst/>
                        </a:rPr>
                        <a:t>Data </a:t>
                      </a:r>
                      <a:r>
                        <a:rPr lang="en-GB" sz="2400" b="1" u="none" strike="noStrike" dirty="0" err="1">
                          <a:solidFill>
                            <a:schemeClr val="bg1"/>
                          </a:solidFill>
                          <a:effectLst/>
                        </a:rPr>
                        <a:t>Objs</a:t>
                      </a:r>
                      <a:r>
                        <a:rPr lang="en-GB" sz="2400" b="1" u="none" strike="noStrike" dirty="0">
                          <a:solidFill>
                            <a:schemeClr val="bg1"/>
                          </a:solidFill>
                          <a:effectLst/>
                        </a:rPr>
                        <a:t>.</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extLst>
                  <a:ext uri="{0D108BD9-81ED-4DB2-BD59-A6C34878D82A}">
                    <a16:rowId xmlns:a16="http://schemas.microsoft.com/office/drawing/2014/main" val="4119983678"/>
                  </a:ext>
                </a:extLst>
              </a:tr>
              <a:tr h="223609">
                <a:tc>
                  <a:txBody>
                    <a:bodyPr/>
                    <a:lstStyle/>
                    <a:p>
                      <a:pPr algn="ctr" fontAlgn="b"/>
                      <a:r>
                        <a:rPr lang="en-GB" sz="2400" u="none" strike="noStrike" dirty="0">
                          <a:solidFill>
                            <a:schemeClr val="tx1"/>
                          </a:solidFill>
                          <a:effectLst/>
                        </a:rPr>
                        <a:t>0</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12</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0</a:t>
                      </a:r>
                      <a:endParaRPr lang="en-GB"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13397821"/>
                  </a:ext>
                </a:extLst>
              </a:tr>
              <a:tr h="190500">
                <a:tc>
                  <a:txBody>
                    <a:bodyPr/>
                    <a:lstStyle/>
                    <a:p>
                      <a:pPr algn="ctr" fontAlgn="b"/>
                      <a:r>
                        <a:rPr lang="en-GB" sz="2400" u="none" strike="noStrike" dirty="0">
                          <a:solidFill>
                            <a:schemeClr val="tx1"/>
                          </a:solidFill>
                          <a:effectLst/>
                        </a:rPr>
                        <a:t>6</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324</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solidFill>
                            <a:schemeClr val="tx1"/>
                          </a:solidFill>
                          <a:effectLst/>
                        </a:rPr>
                        <a:t>392</a:t>
                      </a:r>
                      <a:endParaRPr lang="en-GB" sz="2400" b="0" i="0" u="none" strike="noStrike" dirty="0">
                        <a:solidFill>
                          <a:schemeClr val="tx1"/>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133313613"/>
                  </a:ext>
                </a:extLst>
              </a:tr>
              <a:tr h="190500">
                <a:tc>
                  <a:txBody>
                    <a:bodyPr/>
                    <a:lstStyle/>
                    <a:p>
                      <a:pPr algn="ctr" fontAlgn="b"/>
                      <a:r>
                        <a:rPr lang="en-GB" sz="2400" u="none" strike="noStrike" dirty="0">
                          <a:solidFill>
                            <a:schemeClr val="tx1"/>
                          </a:solidFill>
                          <a:effectLst/>
                        </a:rPr>
                        <a:t>7</a:t>
                      </a:r>
                      <a:endParaRPr lang="en-GB"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a:solidFill>
                            <a:schemeClr val="tx1"/>
                          </a:solidFill>
                          <a:effectLst/>
                        </a:rPr>
                        <a:t>64</a:t>
                      </a:r>
                      <a:endParaRPr lang="en-GB" sz="2400" b="0" i="0" u="none" strike="noStrike">
                        <a:solidFill>
                          <a:schemeClr val="tx1"/>
                        </a:solidFill>
                        <a:effectLst/>
                        <a:latin typeface="Calibri" panose="020F0502020204030204" pitchFamily="34" charset="0"/>
                      </a:endParaRPr>
                    </a:p>
                  </a:txBody>
                  <a:tcPr marL="9525" marR="9525" marT="9525" marB="0" anchor="b"/>
                </a:tc>
                <a:tc>
                  <a:txBody>
                    <a:bodyPr/>
                    <a:lstStyle/>
                    <a:p>
                      <a:pPr algn="r" fontAlgn="b"/>
                      <a:r>
                        <a:rPr lang="en-GB" sz="2400" u="none" strike="noStrike" dirty="0">
                          <a:solidFill>
                            <a:schemeClr val="tx1"/>
                          </a:solidFill>
                          <a:effectLst/>
                        </a:rPr>
                        <a:t>150</a:t>
                      </a:r>
                      <a:endParaRPr lang="en-GB"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38060677"/>
                  </a:ext>
                </a:extLst>
              </a:tr>
              <a:tr h="190500">
                <a:tc>
                  <a:txBody>
                    <a:bodyPr/>
                    <a:lstStyle/>
                    <a:p>
                      <a:pPr algn="l" fontAlgn="b"/>
                      <a:r>
                        <a:rPr lang="en-GB" sz="2400" b="1" u="none" strike="noStrike" dirty="0">
                          <a:solidFill>
                            <a:schemeClr val="bg1"/>
                          </a:solidFill>
                          <a:effectLst/>
                        </a:rPr>
                        <a:t>Grand Total</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r" fontAlgn="b"/>
                      <a:r>
                        <a:rPr lang="en-GB" sz="2400" b="1" u="none" strike="noStrike" dirty="0">
                          <a:solidFill>
                            <a:schemeClr val="bg1"/>
                          </a:solidFill>
                          <a:effectLst/>
                        </a:rPr>
                        <a:t>400</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r" fontAlgn="b"/>
                      <a:r>
                        <a:rPr lang="en-GB" sz="2400" b="1" u="none" strike="noStrike" dirty="0">
                          <a:solidFill>
                            <a:schemeClr val="bg1"/>
                          </a:solidFill>
                          <a:effectLst/>
                        </a:rPr>
                        <a:t>542</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extLst>
                  <a:ext uri="{0D108BD9-81ED-4DB2-BD59-A6C34878D82A}">
                    <a16:rowId xmlns:a16="http://schemas.microsoft.com/office/drawing/2014/main" val="1432338146"/>
                  </a:ext>
                </a:extLst>
              </a:tr>
            </a:tbl>
          </a:graphicData>
        </a:graphic>
      </p:graphicFrame>
      <p:sp>
        <p:nvSpPr>
          <p:cNvPr id="56" name="TextBox 55">
            <a:extLst>
              <a:ext uri="{FF2B5EF4-FFF2-40B4-BE49-F238E27FC236}">
                <a16:creationId xmlns:a16="http://schemas.microsoft.com/office/drawing/2014/main" id="{31DBBA33-FCF5-4F85-B7A3-8049844E8610}"/>
              </a:ext>
            </a:extLst>
          </p:cNvPr>
          <p:cNvSpPr txBox="1"/>
          <p:nvPr/>
        </p:nvSpPr>
        <p:spPr>
          <a:xfrm>
            <a:off x="21428703" y="25419869"/>
            <a:ext cx="4298654" cy="2246769"/>
          </a:xfrm>
          <a:prstGeom prst="rect">
            <a:avLst/>
          </a:prstGeom>
          <a:noFill/>
        </p:spPr>
        <p:txBody>
          <a:bodyPr wrap="square">
            <a:spAutoFit/>
          </a:bodyPr>
          <a:lstStyle/>
          <a:p>
            <a:r>
              <a:rPr lang="en-GB" sz="2800" dirty="0"/>
              <a:t>The table on the right shows that the </a:t>
            </a:r>
            <a:r>
              <a:rPr lang="en-GB" sz="2800" dirty="0" err="1"/>
              <a:t>FAIRification</a:t>
            </a:r>
            <a:r>
              <a:rPr lang="en-GB" sz="2800" dirty="0"/>
              <a:t> process can be applied to most of the data objects found. </a:t>
            </a:r>
          </a:p>
        </p:txBody>
      </p:sp>
      <p:sp>
        <p:nvSpPr>
          <p:cNvPr id="57" name="TextBox 56">
            <a:extLst>
              <a:ext uri="{FF2B5EF4-FFF2-40B4-BE49-F238E27FC236}">
                <a16:creationId xmlns:a16="http://schemas.microsoft.com/office/drawing/2014/main" id="{C4534CEF-CDE6-4FF8-A2A4-F32CDFFF99B6}"/>
              </a:ext>
            </a:extLst>
          </p:cNvPr>
          <p:cNvSpPr txBox="1"/>
          <p:nvPr/>
        </p:nvSpPr>
        <p:spPr>
          <a:xfrm>
            <a:off x="21432501" y="27511868"/>
            <a:ext cx="10440000" cy="1815882"/>
          </a:xfrm>
          <a:prstGeom prst="rect">
            <a:avLst/>
          </a:prstGeom>
          <a:noFill/>
        </p:spPr>
        <p:txBody>
          <a:bodyPr wrap="square">
            <a:spAutoFit/>
          </a:bodyPr>
          <a:lstStyle/>
          <a:p>
            <a:r>
              <a:rPr lang="en-GB" sz="2800" dirty="0"/>
              <a:t>While most objects received a score of 6 and 7, indicating that their </a:t>
            </a:r>
            <a:r>
              <a:rPr lang="en-GB" sz="2800" dirty="0" err="1"/>
              <a:t>FAIRness</a:t>
            </a:r>
            <a:r>
              <a:rPr lang="en-GB" sz="2800" dirty="0"/>
              <a:t> can improve, their nature prevents them becoming FAIR complaint, given that a large number are unstructured data objects and require further processing for interoperability.</a:t>
            </a:r>
          </a:p>
        </p:txBody>
      </p:sp>
      <p:sp>
        <p:nvSpPr>
          <p:cNvPr id="59" name="TextBox 58">
            <a:extLst>
              <a:ext uri="{FF2B5EF4-FFF2-40B4-BE49-F238E27FC236}">
                <a16:creationId xmlns:a16="http://schemas.microsoft.com/office/drawing/2014/main" id="{D9C3BB98-D7F4-490E-A801-C9B2A46E8555}"/>
              </a:ext>
            </a:extLst>
          </p:cNvPr>
          <p:cNvSpPr txBox="1"/>
          <p:nvPr/>
        </p:nvSpPr>
        <p:spPr>
          <a:xfrm>
            <a:off x="32096673" y="7523451"/>
            <a:ext cx="10440000" cy="9264075"/>
          </a:xfrm>
          <a:prstGeom prst="rect">
            <a:avLst/>
          </a:prstGeom>
          <a:noFill/>
        </p:spPr>
        <p:txBody>
          <a:bodyPr wrap="square">
            <a:spAutoFit/>
          </a:bodyPr>
          <a:lstStyle/>
          <a:p>
            <a:r>
              <a:rPr lang="en-GB" sz="3600" b="1" dirty="0"/>
              <a:t>What  could be improved</a:t>
            </a:r>
          </a:p>
          <a:p>
            <a:r>
              <a:rPr lang="en-GB" sz="2800" dirty="0"/>
              <a:t>The way the data was located by using raw data search on the publication pages and/or the pdf files was required because of the way in which data objects are published and referenced. Authors and publishers can facilitate the location of data assets.</a:t>
            </a:r>
          </a:p>
          <a:p>
            <a:r>
              <a:rPr lang="en-GB" sz="2800" b="1" dirty="0"/>
              <a:t>Publishers: </a:t>
            </a:r>
          </a:p>
          <a:p>
            <a:pPr marL="285750" indent="-285750">
              <a:buFont typeface="Arial" panose="020B0604020202020204" pitchFamily="34" charset="0"/>
              <a:buChar char="•"/>
            </a:pPr>
            <a:r>
              <a:rPr lang="en-GB" sz="2800" dirty="0"/>
              <a:t>Adding supplementary and supporting data to the article metadata would facilitate searching for data (this could be added both to the metadata of the published article and to the metadata of the article DOI).</a:t>
            </a:r>
          </a:p>
          <a:p>
            <a:pPr marL="285750" indent="-285750">
              <a:buFont typeface="Arial" panose="020B0604020202020204" pitchFamily="34" charset="0"/>
              <a:buChar char="•"/>
            </a:pPr>
            <a:r>
              <a:rPr lang="en-GB" sz="2800" dirty="0"/>
              <a:t>Use authors provided ORCID IDs if available.</a:t>
            </a:r>
          </a:p>
          <a:p>
            <a:pPr marL="285750" indent="-285750">
              <a:buFont typeface="Arial" panose="020B0604020202020204" pitchFamily="34" charset="0"/>
              <a:buChar char="•"/>
            </a:pPr>
            <a:r>
              <a:rPr lang="en-GB" sz="2800" dirty="0"/>
              <a:t>Assigning DOIs to all data objects linked to publications.</a:t>
            </a:r>
          </a:p>
          <a:p>
            <a:r>
              <a:rPr lang="en-GB" sz="2800" b="1" dirty="0"/>
              <a:t>Authors: </a:t>
            </a:r>
          </a:p>
          <a:p>
            <a:pPr marL="285750" indent="-285750">
              <a:buFont typeface="Arial" panose="020B0604020202020204" pitchFamily="34" charset="0"/>
              <a:buChar char="•"/>
            </a:pPr>
            <a:r>
              <a:rPr lang="en-GB" sz="2800" dirty="0"/>
              <a:t>Be consistent in mentioning published data in articles and verify that data objects are correctly referred to in both print and online versions.</a:t>
            </a:r>
          </a:p>
          <a:p>
            <a:pPr marL="285750" indent="-285750">
              <a:buFont typeface="Arial" panose="020B0604020202020204" pitchFamily="34" charset="0"/>
              <a:buChar char="•"/>
            </a:pPr>
            <a:r>
              <a:rPr lang="en-GB" sz="2800" dirty="0"/>
              <a:t>Link data published by facilities repositories (e.g. ISIS, Diamond) which publish data after embargo periods. This saves time and avoids duplication. </a:t>
            </a:r>
          </a:p>
          <a:p>
            <a:pPr marL="285750" indent="-285750">
              <a:buFont typeface="Arial" panose="020B0604020202020204" pitchFamily="34" charset="0"/>
              <a:buChar char="•"/>
            </a:pPr>
            <a:r>
              <a:rPr lang="en-GB" sz="2800" dirty="0"/>
              <a:t>If you have an ORCID ID, ensure that it is used for documenting all your publications and datasets</a:t>
            </a:r>
          </a:p>
        </p:txBody>
      </p:sp>
      <p:sp>
        <p:nvSpPr>
          <p:cNvPr id="62" name="TextBox 61">
            <a:extLst>
              <a:ext uri="{FF2B5EF4-FFF2-40B4-BE49-F238E27FC236}">
                <a16:creationId xmlns:a16="http://schemas.microsoft.com/office/drawing/2014/main" id="{06FB1EBB-1494-491C-A7FF-DE99CF1C735D}"/>
              </a:ext>
            </a:extLst>
          </p:cNvPr>
          <p:cNvSpPr txBox="1"/>
          <p:nvPr/>
        </p:nvSpPr>
        <p:spPr>
          <a:xfrm>
            <a:off x="32128340" y="17049403"/>
            <a:ext cx="10440000" cy="4524315"/>
          </a:xfrm>
          <a:prstGeom prst="rect">
            <a:avLst/>
          </a:prstGeom>
          <a:noFill/>
        </p:spPr>
        <p:txBody>
          <a:bodyPr wrap="square">
            <a:spAutoFit/>
          </a:bodyPr>
          <a:lstStyle/>
          <a:p>
            <a:r>
              <a:rPr lang="en-GB" sz="3600" b="1" dirty="0"/>
              <a:t>Future work</a:t>
            </a:r>
          </a:p>
          <a:p>
            <a:r>
              <a:rPr lang="en-GB" sz="2800" dirty="0"/>
              <a:t>The data objects analysed represent a fraction of the data generated by UKCH research. Considering that the average the size of the published data objects with a DOI is 1GB for 27 publications, we calculate that at least 363 GB of data have not been published, or linked to publications (for the remaining 336 publications). We would like to extend the analysis to  determined if this is the dominant situation in other areas of chemistry research.</a:t>
            </a:r>
          </a:p>
          <a:p>
            <a:r>
              <a:rPr lang="en-GB" sz="2800" dirty="0"/>
              <a:t>The approval and application of a clear data management policy for UKCH will also help </a:t>
            </a:r>
            <a:r>
              <a:rPr lang="en-GB" sz="2800"/>
              <a:t>to improve </a:t>
            </a:r>
            <a:r>
              <a:rPr lang="en-GB" sz="2800" dirty="0"/>
              <a:t>data </a:t>
            </a:r>
            <a:r>
              <a:rPr lang="en-GB" sz="2800" dirty="0" err="1"/>
              <a:t>FAIRness</a:t>
            </a:r>
            <a:r>
              <a:rPr lang="en-GB" sz="2800" dirty="0"/>
              <a:t>.</a:t>
            </a:r>
          </a:p>
        </p:txBody>
      </p:sp>
      <p:grpSp>
        <p:nvGrpSpPr>
          <p:cNvPr id="9" name="Group 8">
            <a:extLst>
              <a:ext uri="{FF2B5EF4-FFF2-40B4-BE49-F238E27FC236}">
                <a16:creationId xmlns:a16="http://schemas.microsoft.com/office/drawing/2014/main" id="{325CAC08-1F87-48F7-8219-DFC5E34C7763}"/>
              </a:ext>
            </a:extLst>
          </p:cNvPr>
          <p:cNvGrpSpPr/>
          <p:nvPr/>
        </p:nvGrpSpPr>
        <p:grpSpPr>
          <a:xfrm>
            <a:off x="26167720" y="613310"/>
            <a:ext cx="10863127" cy="895394"/>
            <a:chOff x="23979317" y="613310"/>
            <a:chExt cx="10863127" cy="895394"/>
          </a:xfrm>
        </p:grpSpPr>
        <p:pic>
          <p:nvPicPr>
            <p:cNvPr id="12" name="Picture 11" descr="A picture containing funnel chart&#10;&#10;Description automatically generated">
              <a:extLst>
                <a:ext uri="{FF2B5EF4-FFF2-40B4-BE49-F238E27FC236}">
                  <a16:creationId xmlns:a16="http://schemas.microsoft.com/office/drawing/2014/main" id="{5A91696A-E841-46E7-B19C-A90F8EA4DDDB}"/>
                </a:ext>
              </a:extLst>
            </p:cNvPr>
            <p:cNvPicPr>
              <a:picLocks noChangeAspect="1"/>
            </p:cNvPicPr>
            <p:nvPr/>
          </p:nvPicPr>
          <p:blipFill rotWithShape="1">
            <a:blip r:embed="rId12">
              <a:extLst>
                <a:ext uri="{28A0092B-C50C-407E-A947-70E740481C1C}">
                  <a14:useLocalDpi xmlns:a14="http://schemas.microsoft.com/office/drawing/2010/main" val="0"/>
                </a:ext>
              </a:extLst>
            </a:blip>
            <a:srcRect l="1" t="25716" r="-1999" b="23872"/>
            <a:stretch/>
          </p:blipFill>
          <p:spPr>
            <a:xfrm>
              <a:off x="29915631" y="704413"/>
              <a:ext cx="2331133" cy="713188"/>
            </a:xfrm>
            <a:prstGeom prst="rect">
              <a:avLst/>
            </a:prstGeom>
          </p:spPr>
        </p:pic>
        <p:pic>
          <p:nvPicPr>
            <p:cNvPr id="1026" name="Picture 2" descr="Home - Research Complex at Harwell | Multidisciplinary laboratory providing  facilities for researchers to undertake new and cutting edge">
              <a:extLst>
                <a:ext uri="{FF2B5EF4-FFF2-40B4-BE49-F238E27FC236}">
                  <a16:creationId xmlns:a16="http://schemas.microsoft.com/office/drawing/2014/main" id="{7EEF6FA8-3EAF-4D73-B1C8-5F8D45A5E16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450906" y="680763"/>
              <a:ext cx="2011648" cy="76048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ABDFA199-59E7-4269-9696-152E99428574}"/>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6361015" y="716115"/>
              <a:ext cx="636816" cy="689785"/>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6056AC7B-343A-4F8F-9245-99355423C895}"/>
                </a:ext>
              </a:extLst>
            </p:cNvPr>
            <p:cNvPicPr>
              <a:picLocks noChangeAspect="1"/>
            </p:cNvPicPr>
            <p:nvPr/>
          </p:nvPicPr>
          <p:blipFill rotWithShape="1">
            <a:blip r:embed="rId15">
              <a:extLst>
                <a:ext uri="{28A0092B-C50C-407E-A947-70E740481C1C}">
                  <a14:useLocalDpi xmlns:a14="http://schemas.microsoft.com/office/drawing/2010/main" val="0"/>
                </a:ext>
              </a:extLst>
            </a:blip>
            <a:srcRect b="29228"/>
            <a:stretch/>
          </p:blipFill>
          <p:spPr>
            <a:xfrm>
              <a:off x="32699840" y="613310"/>
              <a:ext cx="2142604" cy="895394"/>
            </a:xfrm>
            <a:prstGeom prst="rect">
              <a:avLst/>
            </a:prstGeom>
          </p:spPr>
        </p:pic>
        <p:pic>
          <p:nvPicPr>
            <p:cNvPr id="35" name="Picture 34" descr="Text&#10;&#10;Description automatically generated">
              <a:extLst>
                <a:ext uri="{FF2B5EF4-FFF2-40B4-BE49-F238E27FC236}">
                  <a16:creationId xmlns:a16="http://schemas.microsoft.com/office/drawing/2014/main" id="{5740590B-C5D2-448B-97D2-2A04F07BE52B}"/>
                </a:ext>
              </a:extLst>
            </p:cNvPr>
            <p:cNvPicPr/>
            <p:nvPr/>
          </p:nvPicPr>
          <p:blipFill>
            <a:blip r:embed="rId2">
              <a:extLst>
                <a:ext uri="{28A0092B-C50C-407E-A947-70E740481C1C}">
                  <a14:useLocalDpi xmlns:a14="http://schemas.microsoft.com/office/drawing/2010/main" val="0"/>
                </a:ext>
              </a:extLst>
            </a:blip>
            <a:stretch>
              <a:fillRect/>
            </a:stretch>
          </p:blipFill>
          <p:spPr>
            <a:xfrm>
              <a:off x="23979317" y="704413"/>
              <a:ext cx="2004463" cy="713188"/>
            </a:xfrm>
            <a:prstGeom prst="rect">
              <a:avLst/>
            </a:prstGeom>
          </p:spPr>
        </p:pic>
      </p:grpSp>
      <p:sp>
        <p:nvSpPr>
          <p:cNvPr id="38" name="Rectangle 6">
            <a:extLst>
              <a:ext uri="{FF2B5EF4-FFF2-40B4-BE49-F238E27FC236}">
                <a16:creationId xmlns:a16="http://schemas.microsoft.com/office/drawing/2014/main" id="{F2170CBF-8BE4-485E-9CA3-7E0D75EDC8F2}"/>
              </a:ext>
            </a:extLst>
          </p:cNvPr>
          <p:cNvSpPr>
            <a:spLocks noChangeArrowheads="1"/>
          </p:cNvSpPr>
          <p:nvPr/>
        </p:nvSpPr>
        <p:spPr bwMode="auto">
          <a:xfrm>
            <a:off x="342661" y="6297743"/>
            <a:ext cx="10440000"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sz="3600" b="1" dirty="0">
                <a:latin typeface="Calibri" panose="020F0502020204030204" pitchFamily="34" charset="0"/>
                <a:ea typeface="Calibri" panose="020F0502020204030204" pitchFamily="34" charset="0"/>
                <a:cs typeface="Times New Roman" panose="02020603050405020304" pitchFamily="18" charset="0"/>
              </a:rPr>
              <a:t>Fair Data Principles </a:t>
            </a:r>
          </a:p>
          <a:p>
            <a:pPr eaLnBrk="0" fontAlgn="base" hangingPunct="0">
              <a:spcBef>
                <a:spcPct val="0"/>
              </a:spcBef>
              <a:spcAft>
                <a:spcPct val="0"/>
              </a:spcAft>
            </a:pPr>
            <a:r>
              <a:rPr lang="en-GB" altLang="en-US" sz="2800" dirty="0">
                <a:latin typeface="Calibri" panose="020F0502020204030204" pitchFamily="34" charset="0"/>
                <a:ea typeface="Calibri" panose="020F0502020204030204" pitchFamily="34" charset="0"/>
                <a:cs typeface="Times New Roman" panose="02020603050405020304" pitchFamily="18" charset="0"/>
              </a:rPr>
              <a:t>The FAIR data principles for data management and stewardship are intended to provide guidelines to improve the Findability, Accessibility, Interoperability, and Reuse of digital assets. These principles emphasise machine-actionability (i.e., the capacity of computational systems to find, access, interoperate, and reuse data with none or minimal human intervention)</a:t>
            </a:r>
            <a:endParaRPr lang="en-GB" altLang="en-US" sz="1200" dirty="0"/>
          </a:p>
        </p:txBody>
      </p:sp>
      <p:graphicFrame>
        <p:nvGraphicFramePr>
          <p:cNvPr id="40" name="Content Placeholder 16">
            <a:extLst>
              <a:ext uri="{FF2B5EF4-FFF2-40B4-BE49-F238E27FC236}">
                <a16:creationId xmlns:a16="http://schemas.microsoft.com/office/drawing/2014/main" id="{6A5D76B8-AB0A-4499-988F-1574E1D91CCD}"/>
              </a:ext>
            </a:extLst>
          </p:cNvPr>
          <p:cNvGraphicFramePr>
            <a:graphicFrameLocks noChangeAspect="1"/>
          </p:cNvGraphicFramePr>
          <p:nvPr>
            <p:extLst>
              <p:ext uri="{D42A27DB-BD31-4B8C-83A1-F6EECF244321}">
                <p14:modId xmlns:p14="http://schemas.microsoft.com/office/powerpoint/2010/main" val="4000020687"/>
              </p:ext>
            </p:extLst>
          </p:nvPr>
        </p:nvGraphicFramePr>
        <p:xfrm>
          <a:off x="342661" y="15246118"/>
          <a:ext cx="8640000" cy="4320000"/>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43" name="Chart 42">
            <a:extLst>
              <a:ext uri="{FF2B5EF4-FFF2-40B4-BE49-F238E27FC236}">
                <a16:creationId xmlns:a16="http://schemas.microsoft.com/office/drawing/2014/main" id="{AD84FAE8-9DD9-4C2F-A498-EF3D59C71A2F}"/>
              </a:ext>
            </a:extLst>
          </p:cNvPr>
          <p:cNvGraphicFramePr>
            <a:graphicFrameLocks noChangeAspect="1"/>
          </p:cNvGraphicFramePr>
          <p:nvPr>
            <p:extLst>
              <p:ext uri="{D42A27DB-BD31-4B8C-83A1-F6EECF244321}">
                <p14:modId xmlns:p14="http://schemas.microsoft.com/office/powerpoint/2010/main" val="376129857"/>
              </p:ext>
            </p:extLst>
          </p:nvPr>
        </p:nvGraphicFramePr>
        <p:xfrm>
          <a:off x="342661" y="19566118"/>
          <a:ext cx="8640000" cy="4320000"/>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4" name="Table 3">
            <a:extLst>
              <a:ext uri="{FF2B5EF4-FFF2-40B4-BE49-F238E27FC236}">
                <a16:creationId xmlns:a16="http://schemas.microsoft.com/office/drawing/2014/main" id="{D7BB4A2B-C69A-40BE-BCBF-6E946A1C5519}"/>
              </a:ext>
            </a:extLst>
          </p:cNvPr>
          <p:cNvGraphicFramePr>
            <a:graphicFrameLocks noGrp="1" noChangeAspect="1"/>
          </p:cNvGraphicFramePr>
          <p:nvPr>
            <p:extLst>
              <p:ext uri="{D42A27DB-BD31-4B8C-83A1-F6EECF244321}">
                <p14:modId xmlns:p14="http://schemas.microsoft.com/office/powerpoint/2010/main" val="1383110259"/>
              </p:ext>
            </p:extLst>
          </p:nvPr>
        </p:nvGraphicFramePr>
        <p:xfrm>
          <a:off x="342661" y="26201179"/>
          <a:ext cx="8998953" cy="3377565"/>
        </p:xfrm>
        <a:graphic>
          <a:graphicData uri="http://schemas.openxmlformats.org/drawingml/2006/table">
            <a:tbl>
              <a:tblPr>
                <a:tableStyleId>{5C22544A-7EE6-4342-B048-85BDC9FD1C3A}</a:tableStyleId>
              </a:tblPr>
              <a:tblGrid>
                <a:gridCol w="1550058">
                  <a:extLst>
                    <a:ext uri="{9D8B030D-6E8A-4147-A177-3AD203B41FA5}">
                      <a16:colId xmlns:a16="http://schemas.microsoft.com/office/drawing/2014/main" val="3858028648"/>
                    </a:ext>
                  </a:extLst>
                </a:gridCol>
                <a:gridCol w="2389676">
                  <a:extLst>
                    <a:ext uri="{9D8B030D-6E8A-4147-A177-3AD203B41FA5}">
                      <a16:colId xmlns:a16="http://schemas.microsoft.com/office/drawing/2014/main" val="3132533544"/>
                    </a:ext>
                  </a:extLst>
                </a:gridCol>
                <a:gridCol w="2583433">
                  <a:extLst>
                    <a:ext uri="{9D8B030D-6E8A-4147-A177-3AD203B41FA5}">
                      <a16:colId xmlns:a16="http://schemas.microsoft.com/office/drawing/2014/main" val="341358952"/>
                    </a:ext>
                  </a:extLst>
                </a:gridCol>
                <a:gridCol w="2475786">
                  <a:extLst>
                    <a:ext uri="{9D8B030D-6E8A-4147-A177-3AD203B41FA5}">
                      <a16:colId xmlns:a16="http://schemas.microsoft.com/office/drawing/2014/main" val="3053629262"/>
                    </a:ext>
                  </a:extLst>
                </a:gridCol>
              </a:tblGrid>
              <a:tr h="190500">
                <a:tc>
                  <a:txBody>
                    <a:bodyPr/>
                    <a:lstStyle/>
                    <a:p>
                      <a:pPr algn="ctr" fontAlgn="b"/>
                      <a:r>
                        <a:rPr lang="en-GB" sz="2400" b="1" u="none" strike="noStrike" dirty="0">
                          <a:solidFill>
                            <a:schemeClr val="bg1"/>
                          </a:solidFill>
                          <a:effectLst/>
                        </a:rPr>
                        <a:t>Year</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ctr" fontAlgn="b"/>
                      <a:r>
                        <a:rPr lang="en-GB" sz="2400" b="1" u="none" strike="noStrike" dirty="0">
                          <a:solidFill>
                            <a:schemeClr val="bg1"/>
                          </a:solidFill>
                          <a:effectLst/>
                        </a:rPr>
                        <a:t>all publications</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ctr" fontAlgn="b"/>
                      <a:r>
                        <a:rPr lang="en-GB" sz="2400" b="1" u="none" strike="noStrike" dirty="0">
                          <a:solidFill>
                            <a:schemeClr val="bg1"/>
                          </a:solidFill>
                          <a:effectLst/>
                        </a:rPr>
                        <a:t>referencing data</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tc>
                  <a:txBody>
                    <a:bodyPr/>
                    <a:lstStyle/>
                    <a:p>
                      <a:pPr algn="ctr" fontAlgn="b"/>
                      <a:r>
                        <a:rPr lang="en-GB" sz="2400" b="1" u="none" strike="noStrike" dirty="0">
                          <a:solidFill>
                            <a:schemeClr val="bg1"/>
                          </a:solidFill>
                          <a:effectLst/>
                        </a:rPr>
                        <a:t>data objects</a:t>
                      </a:r>
                      <a:endParaRPr lang="en-GB" sz="2400" b="1" i="0" u="none" strike="noStrike" dirty="0">
                        <a:solidFill>
                          <a:schemeClr val="bg1"/>
                        </a:solidFill>
                        <a:effectLst/>
                        <a:latin typeface="Calibri" panose="020F0502020204030204" pitchFamily="34" charset="0"/>
                      </a:endParaRPr>
                    </a:p>
                  </a:txBody>
                  <a:tcPr marL="9525" marR="9525" marT="9525" marB="0" anchor="b">
                    <a:solidFill>
                      <a:srgbClr val="0070C0"/>
                    </a:solidFill>
                  </a:tcPr>
                </a:tc>
                <a:extLst>
                  <a:ext uri="{0D108BD9-81ED-4DB2-BD59-A6C34878D82A}">
                    <a16:rowId xmlns:a16="http://schemas.microsoft.com/office/drawing/2014/main" val="3845572042"/>
                  </a:ext>
                </a:extLst>
              </a:tr>
              <a:tr h="190500">
                <a:tc>
                  <a:txBody>
                    <a:bodyPr/>
                    <a:lstStyle/>
                    <a:p>
                      <a:pPr algn="r" fontAlgn="b"/>
                      <a:r>
                        <a:rPr lang="en-GB" sz="2400" u="none" strike="noStrike" dirty="0">
                          <a:effectLst/>
                        </a:rPr>
                        <a:t>2013</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4.159</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2.079</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0.695</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761651368"/>
                  </a:ext>
                </a:extLst>
              </a:tr>
              <a:tr h="0">
                <a:tc>
                  <a:txBody>
                    <a:bodyPr/>
                    <a:lstStyle/>
                    <a:p>
                      <a:pPr algn="r" fontAlgn="b"/>
                      <a:r>
                        <a:rPr lang="en-GB" sz="2400" u="none" strike="noStrike" dirty="0">
                          <a:effectLst/>
                        </a:rPr>
                        <a:t>2014</a:t>
                      </a:r>
                      <a:endParaRPr lang="en-GB" sz="2400" b="0" i="0" u="none" strike="noStrike" dirty="0">
                        <a:solidFill>
                          <a:srgbClr val="000000"/>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r" fontAlgn="b"/>
                      <a:r>
                        <a:rPr lang="en-GB" sz="2400" u="none" strike="noStrike" dirty="0">
                          <a:effectLst/>
                        </a:rPr>
                        <a:t>46.141</a:t>
                      </a:r>
                      <a:endParaRPr lang="en-GB" sz="2400" b="0" i="0" u="none" strike="noStrike" dirty="0">
                        <a:solidFill>
                          <a:srgbClr val="000000"/>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r" fontAlgn="b"/>
                      <a:r>
                        <a:rPr lang="en-GB" sz="2400" u="none" strike="noStrike" dirty="0">
                          <a:effectLst/>
                        </a:rPr>
                        <a:t>23.071</a:t>
                      </a:r>
                      <a:endParaRPr lang="en-GB" sz="2400" b="0" i="0" u="none" strike="noStrike" dirty="0">
                        <a:solidFill>
                          <a:srgbClr val="000000"/>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r" fontAlgn="b"/>
                      <a:r>
                        <a:rPr lang="en-GB" sz="2400" u="none" strike="noStrike" dirty="0">
                          <a:effectLst/>
                        </a:rPr>
                        <a:t>206.831</a:t>
                      </a:r>
                      <a:endParaRPr lang="en-GB" sz="2400" b="0" i="0" u="none" strike="noStrike" dirty="0">
                        <a:solidFill>
                          <a:srgbClr val="000000"/>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3038686699"/>
                  </a:ext>
                </a:extLst>
              </a:tr>
              <a:tr h="190500">
                <a:tc>
                  <a:txBody>
                    <a:bodyPr/>
                    <a:lstStyle/>
                    <a:p>
                      <a:pPr algn="r" fontAlgn="b"/>
                      <a:r>
                        <a:rPr lang="en-GB" sz="2400" u="none" strike="noStrike" dirty="0">
                          <a:effectLst/>
                        </a:rPr>
                        <a:t>2015</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82.169</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67.229</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51.699</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189012227"/>
                  </a:ext>
                </a:extLst>
              </a:tr>
              <a:tr h="190500">
                <a:tc>
                  <a:txBody>
                    <a:bodyPr/>
                    <a:lstStyle/>
                    <a:p>
                      <a:pPr algn="r" fontAlgn="b"/>
                      <a:r>
                        <a:rPr lang="en-GB" sz="2400" u="none" strike="noStrike" dirty="0">
                          <a:effectLst/>
                        </a:rPr>
                        <a:t>2016</a:t>
                      </a:r>
                      <a:endParaRPr lang="en-GB"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173.763</a:t>
                      </a:r>
                      <a:endParaRPr lang="en-GB"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113.614</a:t>
                      </a:r>
                      <a:endParaRPr lang="en-GB"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501.585</a:t>
                      </a:r>
                      <a:endParaRPr lang="en-GB"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3520886"/>
                  </a:ext>
                </a:extLst>
              </a:tr>
              <a:tr h="190500">
                <a:tc>
                  <a:txBody>
                    <a:bodyPr/>
                    <a:lstStyle/>
                    <a:p>
                      <a:pPr algn="r" fontAlgn="b"/>
                      <a:r>
                        <a:rPr lang="en-GB" sz="2400" u="none" strike="noStrike" dirty="0">
                          <a:effectLst/>
                        </a:rPr>
                        <a:t>2017</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121.879</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84.378</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264.161</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3763502435"/>
                  </a:ext>
                </a:extLst>
              </a:tr>
              <a:tr h="190500">
                <a:tc>
                  <a:txBody>
                    <a:bodyPr/>
                    <a:lstStyle/>
                    <a:p>
                      <a:pPr algn="r" fontAlgn="b"/>
                      <a:r>
                        <a:rPr lang="en-GB" sz="2400" u="none" strike="noStrike">
                          <a:effectLst/>
                        </a:rPr>
                        <a:t>2018</a:t>
                      </a:r>
                      <a:endParaRPr lang="en-GB"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208.867</a:t>
                      </a:r>
                      <a:endParaRPr lang="en-GB"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164.483</a:t>
                      </a:r>
                      <a:endParaRPr lang="en-GB"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27,038.910</a:t>
                      </a:r>
                      <a:endParaRPr lang="en-GB"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45662141"/>
                  </a:ext>
                </a:extLst>
              </a:tr>
              <a:tr h="190500">
                <a:tc>
                  <a:txBody>
                    <a:bodyPr/>
                    <a:lstStyle/>
                    <a:p>
                      <a:pPr algn="r" fontAlgn="b"/>
                      <a:r>
                        <a:rPr lang="en-GB" sz="2400" u="none" strike="noStrike" dirty="0">
                          <a:effectLst/>
                        </a:rPr>
                        <a:t>2019</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123.633</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103.448</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r" fontAlgn="b"/>
                      <a:r>
                        <a:rPr lang="en-GB" sz="2400" u="none" strike="noStrike" dirty="0">
                          <a:effectLst/>
                        </a:rPr>
                        <a:t>992.752</a:t>
                      </a:r>
                      <a:endParaRPr lang="en-GB" sz="2400" b="0" i="0" u="none" strike="noStrike" dirty="0">
                        <a:solidFill>
                          <a:srgbClr val="000000"/>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2145846527"/>
                  </a:ext>
                </a:extLst>
              </a:tr>
              <a:tr h="190500">
                <a:tc>
                  <a:txBody>
                    <a:bodyPr/>
                    <a:lstStyle/>
                    <a:p>
                      <a:pPr algn="r" fontAlgn="b"/>
                      <a:r>
                        <a:rPr lang="en-GB" sz="2400" u="none" strike="noStrike">
                          <a:effectLst/>
                        </a:rPr>
                        <a:t>2020</a:t>
                      </a:r>
                      <a:endParaRPr lang="en-GB"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161.637</a:t>
                      </a:r>
                      <a:endParaRPr lang="en-GB"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134.124</a:t>
                      </a:r>
                      <a:endParaRPr lang="en-GB"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2400" u="none" strike="noStrike" dirty="0">
                          <a:effectLst/>
                        </a:rPr>
                        <a:t>253.649</a:t>
                      </a:r>
                      <a:endParaRPr lang="en-GB"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6399973"/>
                  </a:ext>
                </a:extLst>
              </a:tr>
            </a:tbl>
          </a:graphicData>
        </a:graphic>
      </p:graphicFrame>
      <p:graphicFrame>
        <p:nvGraphicFramePr>
          <p:cNvPr id="50" name="Chart 49">
            <a:extLst>
              <a:ext uri="{FF2B5EF4-FFF2-40B4-BE49-F238E27FC236}">
                <a16:creationId xmlns:a16="http://schemas.microsoft.com/office/drawing/2014/main" id="{604002A4-3D3A-40F4-A45B-0D598B460433}"/>
              </a:ext>
            </a:extLst>
          </p:cNvPr>
          <p:cNvGraphicFramePr>
            <a:graphicFrameLocks/>
          </p:cNvGraphicFramePr>
          <p:nvPr>
            <p:extLst>
              <p:ext uri="{D42A27DB-BD31-4B8C-83A1-F6EECF244321}">
                <p14:modId xmlns:p14="http://schemas.microsoft.com/office/powerpoint/2010/main" val="3971322008"/>
              </p:ext>
            </p:extLst>
          </p:nvPr>
        </p:nvGraphicFramePr>
        <p:xfrm>
          <a:off x="15769339" y="4382619"/>
          <a:ext cx="4690361" cy="4765466"/>
        </p:xfrm>
        <a:graphic>
          <a:graphicData uri="http://schemas.openxmlformats.org/drawingml/2006/chart">
            <c:chart xmlns:c="http://schemas.openxmlformats.org/drawingml/2006/chart" xmlns:r="http://schemas.openxmlformats.org/officeDocument/2006/relationships" r:id="rId18"/>
          </a:graphicData>
        </a:graphic>
      </p:graphicFrame>
      <p:sp>
        <p:nvSpPr>
          <p:cNvPr id="54" name="TextBox 53">
            <a:extLst>
              <a:ext uri="{FF2B5EF4-FFF2-40B4-BE49-F238E27FC236}">
                <a16:creationId xmlns:a16="http://schemas.microsoft.com/office/drawing/2014/main" id="{DD54677F-608D-4993-BAD4-FCC245DFC155}"/>
              </a:ext>
            </a:extLst>
          </p:cNvPr>
          <p:cNvSpPr txBox="1"/>
          <p:nvPr/>
        </p:nvSpPr>
        <p:spPr>
          <a:xfrm>
            <a:off x="10906408" y="9190149"/>
            <a:ext cx="10440000" cy="954107"/>
          </a:xfrm>
          <a:prstGeom prst="rect">
            <a:avLst/>
          </a:prstGeom>
          <a:noFill/>
        </p:spPr>
        <p:txBody>
          <a:bodyPr wrap="square">
            <a:spAutoFit/>
          </a:bodyPr>
          <a:lstStyle/>
          <a:p>
            <a:r>
              <a:rPr lang="en-GB" sz="2800" dirty="0"/>
              <a:t>Most of the data objects are  published as supplementary data. At the same time most of those objects contain unstructured data.</a:t>
            </a:r>
          </a:p>
        </p:txBody>
      </p:sp>
      <p:sp>
        <p:nvSpPr>
          <p:cNvPr id="44" name="TextBox 43">
            <a:extLst>
              <a:ext uri="{FF2B5EF4-FFF2-40B4-BE49-F238E27FC236}">
                <a16:creationId xmlns:a16="http://schemas.microsoft.com/office/drawing/2014/main" id="{217BEDC6-54AB-404A-ADE2-0ADD6099ACDB}"/>
              </a:ext>
            </a:extLst>
          </p:cNvPr>
          <p:cNvSpPr txBox="1"/>
          <p:nvPr/>
        </p:nvSpPr>
        <p:spPr>
          <a:xfrm>
            <a:off x="10782661" y="19980011"/>
            <a:ext cx="10440000" cy="1384995"/>
          </a:xfrm>
          <a:prstGeom prst="rect">
            <a:avLst/>
          </a:prstGeom>
          <a:noFill/>
        </p:spPr>
        <p:txBody>
          <a:bodyPr wrap="square">
            <a:spAutoFit/>
          </a:bodyPr>
          <a:lstStyle>
            <a:defPPr>
              <a:defRPr lang="en-US"/>
            </a:defPPr>
            <a:lvl1pPr>
              <a:defRPr sz="1400"/>
            </a:lvl1pPr>
          </a:lstStyle>
          <a:p>
            <a:r>
              <a:rPr lang="en-GB" sz="2800" dirty="0"/>
              <a:t>The score runs from 1 to 16. The lowest score corresponding to objects which were less aligned with FAIR data principles, while 16 is assigned to objects which were completely aligned.</a:t>
            </a:r>
          </a:p>
        </p:txBody>
      </p:sp>
      <p:graphicFrame>
        <p:nvGraphicFramePr>
          <p:cNvPr id="3" name="Table 5">
            <a:extLst>
              <a:ext uri="{FF2B5EF4-FFF2-40B4-BE49-F238E27FC236}">
                <a16:creationId xmlns:a16="http://schemas.microsoft.com/office/drawing/2014/main" id="{3A8AE653-3EFA-4C12-9E37-E66CCADC0A97}"/>
              </a:ext>
            </a:extLst>
          </p:cNvPr>
          <p:cNvGraphicFramePr>
            <a:graphicFrameLocks noGrp="1"/>
          </p:cNvGraphicFramePr>
          <p:nvPr>
            <p:extLst>
              <p:ext uri="{D42A27DB-BD31-4B8C-83A1-F6EECF244321}">
                <p14:modId xmlns:p14="http://schemas.microsoft.com/office/powerpoint/2010/main" val="1570004781"/>
              </p:ext>
            </p:extLst>
          </p:nvPr>
        </p:nvGraphicFramePr>
        <p:xfrm>
          <a:off x="12366530" y="22970007"/>
          <a:ext cx="6680719" cy="2743200"/>
        </p:xfrm>
        <a:graphic>
          <a:graphicData uri="http://schemas.openxmlformats.org/drawingml/2006/table">
            <a:tbl>
              <a:tblPr firstRow="1" bandRow="1">
                <a:tableStyleId>{5C22544A-7EE6-4342-B048-85BDC9FD1C3A}</a:tableStyleId>
              </a:tblPr>
              <a:tblGrid>
                <a:gridCol w="1241469">
                  <a:extLst>
                    <a:ext uri="{9D8B030D-6E8A-4147-A177-3AD203B41FA5}">
                      <a16:colId xmlns:a16="http://schemas.microsoft.com/office/drawing/2014/main" val="1199731338"/>
                    </a:ext>
                  </a:extLst>
                </a:gridCol>
                <a:gridCol w="5439250">
                  <a:extLst>
                    <a:ext uri="{9D8B030D-6E8A-4147-A177-3AD203B41FA5}">
                      <a16:colId xmlns:a16="http://schemas.microsoft.com/office/drawing/2014/main" val="3975222364"/>
                    </a:ext>
                  </a:extLst>
                </a:gridCol>
              </a:tblGrid>
              <a:tr h="370840">
                <a:tc>
                  <a:txBody>
                    <a:bodyPr/>
                    <a:lstStyle/>
                    <a:p>
                      <a:r>
                        <a:rPr lang="en-GB" sz="2400"/>
                        <a:t>Score</a:t>
                      </a:r>
                      <a:endParaRPr lang="en-GB" sz="2400" dirty="0"/>
                    </a:p>
                  </a:txBody>
                  <a:tcPr/>
                </a:tc>
                <a:tc>
                  <a:txBody>
                    <a:bodyPr/>
                    <a:lstStyle/>
                    <a:p>
                      <a:r>
                        <a:rPr lang="en-GB" sz="2400" dirty="0"/>
                        <a:t>Condition</a:t>
                      </a:r>
                    </a:p>
                  </a:txBody>
                  <a:tcPr/>
                </a:tc>
                <a:extLst>
                  <a:ext uri="{0D108BD9-81ED-4DB2-BD59-A6C34878D82A}">
                    <a16:rowId xmlns:a16="http://schemas.microsoft.com/office/drawing/2014/main" val="2202305928"/>
                  </a:ext>
                </a:extLst>
              </a:tr>
              <a:tr h="233761">
                <a:tc>
                  <a:txBody>
                    <a:bodyPr/>
                    <a:lstStyle/>
                    <a:p>
                      <a:pPr marL="0" marR="0" lvl="0" indent="0" algn="ctr" defTabSz="4036710" rtl="0" eaLnBrk="1" fontAlgn="auto" latinLnBrk="0" hangingPunct="1">
                        <a:lnSpc>
                          <a:spcPct val="100000"/>
                        </a:lnSpc>
                        <a:spcBef>
                          <a:spcPts val="0"/>
                        </a:spcBef>
                        <a:spcAft>
                          <a:spcPts val="0"/>
                        </a:spcAft>
                        <a:buClrTx/>
                        <a:buSzTx/>
                        <a:buFontTx/>
                        <a:buNone/>
                        <a:tabLst/>
                        <a:defRPr/>
                      </a:pPr>
                      <a:r>
                        <a:rPr lang="en-GB" sz="2400" dirty="0"/>
                        <a:t>+5</a:t>
                      </a:r>
                    </a:p>
                  </a:txBody>
                  <a:tcPr/>
                </a:tc>
                <a:tc>
                  <a:txBody>
                    <a:bodyPr/>
                    <a:lstStyle/>
                    <a:p>
                      <a:r>
                        <a:rPr lang="en-GB" sz="2400" dirty="0"/>
                        <a:t>Object is referenced</a:t>
                      </a:r>
                    </a:p>
                  </a:txBody>
                  <a:tcPr/>
                </a:tc>
                <a:extLst>
                  <a:ext uri="{0D108BD9-81ED-4DB2-BD59-A6C34878D82A}">
                    <a16:rowId xmlns:a16="http://schemas.microsoft.com/office/drawing/2014/main" val="4015999562"/>
                  </a:ext>
                </a:extLst>
              </a:tr>
              <a:tr h="0">
                <a:tc>
                  <a:txBody>
                    <a:bodyPr/>
                    <a:lstStyle/>
                    <a:p>
                      <a:pPr algn="ctr"/>
                      <a:r>
                        <a:rPr lang="en-GB" sz="2400" dirty="0"/>
                        <a:t>-1</a:t>
                      </a:r>
                    </a:p>
                  </a:txBody>
                  <a:tcPr/>
                </a:tc>
                <a:tc>
                  <a:txBody>
                    <a:bodyPr/>
                    <a:lstStyle/>
                    <a:p>
                      <a:pPr marL="0" marR="0" lvl="0" indent="0" algn="l" defTabSz="4036710" rtl="0" eaLnBrk="1" fontAlgn="auto" latinLnBrk="0" hangingPunct="1">
                        <a:lnSpc>
                          <a:spcPct val="100000"/>
                        </a:lnSpc>
                        <a:spcBef>
                          <a:spcPts val="0"/>
                        </a:spcBef>
                        <a:spcAft>
                          <a:spcPts val="0"/>
                        </a:spcAft>
                        <a:buClrTx/>
                        <a:buSzTx/>
                        <a:buFontTx/>
                        <a:buNone/>
                        <a:tabLst/>
                        <a:defRPr/>
                      </a:pPr>
                      <a:r>
                        <a:rPr lang="en-GB" sz="2400" dirty="0"/>
                        <a:t>Special access required</a:t>
                      </a:r>
                    </a:p>
                  </a:txBody>
                  <a:tcPr/>
                </a:tc>
                <a:extLst>
                  <a:ext uri="{0D108BD9-81ED-4DB2-BD59-A6C34878D82A}">
                    <a16:rowId xmlns:a16="http://schemas.microsoft.com/office/drawing/2014/main" val="3307196772"/>
                  </a:ext>
                </a:extLst>
              </a:tr>
              <a:tr h="370840">
                <a:tc>
                  <a:txBody>
                    <a:bodyPr/>
                    <a:lstStyle/>
                    <a:p>
                      <a:pPr algn="ctr"/>
                      <a:r>
                        <a:rPr lang="en-GB" sz="2400" dirty="0"/>
                        <a:t>-1</a:t>
                      </a:r>
                    </a:p>
                  </a:txBody>
                  <a:tcPr/>
                </a:tc>
                <a:tc>
                  <a:txBody>
                    <a:bodyPr/>
                    <a:lstStyle/>
                    <a:p>
                      <a:r>
                        <a:rPr lang="en-GB" sz="2400" dirty="0"/>
                        <a:t>Complex location process</a:t>
                      </a:r>
                    </a:p>
                  </a:txBody>
                  <a:tcPr/>
                </a:tc>
                <a:extLst>
                  <a:ext uri="{0D108BD9-81ED-4DB2-BD59-A6C34878D82A}">
                    <a16:rowId xmlns:a16="http://schemas.microsoft.com/office/drawing/2014/main" val="3925920636"/>
                  </a:ext>
                </a:extLst>
              </a:tr>
              <a:tr h="353802">
                <a:tc>
                  <a:txBody>
                    <a:bodyPr/>
                    <a:lstStyle/>
                    <a:p>
                      <a:pPr algn="ctr"/>
                      <a:r>
                        <a:rPr lang="en-GB" sz="2400" dirty="0"/>
                        <a:t>-2 </a:t>
                      </a:r>
                    </a:p>
                  </a:txBody>
                  <a:tcPr/>
                </a:tc>
                <a:tc>
                  <a:txBody>
                    <a:bodyPr/>
                    <a:lstStyle/>
                    <a:p>
                      <a:r>
                        <a:rPr lang="en-GB" sz="2400" dirty="0"/>
                        <a:t>Referencing error</a:t>
                      </a:r>
                    </a:p>
                  </a:txBody>
                  <a:tcPr/>
                </a:tc>
                <a:extLst>
                  <a:ext uri="{0D108BD9-81ED-4DB2-BD59-A6C34878D82A}">
                    <a16:rowId xmlns:a16="http://schemas.microsoft.com/office/drawing/2014/main" val="829662051"/>
                  </a:ext>
                </a:extLst>
              </a:tr>
              <a:tr h="370840">
                <a:tc>
                  <a:txBody>
                    <a:bodyPr/>
                    <a:lstStyle/>
                    <a:p>
                      <a:pPr algn="ctr"/>
                      <a:r>
                        <a:rPr lang="en-GB" sz="2400" dirty="0"/>
                        <a:t>-4</a:t>
                      </a:r>
                    </a:p>
                  </a:txBody>
                  <a:tcPr/>
                </a:tc>
                <a:tc>
                  <a:txBody>
                    <a:bodyPr/>
                    <a:lstStyle/>
                    <a:p>
                      <a:r>
                        <a:rPr lang="en-GB" sz="2400" dirty="0"/>
                        <a:t>Reference to contact author(s), no ID</a:t>
                      </a:r>
                    </a:p>
                  </a:txBody>
                  <a:tcPr/>
                </a:tc>
                <a:extLst>
                  <a:ext uri="{0D108BD9-81ED-4DB2-BD59-A6C34878D82A}">
                    <a16:rowId xmlns:a16="http://schemas.microsoft.com/office/drawing/2014/main" val="3602014078"/>
                  </a:ext>
                </a:extLst>
              </a:tr>
            </a:tbl>
          </a:graphicData>
        </a:graphic>
      </p:graphicFrame>
      <p:sp>
        <p:nvSpPr>
          <p:cNvPr id="55" name="TextBox 54">
            <a:extLst>
              <a:ext uri="{FF2B5EF4-FFF2-40B4-BE49-F238E27FC236}">
                <a16:creationId xmlns:a16="http://schemas.microsoft.com/office/drawing/2014/main" id="{C9E2A65A-323D-4FF4-B449-0362275339E9}"/>
              </a:ext>
            </a:extLst>
          </p:cNvPr>
          <p:cNvSpPr txBox="1"/>
          <p:nvPr/>
        </p:nvSpPr>
        <p:spPr>
          <a:xfrm>
            <a:off x="10782661" y="25849744"/>
            <a:ext cx="10440000" cy="1446550"/>
          </a:xfrm>
          <a:prstGeom prst="rect">
            <a:avLst/>
          </a:prstGeom>
          <a:noFill/>
        </p:spPr>
        <p:txBody>
          <a:bodyPr wrap="square">
            <a:spAutoFit/>
          </a:bodyPr>
          <a:lstStyle/>
          <a:p>
            <a:r>
              <a:rPr lang="en-GB" sz="3200" b="1" dirty="0"/>
              <a:t>Accessibility score: </a:t>
            </a:r>
            <a:r>
              <a:rPr lang="en-GB" sz="2800" dirty="0"/>
              <a:t>Finding a data object does not guarantee access to it. Data objects may be locked or hidden, the accessibility score was calculated  as follows. </a:t>
            </a:r>
          </a:p>
        </p:txBody>
      </p:sp>
      <p:graphicFrame>
        <p:nvGraphicFramePr>
          <p:cNvPr id="58" name="Table 5">
            <a:extLst>
              <a:ext uri="{FF2B5EF4-FFF2-40B4-BE49-F238E27FC236}">
                <a16:creationId xmlns:a16="http://schemas.microsoft.com/office/drawing/2014/main" id="{99210796-56F4-4D53-8C64-D7DB5F79A289}"/>
              </a:ext>
            </a:extLst>
          </p:cNvPr>
          <p:cNvGraphicFramePr>
            <a:graphicFrameLocks noGrp="1"/>
          </p:cNvGraphicFramePr>
          <p:nvPr>
            <p:extLst>
              <p:ext uri="{D42A27DB-BD31-4B8C-83A1-F6EECF244321}">
                <p14:modId xmlns:p14="http://schemas.microsoft.com/office/powerpoint/2010/main" val="3817111289"/>
              </p:ext>
            </p:extLst>
          </p:nvPr>
        </p:nvGraphicFramePr>
        <p:xfrm>
          <a:off x="12366530" y="27296294"/>
          <a:ext cx="6680719" cy="2743200"/>
        </p:xfrm>
        <a:graphic>
          <a:graphicData uri="http://schemas.openxmlformats.org/drawingml/2006/table">
            <a:tbl>
              <a:tblPr firstRow="1" bandRow="1">
                <a:tableStyleId>{5C22544A-7EE6-4342-B048-85BDC9FD1C3A}</a:tableStyleId>
              </a:tblPr>
              <a:tblGrid>
                <a:gridCol w="1241469">
                  <a:extLst>
                    <a:ext uri="{9D8B030D-6E8A-4147-A177-3AD203B41FA5}">
                      <a16:colId xmlns:a16="http://schemas.microsoft.com/office/drawing/2014/main" val="1199731338"/>
                    </a:ext>
                  </a:extLst>
                </a:gridCol>
                <a:gridCol w="5439250">
                  <a:extLst>
                    <a:ext uri="{9D8B030D-6E8A-4147-A177-3AD203B41FA5}">
                      <a16:colId xmlns:a16="http://schemas.microsoft.com/office/drawing/2014/main" val="3975222364"/>
                    </a:ext>
                  </a:extLst>
                </a:gridCol>
              </a:tblGrid>
              <a:tr h="370840">
                <a:tc>
                  <a:txBody>
                    <a:bodyPr/>
                    <a:lstStyle/>
                    <a:p>
                      <a:r>
                        <a:rPr lang="en-GB" sz="2400"/>
                        <a:t>Score</a:t>
                      </a:r>
                      <a:endParaRPr lang="en-GB" sz="2400" dirty="0"/>
                    </a:p>
                  </a:txBody>
                  <a:tcPr/>
                </a:tc>
                <a:tc>
                  <a:txBody>
                    <a:bodyPr/>
                    <a:lstStyle/>
                    <a:p>
                      <a:r>
                        <a:rPr lang="en-GB" sz="2400" dirty="0"/>
                        <a:t>Condition</a:t>
                      </a:r>
                    </a:p>
                  </a:txBody>
                  <a:tcPr/>
                </a:tc>
                <a:extLst>
                  <a:ext uri="{0D108BD9-81ED-4DB2-BD59-A6C34878D82A}">
                    <a16:rowId xmlns:a16="http://schemas.microsoft.com/office/drawing/2014/main" val="2202305928"/>
                  </a:ext>
                </a:extLst>
              </a:tr>
              <a:tr h="233761">
                <a:tc>
                  <a:txBody>
                    <a:bodyPr/>
                    <a:lstStyle/>
                    <a:p>
                      <a:pPr marL="0" marR="0" lvl="0" indent="0" algn="ctr" defTabSz="4036710" rtl="0" eaLnBrk="1" fontAlgn="auto" latinLnBrk="0" hangingPunct="1">
                        <a:lnSpc>
                          <a:spcPct val="100000"/>
                        </a:lnSpc>
                        <a:spcBef>
                          <a:spcPts val="0"/>
                        </a:spcBef>
                        <a:spcAft>
                          <a:spcPts val="0"/>
                        </a:spcAft>
                        <a:buClrTx/>
                        <a:buSzTx/>
                        <a:buFontTx/>
                        <a:buNone/>
                        <a:tabLst/>
                        <a:defRPr/>
                      </a:pPr>
                      <a:r>
                        <a:rPr lang="en-GB" sz="2400" dirty="0"/>
                        <a:t>+5</a:t>
                      </a:r>
                    </a:p>
                  </a:txBody>
                  <a:tcPr/>
                </a:tc>
                <a:tc>
                  <a:txBody>
                    <a:bodyPr/>
                    <a:lstStyle/>
                    <a:p>
                      <a:r>
                        <a:rPr lang="en-GB" sz="2400" dirty="0"/>
                        <a:t>Object is referenced</a:t>
                      </a:r>
                    </a:p>
                  </a:txBody>
                  <a:tcPr/>
                </a:tc>
                <a:extLst>
                  <a:ext uri="{0D108BD9-81ED-4DB2-BD59-A6C34878D82A}">
                    <a16:rowId xmlns:a16="http://schemas.microsoft.com/office/drawing/2014/main" val="4015999562"/>
                  </a:ext>
                </a:extLst>
              </a:tr>
              <a:tr h="130505">
                <a:tc>
                  <a:txBody>
                    <a:bodyPr/>
                    <a:lstStyle/>
                    <a:p>
                      <a:pPr algn="ctr"/>
                      <a:r>
                        <a:rPr lang="en-GB" sz="2400" dirty="0"/>
                        <a:t>-1</a:t>
                      </a:r>
                    </a:p>
                  </a:txBody>
                  <a:tcPr/>
                </a:tc>
                <a:tc>
                  <a:txBody>
                    <a:bodyPr/>
                    <a:lstStyle/>
                    <a:p>
                      <a:pPr marL="0" marR="0" lvl="0" indent="0" algn="l" defTabSz="4036710" rtl="0" eaLnBrk="1" fontAlgn="auto" latinLnBrk="0" hangingPunct="1">
                        <a:lnSpc>
                          <a:spcPct val="100000"/>
                        </a:lnSpc>
                        <a:spcBef>
                          <a:spcPts val="0"/>
                        </a:spcBef>
                        <a:spcAft>
                          <a:spcPts val="0"/>
                        </a:spcAft>
                        <a:buClrTx/>
                        <a:buSzTx/>
                        <a:buFontTx/>
                        <a:buNone/>
                        <a:tabLst/>
                        <a:defRPr/>
                      </a:pPr>
                      <a:r>
                        <a:rPr lang="en-GB" sz="2400" dirty="0"/>
                        <a:t>Special access required</a:t>
                      </a:r>
                    </a:p>
                  </a:txBody>
                  <a:tcPr/>
                </a:tc>
                <a:extLst>
                  <a:ext uri="{0D108BD9-81ED-4DB2-BD59-A6C34878D82A}">
                    <a16:rowId xmlns:a16="http://schemas.microsoft.com/office/drawing/2014/main" val="3307196772"/>
                  </a:ext>
                </a:extLst>
              </a:tr>
              <a:tr h="370840">
                <a:tc>
                  <a:txBody>
                    <a:bodyPr/>
                    <a:lstStyle/>
                    <a:p>
                      <a:pPr algn="ctr"/>
                      <a:r>
                        <a:rPr lang="en-GB" sz="2400" dirty="0"/>
                        <a:t>-1</a:t>
                      </a:r>
                    </a:p>
                  </a:txBody>
                  <a:tcPr/>
                </a:tc>
                <a:tc>
                  <a:txBody>
                    <a:bodyPr/>
                    <a:lstStyle/>
                    <a:p>
                      <a:r>
                        <a:rPr lang="en-GB" sz="2400" dirty="0"/>
                        <a:t>Missing/Incorrect Metadata</a:t>
                      </a:r>
                    </a:p>
                  </a:txBody>
                  <a:tcPr/>
                </a:tc>
                <a:extLst>
                  <a:ext uri="{0D108BD9-81ED-4DB2-BD59-A6C34878D82A}">
                    <a16:rowId xmlns:a16="http://schemas.microsoft.com/office/drawing/2014/main" val="3925920636"/>
                  </a:ext>
                </a:extLst>
              </a:tr>
              <a:tr h="196545">
                <a:tc>
                  <a:txBody>
                    <a:bodyPr/>
                    <a:lstStyle/>
                    <a:p>
                      <a:pPr algn="ctr"/>
                      <a:r>
                        <a:rPr lang="en-GB" sz="2400" dirty="0"/>
                        <a:t>-1</a:t>
                      </a:r>
                    </a:p>
                  </a:txBody>
                  <a:tcPr/>
                </a:tc>
                <a:tc>
                  <a:txBody>
                    <a:bodyPr/>
                    <a:lstStyle/>
                    <a:p>
                      <a:r>
                        <a:rPr lang="en-GB" sz="2400" dirty="0"/>
                        <a:t>Complex retrieval process</a:t>
                      </a:r>
                    </a:p>
                  </a:txBody>
                  <a:tcPr/>
                </a:tc>
                <a:extLst>
                  <a:ext uri="{0D108BD9-81ED-4DB2-BD59-A6C34878D82A}">
                    <a16:rowId xmlns:a16="http://schemas.microsoft.com/office/drawing/2014/main" val="3602014078"/>
                  </a:ext>
                </a:extLst>
              </a:tr>
              <a:tr h="196545">
                <a:tc>
                  <a:txBody>
                    <a:bodyPr/>
                    <a:lstStyle/>
                    <a:p>
                      <a:pPr algn="ctr"/>
                      <a:r>
                        <a:rPr lang="en-GB" sz="2400" dirty="0"/>
                        <a:t>-4</a:t>
                      </a:r>
                    </a:p>
                  </a:txBody>
                  <a:tcPr/>
                </a:tc>
                <a:tc>
                  <a:txBody>
                    <a:bodyPr/>
                    <a:lstStyle/>
                    <a:p>
                      <a:r>
                        <a:rPr lang="en-GB" sz="2400" dirty="0"/>
                        <a:t>Reference to contact author(s), no ID</a:t>
                      </a:r>
                    </a:p>
                  </a:txBody>
                  <a:tcPr/>
                </a:tc>
                <a:extLst>
                  <a:ext uri="{0D108BD9-81ED-4DB2-BD59-A6C34878D82A}">
                    <a16:rowId xmlns:a16="http://schemas.microsoft.com/office/drawing/2014/main" val="1745461826"/>
                  </a:ext>
                </a:extLst>
              </a:tr>
            </a:tbl>
          </a:graphicData>
        </a:graphic>
      </p:graphicFrame>
      <p:sp>
        <p:nvSpPr>
          <p:cNvPr id="6" name="Rectangle 5">
            <a:extLst>
              <a:ext uri="{FF2B5EF4-FFF2-40B4-BE49-F238E27FC236}">
                <a16:creationId xmlns:a16="http://schemas.microsoft.com/office/drawing/2014/main" id="{63674979-3B56-4D64-866B-A4C5E69F2948}"/>
              </a:ext>
            </a:extLst>
          </p:cNvPr>
          <p:cNvSpPr/>
          <p:nvPr/>
        </p:nvSpPr>
        <p:spPr>
          <a:xfrm>
            <a:off x="571261" y="2329330"/>
            <a:ext cx="41656352" cy="1862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a:extLst>
              <a:ext uri="{FF2B5EF4-FFF2-40B4-BE49-F238E27FC236}">
                <a16:creationId xmlns:a16="http://schemas.microsoft.com/office/drawing/2014/main" id="{C2DC1E50-C5D9-4CE9-B35F-DBEFCFAEC83A}"/>
              </a:ext>
            </a:extLst>
          </p:cNvPr>
          <p:cNvSpPr txBox="1"/>
          <p:nvPr/>
        </p:nvSpPr>
        <p:spPr>
          <a:xfrm>
            <a:off x="21445537" y="2536736"/>
            <a:ext cx="10440000" cy="1877437"/>
          </a:xfrm>
          <a:prstGeom prst="rect">
            <a:avLst/>
          </a:prstGeom>
          <a:noFill/>
        </p:spPr>
        <p:txBody>
          <a:bodyPr wrap="square">
            <a:spAutoFit/>
          </a:bodyPr>
          <a:lstStyle/>
          <a:p>
            <a:r>
              <a:rPr lang="en-GB" sz="3200" b="1" dirty="0"/>
              <a:t>Interoperability score: </a:t>
            </a:r>
            <a:r>
              <a:rPr lang="en-GB" sz="2800" dirty="0"/>
              <a:t>Location and access do not guarantee interoperability. A data object is interoperable if the data can be easily interpreted. The interoperability score is defined along the lines of 5 Star Open Data [4]. The score is from 1 to 3 and it assigned as follows.</a:t>
            </a:r>
          </a:p>
        </p:txBody>
      </p:sp>
      <p:graphicFrame>
        <p:nvGraphicFramePr>
          <p:cNvPr id="61" name="Table 5">
            <a:extLst>
              <a:ext uri="{FF2B5EF4-FFF2-40B4-BE49-F238E27FC236}">
                <a16:creationId xmlns:a16="http://schemas.microsoft.com/office/drawing/2014/main" id="{777B0E9F-C5B0-40B6-B2B1-CD8C37DD4220}"/>
              </a:ext>
            </a:extLst>
          </p:cNvPr>
          <p:cNvGraphicFramePr>
            <a:graphicFrameLocks noGrp="1"/>
          </p:cNvGraphicFramePr>
          <p:nvPr>
            <p:extLst>
              <p:ext uri="{D42A27DB-BD31-4B8C-83A1-F6EECF244321}">
                <p14:modId xmlns:p14="http://schemas.microsoft.com/office/powerpoint/2010/main" val="3412913131"/>
              </p:ext>
            </p:extLst>
          </p:nvPr>
        </p:nvGraphicFramePr>
        <p:xfrm>
          <a:off x="22938275" y="9943738"/>
          <a:ext cx="6701034" cy="1828800"/>
        </p:xfrm>
        <a:graphic>
          <a:graphicData uri="http://schemas.openxmlformats.org/drawingml/2006/table">
            <a:tbl>
              <a:tblPr firstRow="1" bandRow="1">
                <a:tableStyleId>{5C22544A-7EE6-4342-B048-85BDC9FD1C3A}</a:tableStyleId>
              </a:tblPr>
              <a:tblGrid>
                <a:gridCol w="1245244">
                  <a:extLst>
                    <a:ext uri="{9D8B030D-6E8A-4147-A177-3AD203B41FA5}">
                      <a16:colId xmlns:a16="http://schemas.microsoft.com/office/drawing/2014/main" val="1199731338"/>
                    </a:ext>
                  </a:extLst>
                </a:gridCol>
                <a:gridCol w="5455790">
                  <a:extLst>
                    <a:ext uri="{9D8B030D-6E8A-4147-A177-3AD203B41FA5}">
                      <a16:colId xmlns:a16="http://schemas.microsoft.com/office/drawing/2014/main" val="3975222364"/>
                    </a:ext>
                  </a:extLst>
                </a:gridCol>
              </a:tblGrid>
              <a:tr h="370840">
                <a:tc>
                  <a:txBody>
                    <a:bodyPr/>
                    <a:lstStyle/>
                    <a:p>
                      <a:r>
                        <a:rPr lang="en-GB" sz="2400"/>
                        <a:t>Score</a:t>
                      </a:r>
                      <a:endParaRPr lang="en-GB" sz="2400" dirty="0"/>
                    </a:p>
                  </a:txBody>
                  <a:tcPr/>
                </a:tc>
                <a:tc>
                  <a:txBody>
                    <a:bodyPr/>
                    <a:lstStyle/>
                    <a:p>
                      <a:r>
                        <a:rPr lang="en-GB" sz="2400" dirty="0"/>
                        <a:t>Condition</a:t>
                      </a:r>
                    </a:p>
                  </a:txBody>
                  <a:tcPr/>
                </a:tc>
                <a:extLst>
                  <a:ext uri="{0D108BD9-81ED-4DB2-BD59-A6C34878D82A}">
                    <a16:rowId xmlns:a16="http://schemas.microsoft.com/office/drawing/2014/main" val="2202305928"/>
                  </a:ext>
                </a:extLst>
              </a:tr>
              <a:tr h="233761">
                <a:tc>
                  <a:txBody>
                    <a:bodyPr/>
                    <a:lstStyle/>
                    <a:p>
                      <a:pPr marL="0" marR="0" lvl="0" indent="0" algn="ctr" defTabSz="4036710" rtl="0" eaLnBrk="1" fontAlgn="auto" latinLnBrk="0" hangingPunct="1">
                        <a:lnSpc>
                          <a:spcPct val="100000"/>
                        </a:lnSpc>
                        <a:spcBef>
                          <a:spcPts val="0"/>
                        </a:spcBef>
                        <a:spcAft>
                          <a:spcPts val="0"/>
                        </a:spcAft>
                        <a:buClrTx/>
                        <a:buSzTx/>
                        <a:buFontTx/>
                        <a:buNone/>
                        <a:tabLst/>
                        <a:defRPr/>
                      </a:pPr>
                      <a:r>
                        <a:rPr lang="en-GB" sz="2400" dirty="0"/>
                        <a:t>+1</a:t>
                      </a:r>
                    </a:p>
                  </a:txBody>
                  <a:tcPr/>
                </a:tc>
                <a:tc>
                  <a:txBody>
                    <a:bodyPr/>
                    <a:lstStyle/>
                    <a:p>
                      <a:r>
                        <a:rPr lang="en-GB" sz="2400" dirty="0"/>
                        <a:t>Object is available on an open license</a:t>
                      </a:r>
                    </a:p>
                  </a:txBody>
                  <a:tcPr/>
                </a:tc>
                <a:extLst>
                  <a:ext uri="{0D108BD9-81ED-4DB2-BD59-A6C34878D82A}">
                    <a16:rowId xmlns:a16="http://schemas.microsoft.com/office/drawing/2014/main" val="4015999562"/>
                  </a:ext>
                </a:extLst>
              </a:tr>
              <a:tr h="130505">
                <a:tc>
                  <a:txBody>
                    <a:bodyPr/>
                    <a:lstStyle/>
                    <a:p>
                      <a:pPr algn="ctr"/>
                      <a:r>
                        <a:rPr lang="en-GB" sz="2400" dirty="0"/>
                        <a:t>+1</a:t>
                      </a:r>
                    </a:p>
                  </a:txBody>
                  <a:tcPr/>
                </a:tc>
                <a:tc>
                  <a:txBody>
                    <a:bodyPr/>
                    <a:lstStyle/>
                    <a:p>
                      <a:pPr marL="0" marR="0" lvl="0" indent="0" algn="l" defTabSz="4036710" rtl="0" eaLnBrk="1" fontAlgn="auto" latinLnBrk="0" hangingPunct="1">
                        <a:lnSpc>
                          <a:spcPct val="100000"/>
                        </a:lnSpc>
                        <a:spcBef>
                          <a:spcPts val="0"/>
                        </a:spcBef>
                        <a:spcAft>
                          <a:spcPts val="0"/>
                        </a:spcAft>
                        <a:buClrTx/>
                        <a:buSzTx/>
                        <a:buFontTx/>
                        <a:buNone/>
                        <a:tabLst/>
                        <a:defRPr/>
                      </a:pPr>
                      <a:r>
                        <a:rPr lang="en-GB" sz="2400" dirty="0"/>
                        <a:t>Object has a persistent unique identifier </a:t>
                      </a:r>
                    </a:p>
                  </a:txBody>
                  <a:tcPr/>
                </a:tc>
                <a:extLst>
                  <a:ext uri="{0D108BD9-81ED-4DB2-BD59-A6C34878D82A}">
                    <a16:rowId xmlns:a16="http://schemas.microsoft.com/office/drawing/2014/main" val="3307196772"/>
                  </a:ext>
                </a:extLst>
              </a:tr>
              <a:tr h="370840">
                <a:tc>
                  <a:txBody>
                    <a:bodyPr/>
                    <a:lstStyle/>
                    <a:p>
                      <a:pPr algn="ctr"/>
                      <a:r>
                        <a:rPr lang="en-GB" sz="2400" dirty="0"/>
                        <a:t>+1</a:t>
                      </a:r>
                    </a:p>
                  </a:txBody>
                  <a:tcPr/>
                </a:tc>
                <a:tc>
                  <a:txBody>
                    <a:bodyPr/>
                    <a:lstStyle/>
                    <a:p>
                      <a:r>
                        <a:rPr lang="en-GB" sz="2400" dirty="0"/>
                        <a:t>Object is linked to other data objects</a:t>
                      </a:r>
                    </a:p>
                  </a:txBody>
                  <a:tcPr/>
                </a:tc>
                <a:extLst>
                  <a:ext uri="{0D108BD9-81ED-4DB2-BD59-A6C34878D82A}">
                    <a16:rowId xmlns:a16="http://schemas.microsoft.com/office/drawing/2014/main" val="3925920636"/>
                  </a:ext>
                </a:extLst>
              </a:tr>
            </a:tbl>
          </a:graphicData>
        </a:graphic>
      </p:graphicFrame>
      <p:graphicFrame>
        <p:nvGraphicFramePr>
          <p:cNvPr id="63" name="Chart 62">
            <a:extLst>
              <a:ext uri="{FF2B5EF4-FFF2-40B4-BE49-F238E27FC236}">
                <a16:creationId xmlns:a16="http://schemas.microsoft.com/office/drawing/2014/main" id="{9835D206-4B81-4258-9ECF-07FA3575A7F3}"/>
              </a:ext>
            </a:extLst>
          </p:cNvPr>
          <p:cNvGraphicFramePr>
            <a:graphicFrameLocks/>
          </p:cNvGraphicFramePr>
          <p:nvPr>
            <p:extLst>
              <p:ext uri="{D42A27DB-BD31-4B8C-83A1-F6EECF244321}">
                <p14:modId xmlns:p14="http://schemas.microsoft.com/office/powerpoint/2010/main" val="649299191"/>
              </p:ext>
            </p:extLst>
          </p:nvPr>
        </p:nvGraphicFramePr>
        <p:xfrm>
          <a:off x="11115676" y="4382618"/>
          <a:ext cx="4908594" cy="4765467"/>
        </p:xfrm>
        <a:graphic>
          <a:graphicData uri="http://schemas.openxmlformats.org/drawingml/2006/chart">
            <c:chart xmlns:c="http://schemas.openxmlformats.org/drawingml/2006/chart" xmlns:r="http://schemas.openxmlformats.org/officeDocument/2006/relationships" r:id="rId19"/>
          </a:graphicData>
        </a:graphic>
      </p:graphicFrame>
      <p:sp>
        <p:nvSpPr>
          <p:cNvPr id="51" name="TextBox 50">
            <a:extLst>
              <a:ext uri="{FF2B5EF4-FFF2-40B4-BE49-F238E27FC236}">
                <a16:creationId xmlns:a16="http://schemas.microsoft.com/office/drawing/2014/main" id="{547E987B-8418-4047-948E-29324304A396}"/>
              </a:ext>
            </a:extLst>
          </p:cNvPr>
          <p:cNvSpPr txBox="1"/>
          <p:nvPr/>
        </p:nvSpPr>
        <p:spPr>
          <a:xfrm>
            <a:off x="21346408" y="7132288"/>
            <a:ext cx="10440000" cy="2739211"/>
          </a:xfrm>
          <a:prstGeom prst="rect">
            <a:avLst/>
          </a:prstGeom>
          <a:noFill/>
        </p:spPr>
        <p:txBody>
          <a:bodyPr wrap="square">
            <a:spAutoFit/>
          </a:bodyPr>
          <a:lstStyle/>
          <a:p>
            <a:r>
              <a:rPr lang="en-GB" sz="3200" b="1" dirty="0"/>
              <a:t>Reusability score: </a:t>
            </a:r>
            <a:r>
              <a:rPr lang="en-GB" sz="2800" dirty="0"/>
              <a:t>Finding, retrieving, and interpreting an object is not sufficient to guarantee reusability. Reusable data objects need to be a) licensed for use, b) on a repository that guarantees [long term] availability and c) findable [identified] and linked to other objects [have a context]. The interoperability score is also based on the 5 Star Open Data [4]. It has tree points which are added up as follows.</a:t>
            </a:r>
          </a:p>
        </p:txBody>
      </p:sp>
      <p:graphicFrame>
        <p:nvGraphicFramePr>
          <p:cNvPr id="52" name="Table 5">
            <a:extLst>
              <a:ext uri="{FF2B5EF4-FFF2-40B4-BE49-F238E27FC236}">
                <a16:creationId xmlns:a16="http://schemas.microsoft.com/office/drawing/2014/main" id="{4927AD08-E249-4384-870D-12B55629EB7E}"/>
              </a:ext>
            </a:extLst>
          </p:cNvPr>
          <p:cNvGraphicFramePr>
            <a:graphicFrameLocks noGrp="1"/>
          </p:cNvGraphicFramePr>
          <p:nvPr>
            <p:extLst>
              <p:ext uri="{D42A27DB-BD31-4B8C-83A1-F6EECF244321}">
                <p14:modId xmlns:p14="http://schemas.microsoft.com/office/powerpoint/2010/main" val="2770544270"/>
              </p:ext>
            </p:extLst>
          </p:nvPr>
        </p:nvGraphicFramePr>
        <p:xfrm>
          <a:off x="22241132" y="4714033"/>
          <a:ext cx="8105775" cy="1828800"/>
        </p:xfrm>
        <a:graphic>
          <a:graphicData uri="http://schemas.openxmlformats.org/drawingml/2006/table">
            <a:tbl>
              <a:tblPr firstRow="1" bandRow="1">
                <a:tableStyleId>{5C22544A-7EE6-4342-B048-85BDC9FD1C3A}</a:tableStyleId>
              </a:tblPr>
              <a:tblGrid>
                <a:gridCol w="1506285">
                  <a:extLst>
                    <a:ext uri="{9D8B030D-6E8A-4147-A177-3AD203B41FA5}">
                      <a16:colId xmlns:a16="http://schemas.microsoft.com/office/drawing/2014/main" val="1199731338"/>
                    </a:ext>
                  </a:extLst>
                </a:gridCol>
                <a:gridCol w="6599490">
                  <a:extLst>
                    <a:ext uri="{9D8B030D-6E8A-4147-A177-3AD203B41FA5}">
                      <a16:colId xmlns:a16="http://schemas.microsoft.com/office/drawing/2014/main" val="3975222364"/>
                    </a:ext>
                  </a:extLst>
                </a:gridCol>
              </a:tblGrid>
              <a:tr h="370840">
                <a:tc>
                  <a:txBody>
                    <a:bodyPr/>
                    <a:lstStyle/>
                    <a:p>
                      <a:r>
                        <a:rPr lang="en-GB" sz="2400"/>
                        <a:t>Score</a:t>
                      </a:r>
                      <a:endParaRPr lang="en-GB" sz="2400" dirty="0"/>
                    </a:p>
                  </a:txBody>
                  <a:tcPr/>
                </a:tc>
                <a:tc>
                  <a:txBody>
                    <a:bodyPr/>
                    <a:lstStyle/>
                    <a:p>
                      <a:r>
                        <a:rPr lang="en-GB" sz="2400" dirty="0"/>
                        <a:t>Condition</a:t>
                      </a:r>
                    </a:p>
                  </a:txBody>
                  <a:tcPr/>
                </a:tc>
                <a:extLst>
                  <a:ext uri="{0D108BD9-81ED-4DB2-BD59-A6C34878D82A}">
                    <a16:rowId xmlns:a16="http://schemas.microsoft.com/office/drawing/2014/main" val="2202305928"/>
                  </a:ext>
                </a:extLst>
              </a:tr>
              <a:tr h="233761">
                <a:tc>
                  <a:txBody>
                    <a:bodyPr/>
                    <a:lstStyle/>
                    <a:p>
                      <a:pPr marL="0" marR="0" lvl="0" indent="0" algn="ctr" defTabSz="4036710" rtl="0" eaLnBrk="1" fontAlgn="auto" latinLnBrk="0" hangingPunct="1">
                        <a:lnSpc>
                          <a:spcPct val="100000"/>
                        </a:lnSpc>
                        <a:spcBef>
                          <a:spcPts val="0"/>
                        </a:spcBef>
                        <a:spcAft>
                          <a:spcPts val="0"/>
                        </a:spcAft>
                        <a:buClrTx/>
                        <a:buSzTx/>
                        <a:buFontTx/>
                        <a:buNone/>
                        <a:tabLst/>
                        <a:defRPr/>
                      </a:pPr>
                      <a:r>
                        <a:rPr lang="en-GB" sz="2400" dirty="0"/>
                        <a:t>1</a:t>
                      </a:r>
                    </a:p>
                  </a:txBody>
                  <a:tcPr/>
                </a:tc>
                <a:tc>
                  <a:txBody>
                    <a:bodyPr/>
                    <a:lstStyle/>
                    <a:p>
                      <a:r>
                        <a:rPr lang="en-GB" sz="2400" dirty="0"/>
                        <a:t>Object is available on the web (any format)</a:t>
                      </a:r>
                    </a:p>
                  </a:txBody>
                  <a:tcPr/>
                </a:tc>
                <a:extLst>
                  <a:ext uri="{0D108BD9-81ED-4DB2-BD59-A6C34878D82A}">
                    <a16:rowId xmlns:a16="http://schemas.microsoft.com/office/drawing/2014/main" val="4015999562"/>
                  </a:ext>
                </a:extLst>
              </a:tr>
              <a:tr h="130505">
                <a:tc>
                  <a:txBody>
                    <a:bodyPr/>
                    <a:lstStyle/>
                    <a:p>
                      <a:pPr algn="ctr"/>
                      <a:r>
                        <a:rPr lang="en-GB" sz="2400" dirty="0"/>
                        <a:t>2</a:t>
                      </a:r>
                    </a:p>
                  </a:txBody>
                  <a:tcPr/>
                </a:tc>
                <a:tc>
                  <a:txBody>
                    <a:bodyPr/>
                    <a:lstStyle/>
                    <a:p>
                      <a:pPr marL="0" marR="0" lvl="0" indent="0" algn="l" defTabSz="4036710" rtl="0" eaLnBrk="1" fontAlgn="auto" latinLnBrk="0" hangingPunct="1">
                        <a:lnSpc>
                          <a:spcPct val="100000"/>
                        </a:lnSpc>
                        <a:spcBef>
                          <a:spcPts val="0"/>
                        </a:spcBef>
                        <a:spcAft>
                          <a:spcPts val="0"/>
                        </a:spcAft>
                        <a:buClrTx/>
                        <a:buSzTx/>
                        <a:buFontTx/>
                        <a:buNone/>
                        <a:tabLst/>
                        <a:defRPr/>
                      </a:pPr>
                      <a:r>
                        <a:rPr lang="en-GB" sz="2400" dirty="0"/>
                        <a:t>Object is available in a structured format</a:t>
                      </a:r>
                    </a:p>
                  </a:txBody>
                  <a:tcPr/>
                </a:tc>
                <a:extLst>
                  <a:ext uri="{0D108BD9-81ED-4DB2-BD59-A6C34878D82A}">
                    <a16:rowId xmlns:a16="http://schemas.microsoft.com/office/drawing/2014/main" val="3307196772"/>
                  </a:ext>
                </a:extLst>
              </a:tr>
              <a:tr h="370840">
                <a:tc>
                  <a:txBody>
                    <a:bodyPr/>
                    <a:lstStyle/>
                    <a:p>
                      <a:pPr algn="ctr"/>
                      <a:r>
                        <a:rPr lang="en-GB" sz="2400" dirty="0"/>
                        <a:t>3</a:t>
                      </a:r>
                    </a:p>
                  </a:txBody>
                  <a:tcPr/>
                </a:tc>
                <a:tc>
                  <a:txBody>
                    <a:bodyPr/>
                    <a:lstStyle/>
                    <a:p>
                      <a:r>
                        <a:rPr lang="en-GB" sz="2400" dirty="0"/>
                        <a:t>Object is available in a non-proprietary open format</a:t>
                      </a:r>
                    </a:p>
                  </a:txBody>
                  <a:tcPr/>
                </a:tc>
                <a:extLst>
                  <a:ext uri="{0D108BD9-81ED-4DB2-BD59-A6C34878D82A}">
                    <a16:rowId xmlns:a16="http://schemas.microsoft.com/office/drawing/2014/main" val="3925920636"/>
                  </a:ext>
                </a:extLst>
              </a:tr>
            </a:tbl>
          </a:graphicData>
        </a:graphic>
      </p:graphicFrame>
    </p:spTree>
    <p:extLst>
      <p:ext uri="{BB962C8B-B14F-4D97-AF65-F5344CB8AC3E}">
        <p14:creationId xmlns:p14="http://schemas.microsoft.com/office/powerpoint/2010/main" val="20049945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845</TotalTime>
  <Words>2255</Words>
  <Application>Microsoft Office PowerPoint</Application>
  <PresentationFormat>Custom</PresentationFormat>
  <Paragraphs>230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Abraham Nieva De La Hidalga</dc:creator>
  <cp:lastModifiedBy>Abraham Nieva De La Hidalga</cp:lastModifiedBy>
  <cp:revision>7</cp:revision>
  <dcterms:created xsi:type="dcterms:W3CDTF">2020-12-06T17:15:57Z</dcterms:created>
  <dcterms:modified xsi:type="dcterms:W3CDTF">2020-12-09T14:08:15Z</dcterms:modified>
</cp:coreProperties>
</file>