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979" r:id="rId3"/>
    <p:sldId id="1131" r:id="rId4"/>
    <p:sldId id="1068" r:id="rId5"/>
    <p:sldId id="973" r:id="rId6"/>
    <p:sldId id="1053" r:id="rId7"/>
    <p:sldId id="1110" r:id="rId8"/>
    <p:sldId id="1070" r:id="rId9"/>
    <p:sldId id="1132" r:id="rId10"/>
    <p:sldId id="1126" r:id="rId11"/>
    <p:sldId id="974" r:id="rId12"/>
    <p:sldId id="1107" r:id="rId13"/>
    <p:sldId id="1108" r:id="rId14"/>
    <p:sldId id="1133" r:id="rId15"/>
    <p:sldId id="1072" r:id="rId16"/>
    <p:sldId id="1127" r:id="rId17"/>
    <p:sldId id="1130" r:id="rId18"/>
    <p:sldId id="1033" r:id="rId19"/>
    <p:sldId id="1034" r:id="rId20"/>
    <p:sldId id="1035" r:id="rId21"/>
    <p:sldId id="1037" r:id="rId22"/>
    <p:sldId id="1029" r:id="rId23"/>
    <p:sldId id="1038" r:id="rId24"/>
    <p:sldId id="1056" r:id="rId25"/>
    <p:sldId id="105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cia Gomez Sanchez" initials="AG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8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7" d="100"/>
          <a:sy n="127" d="100"/>
        </p:scale>
        <p:origin x="6438" y="1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2C5A5E-E9AF-40EB-B789-042E7F226686}" type="doc">
      <dgm:prSet loTypeId="urn:microsoft.com/office/officeart/2008/layout/AlternatingHexagons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EE05FE97-6AF5-4C62-91FF-9CFA06FEF74D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5500" dirty="0"/>
            <a:t>2</a:t>
          </a:r>
          <a:endParaRPr lang="nl-NL" sz="5500" dirty="0"/>
        </a:p>
      </dgm:t>
    </dgm:pt>
    <dgm:pt modelId="{25F5A89A-36BC-406C-BDB8-F28C395D2D2B}" type="parTrans" cxnId="{AD8037F8-BD04-40B0-9696-0329F8B6673F}">
      <dgm:prSet/>
      <dgm:spPr/>
      <dgm:t>
        <a:bodyPr/>
        <a:lstStyle/>
        <a:p>
          <a:endParaRPr lang="nl-NL"/>
        </a:p>
      </dgm:t>
    </dgm:pt>
    <dgm:pt modelId="{434C15A5-A8DC-4448-9FFE-2EE8436BA2E4}" type="sibTrans" cxnId="{AD8037F8-BD04-40B0-9696-0329F8B6673F}">
      <dgm:prSet custT="1"/>
      <dgm:spPr>
        <a:solidFill>
          <a:schemeClr val="accent1"/>
        </a:solidFill>
      </dgm:spPr>
      <dgm:t>
        <a:bodyPr/>
        <a:lstStyle/>
        <a:p>
          <a:r>
            <a:rPr lang="en-US" sz="5500" dirty="0"/>
            <a:t>1</a:t>
          </a:r>
          <a:endParaRPr lang="nl-NL" sz="5500" dirty="0"/>
        </a:p>
      </dgm:t>
    </dgm:pt>
    <dgm:pt modelId="{0F4995CC-D822-4C67-B68E-2E2EB0417C1C}">
      <dgm:prSet phldrT="[Text]" custT="1"/>
      <dgm:spPr/>
      <dgm:t>
        <a:bodyPr anchor="t"/>
        <a:lstStyle/>
        <a:p>
          <a:pPr algn="l"/>
          <a:r>
            <a:rPr lang="es-ES" sz="2400" b="1" noProof="0" dirty="0"/>
            <a:t>Limitación de la finalidad</a:t>
          </a:r>
        </a:p>
      </dgm:t>
    </dgm:pt>
    <dgm:pt modelId="{E41DB0F2-4121-4045-9AC6-DCD316B9CE00}" type="parTrans" cxnId="{37F57F16-6C83-4D46-831D-7B0C21193313}">
      <dgm:prSet/>
      <dgm:spPr/>
      <dgm:t>
        <a:bodyPr/>
        <a:lstStyle/>
        <a:p>
          <a:endParaRPr lang="nl-NL"/>
        </a:p>
      </dgm:t>
    </dgm:pt>
    <dgm:pt modelId="{81835A4F-2A0C-4985-80EF-D2840E29E70C}" type="sibTrans" cxnId="{37F57F16-6C83-4D46-831D-7B0C21193313}">
      <dgm:prSet/>
      <dgm:spPr/>
      <dgm:t>
        <a:bodyPr/>
        <a:lstStyle/>
        <a:p>
          <a:endParaRPr lang="nl-NL"/>
        </a:p>
      </dgm:t>
    </dgm:pt>
    <dgm:pt modelId="{78E1BE0E-061A-4201-BE1C-745C959048C0}">
      <dgm:prSet phldrT="[Text]" custT="1"/>
      <dgm:spPr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</a:gradFill>
      </dgm:spPr>
      <dgm:t>
        <a:bodyPr/>
        <a:lstStyle/>
        <a:p>
          <a:r>
            <a:rPr lang="en-US" sz="5500" dirty="0"/>
            <a:t>4</a:t>
          </a:r>
          <a:endParaRPr lang="nl-NL" sz="5500" dirty="0"/>
        </a:p>
      </dgm:t>
    </dgm:pt>
    <dgm:pt modelId="{2DDD2B20-547A-44A0-8CAC-592D5F854EFA}" type="parTrans" cxnId="{F2B78B7A-8755-40A7-AEFD-B0279E5C2023}">
      <dgm:prSet/>
      <dgm:spPr/>
      <dgm:t>
        <a:bodyPr/>
        <a:lstStyle/>
        <a:p>
          <a:endParaRPr lang="nl-NL"/>
        </a:p>
      </dgm:t>
    </dgm:pt>
    <dgm:pt modelId="{EDDEFEED-9A14-461D-A0FB-408F64C77741}" type="sibTrans" cxnId="{F2B78B7A-8755-40A7-AEFD-B0279E5C2023}">
      <dgm:prSet custT="1"/>
      <dgm:spPr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</a:gradFill>
      </dgm:spPr>
      <dgm:t>
        <a:bodyPr/>
        <a:lstStyle/>
        <a:p>
          <a:r>
            <a:rPr lang="en-US" sz="5500" dirty="0"/>
            <a:t>5</a:t>
          </a:r>
          <a:endParaRPr lang="nl-NL" sz="5500" dirty="0"/>
        </a:p>
      </dgm:t>
    </dgm:pt>
    <dgm:pt modelId="{0FFC5B95-3EAF-41D6-80FE-70A369A601AC}">
      <dgm:prSet phldrT="[Text]" custT="1"/>
      <dgm:spPr/>
      <dgm:t>
        <a:bodyPr anchor="t"/>
        <a:lstStyle/>
        <a:p>
          <a:r>
            <a:rPr lang="es-AR" sz="2400" b="1" noProof="0" dirty="0"/>
            <a:t>Exactitud</a:t>
          </a:r>
        </a:p>
      </dgm:t>
    </dgm:pt>
    <dgm:pt modelId="{65496BCB-4084-4E6B-B13A-D800EEEDB8A6}" type="parTrans" cxnId="{7D8BFA99-2840-43D4-8D50-0649C4B7D735}">
      <dgm:prSet/>
      <dgm:spPr/>
      <dgm:t>
        <a:bodyPr/>
        <a:lstStyle/>
        <a:p>
          <a:endParaRPr lang="nl-NL"/>
        </a:p>
      </dgm:t>
    </dgm:pt>
    <dgm:pt modelId="{876790F5-F833-429E-B1A9-55CD2245FD21}" type="sibTrans" cxnId="{7D8BFA99-2840-43D4-8D50-0649C4B7D735}">
      <dgm:prSet/>
      <dgm:spPr/>
      <dgm:t>
        <a:bodyPr/>
        <a:lstStyle/>
        <a:p>
          <a:endParaRPr lang="nl-NL"/>
        </a:p>
      </dgm:t>
    </dgm:pt>
    <dgm:pt modelId="{FB34C29E-7A7B-4305-A3FC-86410EFD1C5B}">
      <dgm:prSet custT="1"/>
      <dgm:spPr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</a:gradFill>
      </dgm:spPr>
      <dgm:t>
        <a:bodyPr/>
        <a:lstStyle/>
        <a:p>
          <a:r>
            <a:rPr lang="en-US" sz="5500" dirty="0"/>
            <a:t>6</a:t>
          </a:r>
          <a:endParaRPr lang="nl-NL" sz="5500" dirty="0"/>
        </a:p>
      </dgm:t>
    </dgm:pt>
    <dgm:pt modelId="{CD2A6428-F9B3-49F1-9A21-15633CD621DE}" type="parTrans" cxnId="{F1350E7D-26F0-4E08-9C59-E986B7DA4B6B}">
      <dgm:prSet/>
      <dgm:spPr/>
      <dgm:t>
        <a:bodyPr/>
        <a:lstStyle/>
        <a:p>
          <a:endParaRPr lang="nl-NL"/>
        </a:p>
      </dgm:t>
    </dgm:pt>
    <dgm:pt modelId="{72AFAB96-5859-483F-BF5B-8ECA8ECBC754}" type="sibTrans" cxnId="{F1350E7D-26F0-4E08-9C59-E986B7DA4B6B}">
      <dgm:prSet custT="1"/>
      <dgm:spPr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</a:gradFill>
      </dgm:spPr>
      <dgm:t>
        <a:bodyPr/>
        <a:lstStyle/>
        <a:p>
          <a:r>
            <a:rPr lang="en-US" sz="5500" dirty="0"/>
            <a:t>3</a:t>
          </a:r>
          <a:endParaRPr lang="nl-NL" sz="5500" dirty="0"/>
        </a:p>
      </dgm:t>
    </dgm:pt>
    <dgm:pt modelId="{5502FDB5-6CB5-42B1-89B4-C74E97C119A0}">
      <dgm:prSet custT="1"/>
      <dgm:spPr/>
      <dgm:t>
        <a:bodyPr/>
        <a:lstStyle/>
        <a:p>
          <a:endParaRPr lang="nl-NL" sz="5500" dirty="0"/>
        </a:p>
      </dgm:t>
    </dgm:pt>
    <dgm:pt modelId="{80647D44-E815-48C5-A0AA-29568B0F1DD2}" type="parTrans" cxnId="{3610E51A-0D67-4A6B-B10D-B33F73A576E0}">
      <dgm:prSet/>
      <dgm:spPr/>
      <dgm:t>
        <a:bodyPr/>
        <a:lstStyle/>
        <a:p>
          <a:endParaRPr lang="nl-NL"/>
        </a:p>
      </dgm:t>
    </dgm:pt>
    <dgm:pt modelId="{9882904E-4C01-49EC-ABD0-F282602C5E35}" type="sibTrans" cxnId="{3610E51A-0D67-4A6B-B10D-B33F73A576E0}">
      <dgm:prSet/>
      <dgm:spPr/>
      <dgm:t>
        <a:bodyPr/>
        <a:lstStyle/>
        <a:p>
          <a:endParaRPr lang="nl-NL"/>
        </a:p>
      </dgm:t>
    </dgm:pt>
    <dgm:pt modelId="{1CA31AA4-4694-4A72-A9E9-279AF4738429}" type="pres">
      <dgm:prSet presAssocID="{3A2C5A5E-E9AF-40EB-B789-042E7F226686}" presName="Name0" presStyleCnt="0">
        <dgm:presLayoutVars>
          <dgm:chMax/>
          <dgm:chPref/>
          <dgm:dir/>
          <dgm:animLvl val="lvl"/>
        </dgm:presLayoutVars>
      </dgm:prSet>
      <dgm:spPr/>
    </dgm:pt>
    <dgm:pt modelId="{C4535FD1-81EB-4BE1-A62D-1AC6048D2E29}" type="pres">
      <dgm:prSet presAssocID="{EE05FE97-6AF5-4C62-91FF-9CFA06FEF74D}" presName="composite" presStyleCnt="0"/>
      <dgm:spPr/>
    </dgm:pt>
    <dgm:pt modelId="{76BA90BB-155C-4756-B266-E3880FBB2DA1}" type="pres">
      <dgm:prSet presAssocID="{EE05FE97-6AF5-4C62-91FF-9CFA06FEF74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B02F10DF-080C-42D9-9FC3-0A69B02AAC7B}" type="pres">
      <dgm:prSet presAssocID="{EE05FE97-6AF5-4C62-91FF-9CFA06FEF74D}" presName="Childtext1" presStyleLbl="revTx" presStyleIdx="0" presStyleCnt="3" custScaleX="97758" custScaleY="32025" custLinFactNeighborX="5871" custLinFactNeighborY="-16948">
        <dgm:presLayoutVars>
          <dgm:chMax val="0"/>
          <dgm:chPref val="0"/>
          <dgm:bulletEnabled val="1"/>
        </dgm:presLayoutVars>
      </dgm:prSet>
      <dgm:spPr/>
    </dgm:pt>
    <dgm:pt modelId="{C4680F3C-ADF4-462B-85F9-F98991CF23A5}" type="pres">
      <dgm:prSet presAssocID="{EE05FE97-6AF5-4C62-91FF-9CFA06FEF74D}" presName="BalanceSpacing" presStyleCnt="0"/>
      <dgm:spPr/>
    </dgm:pt>
    <dgm:pt modelId="{B0638381-8426-446D-9238-846D9DE6E06D}" type="pres">
      <dgm:prSet presAssocID="{EE05FE97-6AF5-4C62-91FF-9CFA06FEF74D}" presName="BalanceSpacing1" presStyleCnt="0"/>
      <dgm:spPr/>
    </dgm:pt>
    <dgm:pt modelId="{7C3607D4-C6C9-4433-9B52-B732F41C092F}" type="pres">
      <dgm:prSet presAssocID="{434C15A5-A8DC-4448-9FFE-2EE8436BA2E4}" presName="Accent1Text" presStyleLbl="node1" presStyleIdx="1" presStyleCnt="6" custLinFactNeighborX="-2772" custLinFactNeighborY="870"/>
      <dgm:spPr/>
    </dgm:pt>
    <dgm:pt modelId="{B26BB21B-414E-4976-8129-106FE299A3A1}" type="pres">
      <dgm:prSet presAssocID="{434C15A5-A8DC-4448-9FFE-2EE8436BA2E4}" presName="spaceBetweenRectangles" presStyleCnt="0"/>
      <dgm:spPr/>
    </dgm:pt>
    <dgm:pt modelId="{EFFF62F4-1021-4D8A-860C-B0124F9B4649}" type="pres">
      <dgm:prSet presAssocID="{FB34C29E-7A7B-4305-A3FC-86410EFD1C5B}" presName="composite" presStyleCnt="0"/>
      <dgm:spPr/>
    </dgm:pt>
    <dgm:pt modelId="{95014F8A-C1C6-4A14-A1DB-7849D0346D0F}" type="pres">
      <dgm:prSet presAssocID="{FB34C29E-7A7B-4305-A3FC-86410EFD1C5B}" presName="Parent1" presStyleLbl="node1" presStyleIdx="2" presStyleCnt="6" custLinFactX="-12316" custLinFactNeighborX="-100000" custLinFactNeighborY="0">
        <dgm:presLayoutVars>
          <dgm:chMax val="1"/>
          <dgm:chPref val="1"/>
          <dgm:bulletEnabled val="1"/>
        </dgm:presLayoutVars>
      </dgm:prSet>
      <dgm:spPr/>
    </dgm:pt>
    <dgm:pt modelId="{15B4D48F-C364-48F7-A9F7-49E8E3960DE7}" type="pres">
      <dgm:prSet presAssocID="{FB34C29E-7A7B-4305-A3FC-86410EFD1C5B}" presName="Childtext1" presStyleLbl="revTx" presStyleIdx="1" presStyleCnt="3" custLinFactNeighborX="-87991" custLinFactNeighborY="33">
        <dgm:presLayoutVars>
          <dgm:chMax val="0"/>
          <dgm:chPref val="0"/>
          <dgm:bulletEnabled val="1"/>
        </dgm:presLayoutVars>
      </dgm:prSet>
      <dgm:spPr/>
    </dgm:pt>
    <dgm:pt modelId="{60997BFE-C65D-4275-933F-345CDB3955D3}" type="pres">
      <dgm:prSet presAssocID="{FB34C29E-7A7B-4305-A3FC-86410EFD1C5B}" presName="BalanceSpacing" presStyleCnt="0"/>
      <dgm:spPr/>
    </dgm:pt>
    <dgm:pt modelId="{F7F55D80-D6C0-49F1-8FAE-51DBC4748B04}" type="pres">
      <dgm:prSet presAssocID="{FB34C29E-7A7B-4305-A3FC-86410EFD1C5B}" presName="BalanceSpacing1" presStyleCnt="0"/>
      <dgm:spPr/>
    </dgm:pt>
    <dgm:pt modelId="{946AC970-D458-4642-AE26-26AAD3063856}" type="pres">
      <dgm:prSet presAssocID="{72AFAB96-5859-483F-BF5B-8ECA8ECBC754}" presName="Accent1Text" presStyleLbl="node1" presStyleIdx="3" presStyleCnt="6" custLinFactNeighborX="-1386" custLinFactNeighborY="563"/>
      <dgm:spPr/>
    </dgm:pt>
    <dgm:pt modelId="{334A211C-FF3F-4EC3-B0B8-AB1C20E58AC4}" type="pres">
      <dgm:prSet presAssocID="{72AFAB96-5859-483F-BF5B-8ECA8ECBC754}" presName="spaceBetweenRectangles" presStyleCnt="0"/>
      <dgm:spPr/>
    </dgm:pt>
    <dgm:pt modelId="{78C889E9-54EE-4CA3-9C57-2F4531A1A6BB}" type="pres">
      <dgm:prSet presAssocID="{78E1BE0E-061A-4201-BE1C-745C959048C0}" presName="composite" presStyleCnt="0"/>
      <dgm:spPr/>
    </dgm:pt>
    <dgm:pt modelId="{EF94AFC1-62F1-4EF0-B221-2FE57D145355}" type="pres">
      <dgm:prSet presAssocID="{78E1BE0E-061A-4201-BE1C-745C959048C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44EE0453-6732-4A52-BCAE-D23B7C15DD96}" type="pres">
      <dgm:prSet presAssocID="{78E1BE0E-061A-4201-BE1C-745C959048C0}" presName="Childtext1" presStyleLbl="revTx" presStyleIdx="2" presStyleCnt="3" custScaleY="38518" custLinFactNeighborX="-1121" custLinFactNeighborY="-3574">
        <dgm:presLayoutVars>
          <dgm:chMax val="0"/>
          <dgm:chPref val="0"/>
          <dgm:bulletEnabled val="1"/>
        </dgm:presLayoutVars>
      </dgm:prSet>
      <dgm:spPr/>
    </dgm:pt>
    <dgm:pt modelId="{C60AD9FE-99C5-44B5-ABDE-E712C4B40BA6}" type="pres">
      <dgm:prSet presAssocID="{78E1BE0E-061A-4201-BE1C-745C959048C0}" presName="BalanceSpacing" presStyleCnt="0"/>
      <dgm:spPr/>
    </dgm:pt>
    <dgm:pt modelId="{F8C5BFF9-8DD6-421A-A385-11C298E648B8}" type="pres">
      <dgm:prSet presAssocID="{78E1BE0E-061A-4201-BE1C-745C959048C0}" presName="BalanceSpacing1" presStyleCnt="0"/>
      <dgm:spPr/>
    </dgm:pt>
    <dgm:pt modelId="{F6D1A3DE-325D-4FB7-AF50-C8243D890ABB}" type="pres">
      <dgm:prSet presAssocID="{EDDEFEED-9A14-461D-A0FB-408F64C77741}" presName="Accent1Text" presStyleLbl="node1" presStyleIdx="5" presStyleCnt="6" custLinFactNeighborX="-1733" custLinFactNeighborY="301"/>
      <dgm:spPr/>
    </dgm:pt>
  </dgm:ptLst>
  <dgm:cxnLst>
    <dgm:cxn modelId="{F393AC12-3B3E-4E7A-93AB-9A34498404AF}" type="presOf" srcId="{434C15A5-A8DC-4448-9FFE-2EE8436BA2E4}" destId="{7C3607D4-C6C9-4433-9B52-B732F41C092F}" srcOrd="0" destOrd="0" presId="urn:microsoft.com/office/officeart/2008/layout/AlternatingHexagons"/>
    <dgm:cxn modelId="{37F57F16-6C83-4D46-831D-7B0C21193313}" srcId="{EE05FE97-6AF5-4C62-91FF-9CFA06FEF74D}" destId="{0F4995CC-D822-4C67-B68E-2E2EB0417C1C}" srcOrd="0" destOrd="0" parTransId="{E41DB0F2-4121-4045-9AC6-DCD316B9CE00}" sibTransId="{81835A4F-2A0C-4985-80EF-D2840E29E70C}"/>
    <dgm:cxn modelId="{3610E51A-0D67-4A6B-B10D-B33F73A576E0}" srcId="{FB34C29E-7A7B-4305-A3FC-86410EFD1C5B}" destId="{5502FDB5-6CB5-42B1-89B4-C74E97C119A0}" srcOrd="0" destOrd="0" parTransId="{80647D44-E815-48C5-A0AA-29568B0F1DD2}" sibTransId="{9882904E-4C01-49EC-ABD0-F282602C5E35}"/>
    <dgm:cxn modelId="{8AE53028-0CD3-4752-878B-3ED540E582AD}" type="presOf" srcId="{3A2C5A5E-E9AF-40EB-B789-042E7F226686}" destId="{1CA31AA4-4694-4A72-A9E9-279AF4738429}" srcOrd="0" destOrd="0" presId="urn:microsoft.com/office/officeart/2008/layout/AlternatingHexagons"/>
    <dgm:cxn modelId="{12C81440-0C54-4D90-A0D7-E743C1F869F2}" type="presOf" srcId="{78E1BE0E-061A-4201-BE1C-745C959048C0}" destId="{EF94AFC1-62F1-4EF0-B221-2FE57D145355}" srcOrd="0" destOrd="0" presId="urn:microsoft.com/office/officeart/2008/layout/AlternatingHexagons"/>
    <dgm:cxn modelId="{192E4068-6362-4AC7-B8F9-B95E22C3047F}" type="presOf" srcId="{FB34C29E-7A7B-4305-A3FC-86410EFD1C5B}" destId="{95014F8A-C1C6-4A14-A1DB-7849D0346D0F}" srcOrd="0" destOrd="0" presId="urn:microsoft.com/office/officeart/2008/layout/AlternatingHexagons"/>
    <dgm:cxn modelId="{1DF9BF56-BC37-4954-A069-85F81335438B}" type="presOf" srcId="{EDDEFEED-9A14-461D-A0FB-408F64C77741}" destId="{F6D1A3DE-325D-4FB7-AF50-C8243D890ABB}" srcOrd="0" destOrd="0" presId="urn:microsoft.com/office/officeart/2008/layout/AlternatingHexagons"/>
    <dgm:cxn modelId="{F2B78B7A-8755-40A7-AEFD-B0279E5C2023}" srcId="{3A2C5A5E-E9AF-40EB-B789-042E7F226686}" destId="{78E1BE0E-061A-4201-BE1C-745C959048C0}" srcOrd="2" destOrd="0" parTransId="{2DDD2B20-547A-44A0-8CAC-592D5F854EFA}" sibTransId="{EDDEFEED-9A14-461D-A0FB-408F64C77741}"/>
    <dgm:cxn modelId="{F1350E7D-26F0-4E08-9C59-E986B7DA4B6B}" srcId="{3A2C5A5E-E9AF-40EB-B789-042E7F226686}" destId="{FB34C29E-7A7B-4305-A3FC-86410EFD1C5B}" srcOrd="1" destOrd="0" parTransId="{CD2A6428-F9B3-49F1-9A21-15633CD621DE}" sibTransId="{72AFAB96-5859-483F-BF5B-8ECA8ECBC754}"/>
    <dgm:cxn modelId="{A2582D8E-A401-4506-81CC-8F107C9B0ADB}" type="presOf" srcId="{0F4995CC-D822-4C67-B68E-2E2EB0417C1C}" destId="{B02F10DF-080C-42D9-9FC3-0A69B02AAC7B}" srcOrd="0" destOrd="0" presId="urn:microsoft.com/office/officeart/2008/layout/AlternatingHexagons"/>
    <dgm:cxn modelId="{6E252695-7917-4DD6-B6C8-0D72BCE6C603}" type="presOf" srcId="{72AFAB96-5859-483F-BF5B-8ECA8ECBC754}" destId="{946AC970-D458-4642-AE26-26AAD3063856}" srcOrd="0" destOrd="0" presId="urn:microsoft.com/office/officeart/2008/layout/AlternatingHexagons"/>
    <dgm:cxn modelId="{7D8BFA99-2840-43D4-8D50-0649C4B7D735}" srcId="{78E1BE0E-061A-4201-BE1C-745C959048C0}" destId="{0FFC5B95-3EAF-41D6-80FE-70A369A601AC}" srcOrd="0" destOrd="0" parTransId="{65496BCB-4084-4E6B-B13A-D800EEEDB8A6}" sibTransId="{876790F5-F833-429E-B1A9-55CD2245FD21}"/>
    <dgm:cxn modelId="{3DE5049D-B0D6-40BA-9BD6-879381C1E5BA}" type="presOf" srcId="{0FFC5B95-3EAF-41D6-80FE-70A369A601AC}" destId="{44EE0453-6732-4A52-BCAE-D23B7C15DD96}" srcOrd="0" destOrd="0" presId="urn:microsoft.com/office/officeart/2008/layout/AlternatingHexagons"/>
    <dgm:cxn modelId="{E68C44B1-E7BF-4C20-ABCF-8ACE5B4CC802}" type="presOf" srcId="{5502FDB5-6CB5-42B1-89B4-C74E97C119A0}" destId="{15B4D48F-C364-48F7-A9F7-49E8E3960DE7}" srcOrd="0" destOrd="0" presId="urn:microsoft.com/office/officeart/2008/layout/AlternatingHexagons"/>
    <dgm:cxn modelId="{71CFB2D4-459A-4E19-A055-7713A1CA5BF1}" type="presOf" srcId="{EE05FE97-6AF5-4C62-91FF-9CFA06FEF74D}" destId="{76BA90BB-155C-4756-B266-E3880FBB2DA1}" srcOrd="0" destOrd="0" presId="urn:microsoft.com/office/officeart/2008/layout/AlternatingHexagons"/>
    <dgm:cxn modelId="{AD8037F8-BD04-40B0-9696-0329F8B6673F}" srcId="{3A2C5A5E-E9AF-40EB-B789-042E7F226686}" destId="{EE05FE97-6AF5-4C62-91FF-9CFA06FEF74D}" srcOrd="0" destOrd="0" parTransId="{25F5A89A-36BC-406C-BDB8-F28C395D2D2B}" sibTransId="{434C15A5-A8DC-4448-9FFE-2EE8436BA2E4}"/>
    <dgm:cxn modelId="{A9AAB42A-B94D-436D-82F6-CBB0EA498D59}" type="presParOf" srcId="{1CA31AA4-4694-4A72-A9E9-279AF4738429}" destId="{C4535FD1-81EB-4BE1-A62D-1AC6048D2E29}" srcOrd="0" destOrd="0" presId="urn:microsoft.com/office/officeart/2008/layout/AlternatingHexagons"/>
    <dgm:cxn modelId="{3ACB3476-AF6C-492D-8AAE-0E99F1A3BCCC}" type="presParOf" srcId="{C4535FD1-81EB-4BE1-A62D-1AC6048D2E29}" destId="{76BA90BB-155C-4756-B266-E3880FBB2DA1}" srcOrd="0" destOrd="0" presId="urn:microsoft.com/office/officeart/2008/layout/AlternatingHexagons"/>
    <dgm:cxn modelId="{020244AF-1A6C-4671-96BD-7F6131DA95AB}" type="presParOf" srcId="{C4535FD1-81EB-4BE1-A62D-1AC6048D2E29}" destId="{B02F10DF-080C-42D9-9FC3-0A69B02AAC7B}" srcOrd="1" destOrd="0" presId="urn:microsoft.com/office/officeart/2008/layout/AlternatingHexagons"/>
    <dgm:cxn modelId="{4F9AF68D-4852-44C8-8BBE-9D339A302119}" type="presParOf" srcId="{C4535FD1-81EB-4BE1-A62D-1AC6048D2E29}" destId="{C4680F3C-ADF4-462B-85F9-F98991CF23A5}" srcOrd="2" destOrd="0" presId="urn:microsoft.com/office/officeart/2008/layout/AlternatingHexagons"/>
    <dgm:cxn modelId="{93FBD70A-B61B-4B33-972A-AE8AE3434C45}" type="presParOf" srcId="{C4535FD1-81EB-4BE1-A62D-1AC6048D2E29}" destId="{B0638381-8426-446D-9238-846D9DE6E06D}" srcOrd="3" destOrd="0" presId="urn:microsoft.com/office/officeart/2008/layout/AlternatingHexagons"/>
    <dgm:cxn modelId="{0DE0DF63-7A90-478E-A2B8-9F2EADD59D0A}" type="presParOf" srcId="{C4535FD1-81EB-4BE1-A62D-1AC6048D2E29}" destId="{7C3607D4-C6C9-4433-9B52-B732F41C092F}" srcOrd="4" destOrd="0" presId="urn:microsoft.com/office/officeart/2008/layout/AlternatingHexagons"/>
    <dgm:cxn modelId="{EC027487-C665-4E70-B9A9-92B3E204B109}" type="presParOf" srcId="{1CA31AA4-4694-4A72-A9E9-279AF4738429}" destId="{B26BB21B-414E-4976-8129-106FE299A3A1}" srcOrd="1" destOrd="0" presId="urn:microsoft.com/office/officeart/2008/layout/AlternatingHexagons"/>
    <dgm:cxn modelId="{72B10385-4996-4EDD-B42F-50B8B0347480}" type="presParOf" srcId="{1CA31AA4-4694-4A72-A9E9-279AF4738429}" destId="{EFFF62F4-1021-4D8A-860C-B0124F9B4649}" srcOrd="2" destOrd="0" presId="urn:microsoft.com/office/officeart/2008/layout/AlternatingHexagons"/>
    <dgm:cxn modelId="{2EA0A3FE-310A-4EDA-9613-CD1A69527B41}" type="presParOf" srcId="{EFFF62F4-1021-4D8A-860C-B0124F9B4649}" destId="{95014F8A-C1C6-4A14-A1DB-7849D0346D0F}" srcOrd="0" destOrd="0" presId="urn:microsoft.com/office/officeart/2008/layout/AlternatingHexagons"/>
    <dgm:cxn modelId="{94744C4D-D114-4580-9049-84EAD89A307C}" type="presParOf" srcId="{EFFF62F4-1021-4D8A-860C-B0124F9B4649}" destId="{15B4D48F-C364-48F7-A9F7-49E8E3960DE7}" srcOrd="1" destOrd="0" presId="urn:microsoft.com/office/officeart/2008/layout/AlternatingHexagons"/>
    <dgm:cxn modelId="{E1DDAF65-A328-4F2D-B05E-03103B36A1F3}" type="presParOf" srcId="{EFFF62F4-1021-4D8A-860C-B0124F9B4649}" destId="{60997BFE-C65D-4275-933F-345CDB3955D3}" srcOrd="2" destOrd="0" presId="urn:microsoft.com/office/officeart/2008/layout/AlternatingHexagons"/>
    <dgm:cxn modelId="{08D7C695-0291-4FA4-BAF0-E2CB9E4F74E1}" type="presParOf" srcId="{EFFF62F4-1021-4D8A-860C-B0124F9B4649}" destId="{F7F55D80-D6C0-49F1-8FAE-51DBC4748B04}" srcOrd="3" destOrd="0" presId="urn:microsoft.com/office/officeart/2008/layout/AlternatingHexagons"/>
    <dgm:cxn modelId="{9E857BBE-0D62-4509-ACD6-1A5A7FD0A8C5}" type="presParOf" srcId="{EFFF62F4-1021-4D8A-860C-B0124F9B4649}" destId="{946AC970-D458-4642-AE26-26AAD3063856}" srcOrd="4" destOrd="0" presId="urn:microsoft.com/office/officeart/2008/layout/AlternatingHexagons"/>
    <dgm:cxn modelId="{E692222F-01F0-4366-97C6-137AE56B5D8E}" type="presParOf" srcId="{1CA31AA4-4694-4A72-A9E9-279AF4738429}" destId="{334A211C-FF3F-4EC3-B0B8-AB1C20E58AC4}" srcOrd="3" destOrd="0" presId="urn:microsoft.com/office/officeart/2008/layout/AlternatingHexagons"/>
    <dgm:cxn modelId="{F0D01B6F-6AF0-4CAD-A4A4-27AE1168EFF8}" type="presParOf" srcId="{1CA31AA4-4694-4A72-A9E9-279AF4738429}" destId="{78C889E9-54EE-4CA3-9C57-2F4531A1A6BB}" srcOrd="4" destOrd="0" presId="urn:microsoft.com/office/officeart/2008/layout/AlternatingHexagons"/>
    <dgm:cxn modelId="{ABC653EC-F378-4F2F-8499-5F025035B8E8}" type="presParOf" srcId="{78C889E9-54EE-4CA3-9C57-2F4531A1A6BB}" destId="{EF94AFC1-62F1-4EF0-B221-2FE57D145355}" srcOrd="0" destOrd="0" presId="urn:microsoft.com/office/officeart/2008/layout/AlternatingHexagons"/>
    <dgm:cxn modelId="{C96A474A-350E-4975-8C59-4275346D478A}" type="presParOf" srcId="{78C889E9-54EE-4CA3-9C57-2F4531A1A6BB}" destId="{44EE0453-6732-4A52-BCAE-D23B7C15DD96}" srcOrd="1" destOrd="0" presId="urn:microsoft.com/office/officeart/2008/layout/AlternatingHexagons"/>
    <dgm:cxn modelId="{BF3BE283-479A-4161-A545-70DF5E881B54}" type="presParOf" srcId="{78C889E9-54EE-4CA3-9C57-2F4531A1A6BB}" destId="{C60AD9FE-99C5-44B5-ABDE-E712C4B40BA6}" srcOrd="2" destOrd="0" presId="urn:microsoft.com/office/officeart/2008/layout/AlternatingHexagons"/>
    <dgm:cxn modelId="{31314AC5-A450-430C-BE80-EF42DDCE8F92}" type="presParOf" srcId="{78C889E9-54EE-4CA3-9C57-2F4531A1A6BB}" destId="{F8C5BFF9-8DD6-421A-A385-11C298E648B8}" srcOrd="3" destOrd="0" presId="urn:microsoft.com/office/officeart/2008/layout/AlternatingHexagons"/>
    <dgm:cxn modelId="{3F42A260-22FE-44FC-BEF0-29B6DC635617}" type="presParOf" srcId="{78C889E9-54EE-4CA3-9C57-2F4531A1A6BB}" destId="{F6D1A3DE-325D-4FB7-AF50-C8243D890AB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A90BB-155C-4756-B266-E3880FBB2DA1}">
      <dsp:nvSpPr>
        <dsp:cNvPr id="0" name=""/>
        <dsp:cNvSpPr/>
      </dsp:nvSpPr>
      <dsp:spPr>
        <a:xfrm rot="5400000">
          <a:off x="4186371" y="130565"/>
          <a:ext cx="1972284" cy="1715887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2</a:t>
          </a:r>
          <a:endParaRPr lang="nl-NL" sz="5500" kern="1200" dirty="0"/>
        </a:p>
      </dsp:txBody>
      <dsp:txXfrm rot="-5400000">
        <a:off x="4581961" y="309715"/>
        <a:ext cx="1181103" cy="1357588"/>
      </dsp:txXfrm>
    </dsp:sp>
    <dsp:sp modelId="{B02F10DF-080C-42D9-9FC3-0A69B02AAC7B}">
      <dsp:nvSpPr>
        <dsp:cNvPr id="0" name=""/>
        <dsp:cNvSpPr/>
      </dsp:nvSpPr>
      <dsp:spPr>
        <a:xfrm>
          <a:off x="6236424" y="598464"/>
          <a:ext cx="2151721" cy="37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noProof="0" dirty="0"/>
            <a:t>Limitación de la finalidad</a:t>
          </a:r>
        </a:p>
      </dsp:txBody>
      <dsp:txXfrm>
        <a:off x="6236424" y="598464"/>
        <a:ext cx="2151721" cy="378974"/>
      </dsp:txXfrm>
    </dsp:sp>
    <dsp:sp modelId="{7C3607D4-C6C9-4433-9B52-B732F41C092F}">
      <dsp:nvSpPr>
        <dsp:cNvPr id="0" name=""/>
        <dsp:cNvSpPr/>
      </dsp:nvSpPr>
      <dsp:spPr>
        <a:xfrm rot="5400000">
          <a:off x="2285648" y="147724"/>
          <a:ext cx="1972284" cy="1715887"/>
        </a:xfrm>
        <a:prstGeom prst="hexagon">
          <a:avLst>
            <a:gd name="adj" fmla="val 25000"/>
            <a:gd name="vf" fmla="val 115470"/>
          </a:avLst>
        </a:prstGeom>
        <a:solidFill>
          <a:schemeClr val="accent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1</a:t>
          </a:r>
          <a:endParaRPr lang="nl-NL" sz="5500" kern="1200" dirty="0"/>
        </a:p>
      </dsp:txBody>
      <dsp:txXfrm rot="-5400000">
        <a:off x="2681238" y="326874"/>
        <a:ext cx="1181103" cy="1357588"/>
      </dsp:txXfrm>
    </dsp:sp>
    <dsp:sp modelId="{95014F8A-C1C6-4A14-A1DB-7849D0346D0F}">
      <dsp:nvSpPr>
        <dsp:cNvPr id="0" name=""/>
        <dsp:cNvSpPr/>
      </dsp:nvSpPr>
      <dsp:spPr>
        <a:xfrm rot="5400000">
          <a:off x="1329025" y="1804640"/>
          <a:ext cx="1972284" cy="17158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6</a:t>
          </a:r>
          <a:endParaRPr lang="nl-NL" sz="5500" kern="1200" dirty="0"/>
        </a:p>
      </dsp:txBody>
      <dsp:txXfrm rot="-5400000">
        <a:off x="1724615" y="1983790"/>
        <a:ext cx="1181103" cy="1357588"/>
      </dsp:txXfrm>
    </dsp:sp>
    <dsp:sp modelId="{15B4D48F-C364-48F7-A9F7-49E8E3960DE7}">
      <dsp:nvSpPr>
        <dsp:cNvPr id="0" name=""/>
        <dsp:cNvSpPr/>
      </dsp:nvSpPr>
      <dsp:spPr>
        <a:xfrm>
          <a:off x="0" y="2071289"/>
          <a:ext cx="2130067" cy="1183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500" kern="1200" dirty="0"/>
        </a:p>
      </dsp:txBody>
      <dsp:txXfrm>
        <a:off x="0" y="2071289"/>
        <a:ext cx="2130067" cy="1183370"/>
      </dsp:txXfrm>
    </dsp:sp>
    <dsp:sp modelId="{946AC970-D458-4642-AE26-26AAD3063856}">
      <dsp:nvSpPr>
        <dsp:cNvPr id="0" name=""/>
        <dsp:cNvSpPr/>
      </dsp:nvSpPr>
      <dsp:spPr>
        <a:xfrm rot="5400000">
          <a:off x="5085618" y="1815744"/>
          <a:ext cx="1972284" cy="17158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3</a:t>
          </a:r>
          <a:endParaRPr lang="nl-NL" sz="5500" kern="1200" dirty="0"/>
        </a:p>
      </dsp:txBody>
      <dsp:txXfrm rot="-5400000">
        <a:off x="5481208" y="1994894"/>
        <a:ext cx="1181103" cy="1357588"/>
      </dsp:txXfrm>
    </dsp:sp>
    <dsp:sp modelId="{EF94AFC1-62F1-4EF0-B221-2FE57D145355}">
      <dsp:nvSpPr>
        <dsp:cNvPr id="0" name=""/>
        <dsp:cNvSpPr/>
      </dsp:nvSpPr>
      <dsp:spPr>
        <a:xfrm rot="5400000">
          <a:off x="4186371" y="3478715"/>
          <a:ext cx="1972284" cy="17158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4</a:t>
          </a:r>
          <a:endParaRPr lang="nl-NL" sz="5500" kern="1200" dirty="0"/>
        </a:p>
      </dsp:txBody>
      <dsp:txXfrm rot="-5400000">
        <a:off x="4581961" y="3657865"/>
        <a:ext cx="1181103" cy="1357588"/>
      </dsp:txXfrm>
    </dsp:sp>
    <dsp:sp modelId="{44EE0453-6732-4A52-BCAE-D23B7C15DD96}">
      <dsp:nvSpPr>
        <dsp:cNvPr id="0" name=""/>
        <dsp:cNvSpPr/>
      </dsp:nvSpPr>
      <dsp:spPr>
        <a:xfrm>
          <a:off x="6057851" y="4066460"/>
          <a:ext cx="2201069" cy="455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b="1" kern="1200" noProof="0" dirty="0"/>
            <a:t>Exactitud</a:t>
          </a:r>
        </a:p>
      </dsp:txBody>
      <dsp:txXfrm>
        <a:off x="6057851" y="4066460"/>
        <a:ext cx="2201069" cy="455810"/>
      </dsp:txXfrm>
    </dsp:sp>
    <dsp:sp modelId="{F6D1A3DE-325D-4FB7-AF50-C8243D890ABB}">
      <dsp:nvSpPr>
        <dsp:cNvPr id="0" name=""/>
        <dsp:cNvSpPr/>
      </dsp:nvSpPr>
      <dsp:spPr>
        <a:xfrm rot="5400000">
          <a:off x="2303476" y="3481082"/>
          <a:ext cx="1972284" cy="17158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rgbClr val="D47629"/>
            </a:gs>
            <a:gs pos="50000">
              <a:srgbClr val="D47629"/>
            </a:gs>
            <a:gs pos="100000">
              <a:srgbClr val="FFC000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5</a:t>
          </a:r>
          <a:endParaRPr lang="nl-NL" sz="5500" kern="1200" dirty="0"/>
        </a:p>
      </dsp:txBody>
      <dsp:txXfrm rot="-5400000">
        <a:off x="2699066" y="3660232"/>
        <a:ext cx="1181103" cy="1357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7FEFA-6AD3-4A13-B9FA-FCFE061D2AEF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EABAA-7B1C-4CB6-B7D7-1B1A8BAA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38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siempre que sobre dichos intereses no prevalezcan los intereses o los derechos y libertades fundamentales del interesado que requieran la protección de datos personales, en particular cuando el interesado sea un niño.</a:t>
            </a:r>
            <a:endParaRPr lang="nl-N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5EABAA-7B1C-4CB6-B7D7-1B1A8BAAF1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0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5C0FE-A753-447D-B1C3-7C75479973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8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vice versa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A5C0FE-A753-447D-B1C3-7C75479973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6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7FE29-E5EB-415B-BED3-B7D73E5BD2F8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724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7FE29-E5EB-415B-BED3-B7D73E5BD2F8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66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F8F0C-7690-467C-92DE-063FDA785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9F8C8-664D-4912-B137-94407F335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3C1E7-D9FE-4018-A368-1838D8DA0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41179-3215-4251-986B-6E0E88B8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F778F-5D47-4A42-AFAD-645A51FC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2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1E32-2703-4B69-9DAD-3EFF2DA1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3AB79-F2D0-48F8-8ACE-1F86D0742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51A08-3F12-4AFE-87AB-833E00F5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D0060-1173-4C77-BD61-347ECCCA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6FAA1-0CC5-4191-AF68-980683B4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4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F30DA-9882-4538-B6F1-E8A0D3EE3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16975-CD10-4397-9492-BD2E9241C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5C902-30A3-4236-8282-71E486CD9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39164-3DC9-4A66-BA0B-1B879C6B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00165-8BD6-443F-934B-E522ACA6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3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E72175-0D78-4777-AF1F-8F7FF6F839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F75A00-1CF8-4438-A75F-7988FD28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3D27-9E6B-4B4F-9AE9-22094BCEC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FFB8D-1F45-421F-8D71-3B08528F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5479F-82E7-4631-8561-BF1E7D4C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82F7A-AD27-4529-A2F4-A9AFA7D0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3B09-A42B-45B9-A1D3-B2B3CDDE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06C5A-356B-4384-9E3F-F20BD728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CE9BA-25C9-4170-8BF4-96FE428D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12931-DAA1-43A7-B206-4B90EB84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27ED-744D-459B-8315-B9AFB61B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6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7779-B60F-4783-88BA-5FE10183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22872-796A-468B-890A-F7AA3D09D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1EDCB-43E7-4DA7-970F-AAA5146E6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F0C4F-8F09-43BB-AA49-B0F2F48E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F7A5A-8348-4CCF-8EA5-E6BF57959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11C67-0A84-44CD-80A0-3FD58E07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9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2C23-ABF7-4DF0-81A6-FE8F5C5C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9DA76-CF50-4211-B2DF-0EF0313F4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520EE-316F-4141-9344-D32DA1FDA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22D5A-5165-41A2-8784-1C405D960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1EBFE6-E6CE-4441-8FE6-964D31558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143254-ACF6-4B37-9BFC-B06ACE21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AF170E-5914-4A6F-9AF9-C35A7EA83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C3F85-0C36-49D2-B886-0D80BFD6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3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C424-3264-4772-954E-AF159136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5AC47C-3E66-434A-BFE9-D13ECB60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17DB0C-E054-4695-B7C6-3D6E59E9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D4C97-8E60-48F8-A800-A9590B39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6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8A5710-F134-459A-9A22-8E31FB56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E98FD0-6EB5-4ABF-A983-E2F3ADB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9DE50-873B-4E98-8C0D-FD5D2EC95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6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15C6E-FB72-4039-9E12-EB73D993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82B6C-663E-471D-9CA7-97150E362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31484-E49D-43E5-BA9E-DF5B6E8E3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8A456-DB08-4B29-837C-E3027F92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FFCEB-7684-43CA-A402-2A2FFDE9A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F251E-D4C6-4E00-81A2-C6926848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323A2-8C06-49F4-8568-662657B2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772362-6E5A-402A-B1D4-295D47C67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020E7-A8EA-46E4-8B35-B0A95A4C9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FF2E2-CB6A-4089-9952-2DF339AB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A6C29-541F-4F47-B91C-59FF1168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2B22A-B51C-4586-838B-53598963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76D1D-E752-4DB5-9548-04394E8BD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1FADB-A057-4E5E-B444-62FF80FE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6D512-E53C-42F3-822C-4E63233A4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2B9F-3DDB-43F7-AF30-848388C8C4E0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BC77-4A5F-4B84-A0FC-3D8D5DAE0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F3B6C-0458-44FD-AE66-F1A962B2C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04614-D100-4397-B178-08EB698BE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8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4886-0A97-4F30-B9E3-7BA6EFAA44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1"/>
                </a:solidFill>
              </a:rPr>
              <a:t>RGPD</a:t>
            </a:r>
            <a:r>
              <a:rPr lang="es-ES" dirty="0"/>
              <a:t> y aspectos legales relacionados con la gestión de datos de investigación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DBD061-A52F-46A8-921E-8EF6928E5947}"/>
              </a:ext>
            </a:extLst>
          </p:cNvPr>
          <p:cNvSpPr txBox="1"/>
          <p:nvPr/>
        </p:nvSpPr>
        <p:spPr>
          <a:xfrm>
            <a:off x="121920" y="5496560"/>
            <a:ext cx="6319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Jacques Flores Dourojeanni</a:t>
            </a:r>
            <a:br>
              <a:rPr lang="en-US" dirty="0"/>
            </a:br>
            <a:r>
              <a:rPr lang="en-US" dirty="0"/>
              <a:t>Research Data Management Consultant</a:t>
            </a:r>
            <a:br>
              <a:rPr lang="en-US" dirty="0"/>
            </a:br>
            <a:r>
              <a:rPr lang="en-US" dirty="0"/>
              <a:t>Utrecht University Library – RDM Support</a:t>
            </a:r>
            <a:br>
              <a:rPr lang="en-US" dirty="0"/>
            </a:br>
            <a:r>
              <a:rPr lang="en-US" dirty="0"/>
              <a:t>https://www.uu.nl/en/research/research-data-management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AF56FC4-1806-4057-8832-B237970DF8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055" y="5979687"/>
            <a:ext cx="737025" cy="73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4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CF71-22AC-4CD1-B323-49C24C346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21" y="-81807"/>
            <a:ext cx="10515600" cy="1325563"/>
          </a:xfrm>
        </p:spPr>
        <p:txBody>
          <a:bodyPr/>
          <a:lstStyle/>
          <a:p>
            <a:r>
              <a:rPr lang="es-AR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Limitación de finalidad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647CE1-E54C-44DF-90DF-E4DFEAD97967}"/>
              </a:ext>
            </a:extLst>
          </p:cNvPr>
          <p:cNvSpPr txBox="1">
            <a:spLocks/>
          </p:cNvSpPr>
          <p:nvPr/>
        </p:nvSpPr>
        <p:spPr>
          <a:xfrm>
            <a:off x="667814" y="2005326"/>
            <a:ext cx="11024118" cy="4481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AR" dirty="0"/>
              <a:t>EL RGPD reconoce dos distintos usos de datos en investigaciones:</a:t>
            </a:r>
            <a:br>
              <a:rPr lang="es-AR" dirty="0"/>
            </a:br>
            <a:endParaRPr lang="es-AR" dirty="0"/>
          </a:p>
          <a:p>
            <a:pPr marL="514350" indent="-514350">
              <a:buAutoNum type="arabicPeriod"/>
            </a:pPr>
            <a:r>
              <a:rPr lang="es-AR" dirty="0"/>
              <a:t>El uso de datos </a:t>
            </a:r>
            <a:r>
              <a:rPr lang="es-AR" b="1" dirty="0"/>
              <a:t>directamente recopilados</a:t>
            </a:r>
            <a:r>
              <a:rPr lang="es-AR" dirty="0"/>
              <a:t> para un propósito específico. </a:t>
            </a:r>
            <a:r>
              <a:rPr lang="es-AR" dirty="0">
                <a:solidFill>
                  <a:schemeClr val="accent6"/>
                </a:solidFill>
              </a:rPr>
              <a:t>(Uso primario)</a:t>
            </a:r>
            <a:br>
              <a:rPr lang="es-AR" dirty="0"/>
            </a:br>
            <a:endParaRPr lang="es-AR" dirty="0"/>
          </a:p>
          <a:p>
            <a:pPr marL="514350" indent="-514350">
              <a:buAutoNum type="arabicPeriod"/>
            </a:pPr>
            <a:r>
              <a:rPr lang="es-AR" dirty="0"/>
              <a:t>El uso de datos </a:t>
            </a:r>
            <a:r>
              <a:rPr lang="es-AR" b="1" dirty="0"/>
              <a:t>inicialmente recopilados</a:t>
            </a:r>
            <a:r>
              <a:rPr lang="es-AR" dirty="0"/>
              <a:t> para un propósito científico pero que posteriormente pudieran ser </a:t>
            </a:r>
            <a:r>
              <a:rPr lang="es-AR" b="1" dirty="0"/>
              <a:t>usados para otro propósito</a:t>
            </a:r>
            <a:r>
              <a:rPr lang="es-AR" dirty="0"/>
              <a:t> de investigaciones. </a:t>
            </a:r>
            <a:r>
              <a:rPr lang="es-AR" dirty="0">
                <a:solidFill>
                  <a:schemeClr val="accent6"/>
                </a:solidFill>
              </a:rPr>
              <a:t>(Uso secundario)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AR" dirty="0"/>
          </a:p>
          <a:p>
            <a:pPr marL="0" indent="0">
              <a:buFont typeface="Arial" panose="020B0604020202020204" pitchFamily="34" charset="0"/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0555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CF71-22AC-4CD1-B323-49C24C346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21" y="-81807"/>
            <a:ext cx="10515600" cy="1325563"/>
          </a:xfrm>
        </p:spPr>
        <p:txBody>
          <a:bodyPr/>
          <a:lstStyle/>
          <a:p>
            <a:r>
              <a:rPr lang="es-AR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Reutilización de datos personales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647CE1-E54C-44DF-90DF-E4DFEAD97967}"/>
              </a:ext>
            </a:extLst>
          </p:cNvPr>
          <p:cNvSpPr txBox="1">
            <a:spLocks/>
          </p:cNvSpPr>
          <p:nvPr/>
        </p:nvSpPr>
        <p:spPr>
          <a:xfrm>
            <a:off x="688362" y="1995052"/>
            <a:ext cx="11024118" cy="4481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s-AR" sz="2000" dirty="0"/>
            </a:br>
            <a:r>
              <a:rPr lang="es-AR" sz="2000" dirty="0"/>
              <a:t>La reutilización (uso secundario) de datos personales </a:t>
            </a:r>
            <a:r>
              <a:rPr lang="es-AR" sz="2000" b="1" dirty="0"/>
              <a:t>está permitida en el RPGD</a:t>
            </a:r>
            <a:r>
              <a:rPr lang="es-AR" sz="2000" dirty="0"/>
              <a:t> para temas de investigación, </a:t>
            </a:r>
            <a:r>
              <a:rPr lang="es-AR" sz="2000" b="1" dirty="0"/>
              <a:t>pero solo cuando el responsable disponga de</a:t>
            </a:r>
            <a:r>
              <a:rPr lang="es-AR" sz="2000" dirty="0"/>
              <a:t>: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400" dirty="0">
                <a:solidFill>
                  <a:schemeClr val="accent6"/>
                </a:solidFill>
              </a:rPr>
              <a:t>Medidas técnicas y organizativas (de seguridad y privacidad) que garanticen la protección de los derechos de los interesados. 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/>
              <a:t>Tales medidas incluyen la pseudonimización, anonimización, encriptación, control de acceso…</a:t>
            </a:r>
            <a:br>
              <a:rPr lang="es-AR" sz="2000" dirty="0"/>
            </a:br>
            <a:br>
              <a:rPr lang="es-AR" sz="4000" dirty="0"/>
            </a:br>
            <a:r>
              <a:rPr lang="es-AR" sz="1800" dirty="0"/>
              <a:t>(Razón 50, Artículo 89)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269909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62256-F05A-412C-9AA0-D67555B2A6AA}"/>
              </a:ext>
            </a:extLst>
          </p:cNvPr>
          <p:cNvSpPr txBox="1"/>
          <p:nvPr/>
        </p:nvSpPr>
        <p:spPr>
          <a:xfrm>
            <a:off x="661202" y="1962337"/>
            <a:ext cx="104483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La reutilización de datos personales esta permitida con tal de que el fin del uso secundario sea </a:t>
            </a:r>
            <a:r>
              <a:rPr lang="es-AR" sz="2800" b="1" dirty="0"/>
              <a:t>compatible</a:t>
            </a:r>
            <a:r>
              <a:rPr lang="es-AR" sz="2800" dirty="0"/>
              <a:t> con el fin del uso inicial (primario).</a:t>
            </a:r>
            <a:br>
              <a:rPr lang="es-AR" sz="2800" dirty="0"/>
            </a:br>
            <a:r>
              <a:rPr lang="es-AR" sz="1400" dirty="0"/>
              <a:t>(Razón 50 RGPD)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8524008-4C86-4DEA-AF36-B996DBBFF150}"/>
              </a:ext>
            </a:extLst>
          </p:cNvPr>
          <p:cNvSpPr txBox="1">
            <a:spLocks/>
          </p:cNvSpPr>
          <p:nvPr/>
        </p:nvSpPr>
        <p:spPr>
          <a:xfrm>
            <a:off x="361121" y="-81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Reutilización de datos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3A3E1F84-8D90-42D8-A3A9-CAAEEDD051AC}"/>
              </a:ext>
            </a:extLst>
          </p:cNvPr>
          <p:cNvSpPr/>
          <p:nvPr/>
        </p:nvSpPr>
        <p:spPr>
          <a:xfrm>
            <a:off x="4100452" y="5499887"/>
            <a:ext cx="1225485" cy="859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3" name="Graphic 22" descr="Checkmark">
            <a:extLst>
              <a:ext uri="{FF2B5EF4-FFF2-40B4-BE49-F238E27FC236}">
                <a16:creationId xmlns:a16="http://schemas.microsoft.com/office/drawing/2014/main" id="{FB52CC95-D4B3-4073-AD6F-B5175D1990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7387" y="5020022"/>
            <a:ext cx="1516385" cy="15163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7383AA-0115-45FF-A9A7-29B845FAD796}"/>
              </a:ext>
            </a:extLst>
          </p:cNvPr>
          <p:cNvSpPr txBox="1"/>
          <p:nvPr/>
        </p:nvSpPr>
        <p:spPr>
          <a:xfrm>
            <a:off x="1067608" y="4615771"/>
            <a:ext cx="344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Datos personales recopilados para </a:t>
            </a:r>
            <a:br>
              <a:rPr lang="es-AR" dirty="0"/>
            </a:br>
            <a:r>
              <a:rPr lang="es-AR" dirty="0"/>
              <a:t>una investigación sobre hormonas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195379-88EA-4EB2-90E0-6C7B294E150F}"/>
              </a:ext>
            </a:extLst>
          </p:cNvPr>
          <p:cNvSpPr txBox="1"/>
          <p:nvPr/>
        </p:nvSpPr>
        <p:spPr>
          <a:xfrm>
            <a:off x="5618921" y="4615771"/>
            <a:ext cx="321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Reusado para otra investigación </a:t>
            </a:r>
            <a:br>
              <a:rPr lang="es-AR" dirty="0"/>
            </a:br>
            <a:r>
              <a:rPr lang="es-AR" dirty="0"/>
              <a:t>sobre hormonas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9EB4A3-6487-4543-814A-AFC74FA09963}"/>
              </a:ext>
            </a:extLst>
          </p:cNvPr>
          <p:cNvSpPr txBox="1"/>
          <p:nvPr/>
        </p:nvSpPr>
        <p:spPr>
          <a:xfrm>
            <a:off x="8771493" y="5554311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/>
              <a:t>GDPR</a:t>
            </a:r>
          </a:p>
        </p:txBody>
      </p:sp>
      <p:pic>
        <p:nvPicPr>
          <p:cNvPr id="5" name="Picture 4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0910942C-2D82-4C3D-978C-677578A777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11" y="5450708"/>
            <a:ext cx="2351314" cy="957528"/>
          </a:xfrm>
          <a:prstGeom prst="rect">
            <a:avLst/>
          </a:prstGeom>
        </p:spPr>
      </p:pic>
      <p:pic>
        <p:nvPicPr>
          <p:cNvPr id="15" name="Picture 14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4E61EC79-15E8-4DAE-8E99-BE0F42DAED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503" y="5450708"/>
            <a:ext cx="2351314" cy="9575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3731F8-2BF6-414F-93AD-380C5B1D5569}"/>
              </a:ext>
            </a:extLst>
          </p:cNvPr>
          <p:cNvSpPr txBox="1"/>
          <p:nvPr/>
        </p:nvSpPr>
        <p:spPr>
          <a:xfrm>
            <a:off x="661202" y="3245820"/>
            <a:ext cx="10448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¡El uso secundario </a:t>
            </a:r>
            <a:r>
              <a:rPr lang="es-AR" sz="2800" b="1" dirty="0"/>
              <a:t>para investigaciones </a:t>
            </a:r>
            <a:r>
              <a:rPr lang="es-AR" sz="2800" dirty="0"/>
              <a:t>es un uso compatible!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218781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8524008-4C86-4DEA-AF36-B996DBBFF150}"/>
              </a:ext>
            </a:extLst>
          </p:cNvPr>
          <p:cNvSpPr txBox="1">
            <a:spLocks/>
          </p:cNvSpPr>
          <p:nvPr/>
        </p:nvSpPr>
        <p:spPr>
          <a:xfrm>
            <a:off x="361121" y="-81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Purpose limitation (Art. 6)</a:t>
            </a:r>
            <a:endParaRPr lang="nl-NL" sz="4000" b="1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54DEF0B-014D-4EA5-9BE4-5DF8AC51D4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215" y="5105452"/>
            <a:ext cx="1556349" cy="155634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9961D68-2FF1-474D-B2B8-15D0974F8089}"/>
              </a:ext>
            </a:extLst>
          </p:cNvPr>
          <p:cNvSpPr txBox="1"/>
          <p:nvPr/>
        </p:nvSpPr>
        <p:spPr>
          <a:xfrm>
            <a:off x="661202" y="1962337"/>
            <a:ext cx="104483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La reutilización de datos personales esta permitida con tal de que el fin del uso secundario sea </a:t>
            </a:r>
            <a:r>
              <a:rPr lang="es-AR" sz="2800" b="1" dirty="0"/>
              <a:t>compatible</a:t>
            </a:r>
            <a:r>
              <a:rPr lang="es-AR" sz="2800" dirty="0"/>
              <a:t> con el fin del uso inicial.</a:t>
            </a:r>
            <a:br>
              <a:rPr lang="es-AR" sz="2800" dirty="0"/>
            </a:br>
            <a:r>
              <a:rPr lang="es-AR" sz="1400" dirty="0"/>
              <a:t>(Razón 50 RGPD)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29E54787-8626-4581-AFAD-3EF86A4BB3A2}"/>
              </a:ext>
            </a:extLst>
          </p:cNvPr>
          <p:cNvSpPr/>
          <p:nvPr/>
        </p:nvSpPr>
        <p:spPr>
          <a:xfrm>
            <a:off x="4521554" y="5367538"/>
            <a:ext cx="1225485" cy="859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6" name="Graphic 25" descr="Checkmark">
            <a:extLst>
              <a:ext uri="{FF2B5EF4-FFF2-40B4-BE49-F238E27FC236}">
                <a16:creationId xmlns:a16="http://schemas.microsoft.com/office/drawing/2014/main" id="{C1C26E46-2A0B-48FC-8C9F-017472C3D8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489" y="4887673"/>
            <a:ext cx="1516385" cy="151638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A92E6F2-3BA5-4340-B5F1-5E89474DA745}"/>
              </a:ext>
            </a:extLst>
          </p:cNvPr>
          <p:cNvSpPr txBox="1"/>
          <p:nvPr/>
        </p:nvSpPr>
        <p:spPr>
          <a:xfrm>
            <a:off x="1488710" y="4483422"/>
            <a:ext cx="344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Datos personales recopilados para </a:t>
            </a:r>
            <a:br>
              <a:rPr lang="es-AR" dirty="0"/>
            </a:br>
            <a:r>
              <a:rPr lang="es-AR" dirty="0"/>
              <a:t>una investigación sobre hormonas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3C4507-C5A5-4C94-82BE-DEFCAEC6E4B9}"/>
              </a:ext>
            </a:extLst>
          </p:cNvPr>
          <p:cNvSpPr txBox="1"/>
          <p:nvPr/>
        </p:nvSpPr>
        <p:spPr>
          <a:xfrm>
            <a:off x="6040023" y="4483422"/>
            <a:ext cx="321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Reusado para otra investigación </a:t>
            </a:r>
            <a:br>
              <a:rPr lang="es-AR" dirty="0"/>
            </a:br>
            <a:r>
              <a:rPr lang="es-AR" dirty="0"/>
              <a:t>sobre el cáncer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3542B3-A3BD-4D89-957C-F8AB52433D3C}"/>
              </a:ext>
            </a:extLst>
          </p:cNvPr>
          <p:cNvSpPr txBox="1"/>
          <p:nvPr/>
        </p:nvSpPr>
        <p:spPr>
          <a:xfrm>
            <a:off x="9192595" y="5421962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/>
              <a:t>GDPR</a:t>
            </a:r>
          </a:p>
        </p:txBody>
      </p:sp>
      <p:pic>
        <p:nvPicPr>
          <p:cNvPr id="30" name="Picture 29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E461008E-9C53-4453-A400-6DEDC9FA88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3" y="5318359"/>
            <a:ext cx="2351314" cy="95752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948349B-6DC6-4A87-A11C-EE6F945B548A}"/>
              </a:ext>
            </a:extLst>
          </p:cNvPr>
          <p:cNvSpPr txBox="1"/>
          <p:nvPr/>
        </p:nvSpPr>
        <p:spPr>
          <a:xfrm>
            <a:off x="661202" y="3327249"/>
            <a:ext cx="10448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¡El uso secundario </a:t>
            </a:r>
            <a:r>
              <a:rPr lang="es-AR" sz="2800" b="1" dirty="0"/>
              <a:t>en investigaciones </a:t>
            </a:r>
            <a:r>
              <a:rPr lang="es-AR" sz="2800" dirty="0"/>
              <a:t>es un uso compatible!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317299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8524008-4C86-4DEA-AF36-B996DBBFF150}"/>
              </a:ext>
            </a:extLst>
          </p:cNvPr>
          <p:cNvSpPr txBox="1">
            <a:spLocks/>
          </p:cNvSpPr>
          <p:nvPr/>
        </p:nvSpPr>
        <p:spPr>
          <a:xfrm>
            <a:off x="361121" y="-81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Purpose limitation (Art. 6)</a:t>
            </a:r>
            <a:endParaRPr lang="nl-NL" sz="4000" b="1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961D68-2FF1-474D-B2B8-15D0974F8089}"/>
              </a:ext>
            </a:extLst>
          </p:cNvPr>
          <p:cNvSpPr txBox="1"/>
          <p:nvPr/>
        </p:nvSpPr>
        <p:spPr>
          <a:xfrm>
            <a:off x="661202" y="1962337"/>
            <a:ext cx="10589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La reutilización de datos personales esta permitida con tal de que el fin del uso secundario sea </a:t>
            </a:r>
            <a:r>
              <a:rPr lang="es-AR" sz="2800" b="1" dirty="0"/>
              <a:t>compatible</a:t>
            </a:r>
            <a:r>
              <a:rPr lang="es-AR" sz="2800" dirty="0"/>
              <a:t> con el fin del uso inicial.</a:t>
            </a:r>
            <a:br>
              <a:rPr lang="es-AR" sz="2800" dirty="0"/>
            </a:br>
            <a:r>
              <a:rPr lang="es-AR" sz="1400" dirty="0"/>
              <a:t>(Razón 50 RGPD)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29E54787-8626-4581-AFAD-3EF86A4BB3A2}"/>
              </a:ext>
            </a:extLst>
          </p:cNvPr>
          <p:cNvSpPr/>
          <p:nvPr/>
        </p:nvSpPr>
        <p:spPr>
          <a:xfrm>
            <a:off x="4201764" y="5216280"/>
            <a:ext cx="1225485" cy="859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26" name="Graphic 25" descr="Checkmark">
            <a:extLst>
              <a:ext uri="{FF2B5EF4-FFF2-40B4-BE49-F238E27FC236}">
                <a16:creationId xmlns:a16="http://schemas.microsoft.com/office/drawing/2014/main" id="{C1C26E46-2A0B-48FC-8C9F-017472C3D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8489" y="4887673"/>
            <a:ext cx="1516385" cy="151638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A92E6F2-3BA5-4340-B5F1-5E89474DA745}"/>
              </a:ext>
            </a:extLst>
          </p:cNvPr>
          <p:cNvSpPr txBox="1"/>
          <p:nvPr/>
        </p:nvSpPr>
        <p:spPr>
          <a:xfrm>
            <a:off x="788128" y="4384316"/>
            <a:ext cx="344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Datos personales recopilados para </a:t>
            </a:r>
            <a:br>
              <a:rPr lang="es-AR" dirty="0"/>
            </a:br>
            <a:r>
              <a:rPr lang="es-AR" dirty="0"/>
              <a:t>una investigación sobre hormonas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3C4507-C5A5-4C94-82BE-DEFCAEC6E4B9}"/>
              </a:ext>
            </a:extLst>
          </p:cNvPr>
          <p:cNvSpPr txBox="1"/>
          <p:nvPr/>
        </p:nvSpPr>
        <p:spPr>
          <a:xfrm>
            <a:off x="6096000" y="4384316"/>
            <a:ext cx="321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Reusado para otra investigación </a:t>
            </a:r>
            <a:br>
              <a:rPr lang="es-AR" dirty="0"/>
            </a:br>
            <a:r>
              <a:rPr lang="es-AR" dirty="0"/>
              <a:t>sobre estudios de género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3542B3-A3BD-4D89-957C-F8AB52433D3C}"/>
              </a:ext>
            </a:extLst>
          </p:cNvPr>
          <p:cNvSpPr txBox="1"/>
          <p:nvPr/>
        </p:nvSpPr>
        <p:spPr>
          <a:xfrm>
            <a:off x="9192595" y="5421962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/>
              <a:t>GDPR</a:t>
            </a:r>
          </a:p>
        </p:txBody>
      </p:sp>
      <p:pic>
        <p:nvPicPr>
          <p:cNvPr id="30" name="Picture 29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E461008E-9C53-4453-A400-6DEDC9FA88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18" y="5174030"/>
            <a:ext cx="2351314" cy="95752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948349B-6DC6-4A87-A11C-EE6F945B548A}"/>
              </a:ext>
            </a:extLst>
          </p:cNvPr>
          <p:cNvSpPr txBox="1"/>
          <p:nvPr/>
        </p:nvSpPr>
        <p:spPr>
          <a:xfrm>
            <a:off x="661202" y="3327249"/>
            <a:ext cx="10448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¡El uso secundario </a:t>
            </a:r>
            <a:r>
              <a:rPr lang="es-AR" sz="2800" b="1" dirty="0"/>
              <a:t>en investigaciones </a:t>
            </a:r>
            <a:r>
              <a:rPr lang="es-AR" sz="2800" dirty="0"/>
              <a:t>es un uso compatible!</a:t>
            </a:r>
            <a:endParaRPr lang="es-AR" sz="1400" dirty="0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48BC8415-AF43-4C09-BFC6-33C08146B8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772" y="5030647"/>
            <a:ext cx="1493835" cy="170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8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273258B-462C-4E60-9691-6D33DCCD6E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2ACDB-F4EA-48F1-B138-7AD9C1608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20" y="3218049"/>
            <a:ext cx="10515600" cy="3409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4400" dirty="0">
                <a:solidFill>
                  <a:srgbClr val="FF0000"/>
                </a:solidFill>
              </a:rPr>
              <a:t>Que sea </a:t>
            </a:r>
            <a:r>
              <a:rPr lang="es-AR" sz="4400" b="1" dirty="0">
                <a:solidFill>
                  <a:srgbClr val="FF0000"/>
                </a:solidFill>
              </a:rPr>
              <a:t>Legal</a:t>
            </a:r>
            <a:r>
              <a:rPr lang="es-AR" sz="4400" dirty="0">
                <a:solidFill>
                  <a:srgbClr val="FF0000"/>
                </a:solidFill>
              </a:rPr>
              <a:t> no garantiza que </a:t>
            </a:r>
          </a:p>
          <a:p>
            <a:pPr marL="0" indent="0" algn="ctr">
              <a:buNone/>
            </a:pPr>
            <a:r>
              <a:rPr lang="es-AR" sz="4400" dirty="0">
                <a:solidFill>
                  <a:srgbClr val="FF0000"/>
                </a:solidFill>
              </a:rPr>
              <a:t>también sea </a:t>
            </a:r>
            <a:r>
              <a:rPr lang="es-AR" sz="4400" b="1" dirty="0">
                <a:solidFill>
                  <a:srgbClr val="FF0000"/>
                </a:solidFill>
              </a:rPr>
              <a:t>Ético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14F2E3-40F4-4059-93B4-75B09651D332}"/>
              </a:ext>
            </a:extLst>
          </p:cNvPr>
          <p:cNvSpPr txBox="1">
            <a:spLocks/>
          </p:cNvSpPr>
          <p:nvPr/>
        </p:nvSpPr>
        <p:spPr>
          <a:xfrm>
            <a:off x="322151" y="230188"/>
            <a:ext cx="10238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Ético vs. Legal</a:t>
            </a:r>
          </a:p>
        </p:txBody>
      </p:sp>
    </p:spTree>
    <p:extLst>
      <p:ext uri="{BB962C8B-B14F-4D97-AF65-F5344CB8AC3E}">
        <p14:creationId xmlns:p14="http://schemas.microsoft.com/office/powerpoint/2010/main" val="4047160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9A5798A-9A76-46F1-8CD9-E17E1ACEA207}"/>
              </a:ext>
            </a:extLst>
          </p:cNvPr>
          <p:cNvSpPr txBox="1">
            <a:spLocks/>
          </p:cNvSpPr>
          <p:nvPr/>
        </p:nvSpPr>
        <p:spPr>
          <a:xfrm>
            <a:off x="399458" y="124082"/>
            <a:ext cx="115388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¡El derecho a la información sigue siendo aplicable cuando se reutilizan los datos!</a:t>
            </a:r>
            <a:endParaRPr lang="nl-NL" sz="4000" b="1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49AB8-54F6-433B-8E61-8C8A9D500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35" y="1842664"/>
            <a:ext cx="10515600" cy="47987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s-ES" sz="5000" dirty="0"/>
              <a:t>Aunque no se requiera un nuevo consentimiento para la reutilización de los datos </a:t>
            </a:r>
          </a:p>
          <a:p>
            <a:pPr marL="457200" lvl="1" indent="0">
              <a:buNone/>
            </a:pPr>
            <a:r>
              <a:rPr lang="es-ES" sz="6000" dirty="0">
                <a:solidFill>
                  <a:schemeClr val="accent2"/>
                </a:solidFill>
              </a:rPr>
              <a:t>Los interesados mantienen su derecho a ser informados sobre los nuevos tratamientos. Esto puede lograrse mediante contactos individuales o mediante anuncios públicos (</a:t>
            </a:r>
            <a:r>
              <a:rPr lang="es-ES" sz="6000" dirty="0" err="1">
                <a:solidFill>
                  <a:schemeClr val="accent2"/>
                </a:solidFill>
              </a:rPr>
              <a:t>websites</a:t>
            </a:r>
            <a:r>
              <a:rPr lang="es-ES" sz="6000" dirty="0">
                <a:solidFill>
                  <a:schemeClr val="accent2"/>
                </a:solidFill>
              </a:rPr>
              <a:t>, boletines de noticias).</a:t>
            </a:r>
            <a:br>
              <a:rPr lang="en-US" sz="6000" dirty="0"/>
            </a:br>
            <a:br>
              <a:rPr lang="en-US" sz="1600" dirty="0"/>
            </a:br>
            <a:endParaRPr lang="en-US" sz="1600" dirty="0"/>
          </a:p>
          <a:p>
            <a:pPr marL="0" indent="0">
              <a:buNone/>
            </a:pPr>
            <a:r>
              <a:rPr lang="es-ES" sz="4900" dirty="0"/>
              <a:t>En algunos casos se puede renunciar al derecho a informar si el cumplir con este derecho requiere un "esfuerzo desproporcionado“.</a:t>
            </a:r>
          </a:p>
          <a:p>
            <a:pPr marL="0" indent="0">
              <a:buNone/>
            </a:pPr>
            <a:endParaRPr lang="es-ES" sz="4900" dirty="0"/>
          </a:p>
          <a:p>
            <a:pPr marL="0" indent="0">
              <a:buNone/>
            </a:pPr>
            <a:r>
              <a:rPr lang="es-ES" sz="4900" dirty="0"/>
              <a:t>En estos casos el responsable debe demostrar que se ha hecho un esfuerzo legítimo para explorar por qué es "desproporcionado“.</a:t>
            </a:r>
            <a:br>
              <a:rPr lang="es-ES" sz="4900" dirty="0"/>
            </a:br>
            <a:endParaRPr lang="es-ES" sz="4900" dirty="0"/>
          </a:p>
          <a:p>
            <a:pPr marL="0" indent="0">
              <a:buNone/>
            </a:pPr>
            <a:br>
              <a:rPr lang="es-ES" sz="4900" dirty="0"/>
            </a:br>
            <a:r>
              <a:rPr lang="es-ES" sz="4900" dirty="0"/>
              <a:t>Ej. Un conjunto de datos en el cual:	</a:t>
            </a:r>
          </a:p>
          <a:p>
            <a:pPr lvl="1"/>
            <a:r>
              <a:rPr lang="es-ES" sz="4500" dirty="0"/>
              <a:t>No hay información de contacto</a:t>
            </a:r>
          </a:p>
          <a:p>
            <a:pPr lvl="1"/>
            <a:r>
              <a:rPr lang="es-ES" sz="4800" dirty="0"/>
              <a:t>Los datos han sido fuertemente </a:t>
            </a:r>
            <a:r>
              <a:rPr lang="es-ES" sz="4800" dirty="0" err="1"/>
              <a:t>pseudonimizados</a:t>
            </a:r>
            <a:endParaRPr lang="es-ES" sz="4800" dirty="0"/>
          </a:p>
          <a:p>
            <a:pPr lvl="1"/>
            <a:r>
              <a:rPr lang="es-ES" sz="4800" dirty="0"/>
              <a:t>Presenta un bajo riesgo para los interesados</a:t>
            </a:r>
          </a:p>
          <a:p>
            <a:pPr lvl="1"/>
            <a:r>
              <a:rPr lang="es-ES" sz="4800" dirty="0"/>
              <a:t>No hay un foro o plataforma donde la información pueda ser presentada</a:t>
            </a:r>
          </a:p>
          <a:p>
            <a:pPr lvl="1"/>
            <a:endParaRPr lang="es-ES" sz="4800" dirty="0"/>
          </a:p>
          <a:p>
            <a:pPr lvl="1"/>
            <a:endParaRPr lang="es-ES" sz="4800" dirty="0"/>
          </a:p>
          <a:p>
            <a:pPr lvl="1"/>
            <a:endParaRPr lang="es-ES" sz="4500" dirty="0"/>
          </a:p>
        </p:txBody>
      </p:sp>
    </p:spTree>
    <p:extLst>
      <p:ext uri="{BB962C8B-B14F-4D97-AF65-F5344CB8AC3E}">
        <p14:creationId xmlns:p14="http://schemas.microsoft.com/office/powerpoint/2010/main" val="379387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3F9A4-1024-42FC-AB2C-1476870ED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1713" y="3429000"/>
            <a:ext cx="7908573" cy="1716833"/>
          </a:xfrm>
        </p:spPr>
        <p:txBody>
          <a:bodyPr>
            <a:normAutofit fontScale="90000"/>
          </a:bodyPr>
          <a:lstStyle/>
          <a:p>
            <a:r>
              <a:rPr lang="es-AR" sz="6600" b="1" dirty="0">
                <a:solidFill>
                  <a:schemeClr val="accent2">
                    <a:lumMod val="50000"/>
                  </a:schemeClr>
                </a:solidFill>
              </a:rPr>
              <a:t>Cómo formular el Consentimiento para la reutilización de Datos Personales</a:t>
            </a:r>
            <a:b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nl-NL" sz="2700" b="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25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62" y="181272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 Informe sobre la intención de compartir los datos y sobre las condiciones para hacerlo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37DA80-3CF3-48B3-BD5C-805B4E0E2BB2}"/>
              </a:ext>
            </a:extLst>
          </p:cNvPr>
          <p:cNvSpPr txBox="1"/>
          <p:nvPr/>
        </p:nvSpPr>
        <p:spPr>
          <a:xfrm>
            <a:off x="838199" y="3580646"/>
            <a:ext cx="10234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B050"/>
                </a:solidFill>
              </a:rPr>
              <a:t>Deje claro al participante [en la sección de información] que uno de los objetivos es compartir los datos (con medidas de seguridad y privacidad) con la comunidad de investigadores.</a:t>
            </a:r>
            <a:endParaRPr lang="en-US" sz="2400" dirty="0">
              <a:solidFill>
                <a:srgbClr val="00B050"/>
              </a:solidFill>
            </a:endParaRPr>
          </a:p>
          <a:p>
            <a:endParaRPr lang="nl-NL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9037DBC-D4F0-4F79-833F-1ED5A36A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48" y="11903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“DO’s”</a:t>
            </a:r>
            <a:endParaRPr lang="nl-NL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046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55" y="2225896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Explique claramente qué datos podrán ser publicados</a:t>
            </a:r>
            <a:br>
              <a:rPr lang="es-AR" dirty="0"/>
            </a:br>
            <a:endParaRPr lang="es-AR" dirty="0"/>
          </a:p>
          <a:p>
            <a:pPr marL="0" indent="0">
              <a:buNone/>
            </a:pPr>
            <a:r>
              <a:rPr lang="es-AR" dirty="0"/>
              <a:t>Sea específico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2B78CC-A827-458F-B054-200A2EC048DD}"/>
              </a:ext>
            </a:extLst>
          </p:cNvPr>
          <p:cNvSpPr txBox="1"/>
          <p:nvPr/>
        </p:nvSpPr>
        <p:spPr>
          <a:xfrm>
            <a:off x="703213" y="3965028"/>
            <a:ext cx="10234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i="1" dirty="0">
                <a:solidFill>
                  <a:schemeClr val="accent6"/>
                </a:solidFill>
              </a:rPr>
              <a:t>Ejemplo: </a:t>
            </a:r>
          </a:p>
          <a:p>
            <a:r>
              <a:rPr lang="es-AR" sz="2400" dirty="0">
                <a:solidFill>
                  <a:schemeClr val="accent6"/>
                </a:solidFill>
              </a:rPr>
              <a:t>Permito que depositen mi edad, mi peso y mis resultados </a:t>
            </a:r>
          </a:p>
          <a:p>
            <a:r>
              <a:rPr lang="es-AR" sz="2400" dirty="0">
                <a:solidFill>
                  <a:schemeClr val="accent6"/>
                </a:solidFill>
              </a:rPr>
              <a:t>de impulsividad (</a:t>
            </a:r>
            <a:r>
              <a:rPr lang="es-AR" sz="2400" dirty="0" err="1">
                <a:solidFill>
                  <a:schemeClr val="accent6"/>
                </a:solidFill>
              </a:rPr>
              <a:t>pseudonimizados</a:t>
            </a:r>
            <a:r>
              <a:rPr lang="es-AR" sz="2400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BF86C4-4293-43ED-926C-5782E12AD5AC}"/>
              </a:ext>
            </a:extLst>
          </p:cNvPr>
          <p:cNvSpPr/>
          <p:nvPr/>
        </p:nvSpPr>
        <p:spPr>
          <a:xfrm>
            <a:off x="10149795" y="4467812"/>
            <a:ext cx="270588" cy="233265"/>
          </a:xfrm>
          <a:prstGeom prst="rect">
            <a:avLst/>
          </a:prstGeom>
          <a:noFill/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50F997-698F-465C-9F83-1FBEA8FF9362}"/>
              </a:ext>
            </a:extLst>
          </p:cNvPr>
          <p:cNvSpPr/>
          <p:nvPr/>
        </p:nvSpPr>
        <p:spPr>
          <a:xfrm>
            <a:off x="9651142" y="4467812"/>
            <a:ext cx="270588" cy="233265"/>
          </a:xfrm>
          <a:prstGeom prst="rect">
            <a:avLst/>
          </a:prstGeom>
          <a:noFill/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5ADCD62-028C-4DE5-931A-8F2B29755AAA}"/>
              </a:ext>
            </a:extLst>
          </p:cNvPr>
          <p:cNvSpPr txBox="1">
            <a:spLocks/>
          </p:cNvSpPr>
          <p:nvPr/>
        </p:nvSpPr>
        <p:spPr>
          <a:xfrm>
            <a:off x="296248" y="1190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“DO’s”</a:t>
            </a:r>
            <a:endParaRPr lang="nl-NL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3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B20E99-EA13-42FA-B65C-8DB0450B8B52}"/>
              </a:ext>
            </a:extLst>
          </p:cNvPr>
          <p:cNvSpPr/>
          <p:nvPr/>
        </p:nvSpPr>
        <p:spPr>
          <a:xfrm>
            <a:off x="5039734" y="302005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E42239-0A88-4D4B-9743-387757BC2DC5}"/>
              </a:ext>
            </a:extLst>
          </p:cNvPr>
          <p:cNvSpPr/>
          <p:nvPr/>
        </p:nvSpPr>
        <p:spPr>
          <a:xfrm>
            <a:off x="1604572" y="4874163"/>
            <a:ext cx="2201069" cy="118337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080285-3FAF-4B91-A561-5819A49757E5}"/>
              </a:ext>
            </a:extLst>
          </p:cNvPr>
          <p:cNvSpPr/>
          <p:nvPr/>
        </p:nvSpPr>
        <p:spPr>
          <a:xfrm>
            <a:off x="5060014" y="3030959"/>
            <a:ext cx="2201069" cy="118337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886A077-7FBD-46CA-BED6-387E8065B563}"/>
              </a:ext>
            </a:extLst>
          </p:cNvPr>
          <p:cNvGrpSpPr/>
          <p:nvPr/>
        </p:nvGrpSpPr>
        <p:grpSpPr>
          <a:xfrm>
            <a:off x="729885" y="1342017"/>
            <a:ext cx="10629998" cy="5325169"/>
            <a:chOff x="120762" y="766415"/>
            <a:chExt cx="10629998" cy="5325169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CA766EF2-6D8C-42DB-9E8A-CDCD8E339A3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28162630"/>
                </p:ext>
              </p:extLst>
            </p:nvPr>
          </p:nvGraphicFramePr>
          <p:xfrm>
            <a:off x="1283794" y="766415"/>
            <a:ext cx="9466966" cy="532516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F74E9F9-EC8C-48A0-B10D-C00D97F80078}"/>
                </a:ext>
              </a:extLst>
            </p:cNvPr>
            <p:cNvSpPr txBox="1"/>
            <p:nvPr/>
          </p:nvSpPr>
          <p:spPr>
            <a:xfrm>
              <a:off x="4599007" y="2489016"/>
              <a:ext cx="177644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/>
                <a:t>RGPD</a:t>
              </a:r>
              <a:endParaRPr lang="nl-NL" sz="5400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22F856B-FE63-4097-9A5B-86B0D3BCD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6099" y="3318408"/>
              <a:ext cx="887150" cy="88715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74BDB6E-6023-436E-ABF2-BF527187FB69}"/>
                </a:ext>
              </a:extLst>
            </p:cNvPr>
            <p:cNvGrpSpPr/>
            <p:nvPr/>
          </p:nvGrpSpPr>
          <p:grpSpPr>
            <a:xfrm>
              <a:off x="8265506" y="2852706"/>
              <a:ext cx="2292177" cy="1183370"/>
              <a:chOff x="6082525" y="396823"/>
              <a:chExt cx="2292177" cy="118337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51AA900-425C-4F44-BA29-F4BC7DAE012A}"/>
                  </a:ext>
                </a:extLst>
              </p:cNvPr>
              <p:cNvSpPr/>
              <p:nvPr/>
            </p:nvSpPr>
            <p:spPr>
              <a:xfrm>
                <a:off x="6082525" y="396823"/>
                <a:ext cx="2201069" cy="118337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BC9374-3239-4E8F-A57B-9FCA6909AEEB}"/>
                  </a:ext>
                </a:extLst>
              </p:cNvPr>
              <p:cNvSpPr txBox="1"/>
              <p:nvPr/>
            </p:nvSpPr>
            <p:spPr>
              <a:xfrm>
                <a:off x="6173633" y="582673"/>
                <a:ext cx="2201069" cy="7420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t" anchorCtr="0">
                <a:noAutofit/>
              </a:bodyPr>
              <a:lstStyle/>
              <a:p>
                <a:pPr marL="0" lvl="0" indent="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AR" sz="2400" b="1" dirty="0"/>
                  <a:t>Minimización de datos</a:t>
                </a:r>
                <a:endParaRPr lang="es-AR" sz="2400" b="1" kern="12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889AE8E-E0FD-42AF-B6F3-0BB214D12F01}"/>
                </a:ext>
              </a:extLst>
            </p:cNvPr>
            <p:cNvGrpSpPr/>
            <p:nvPr/>
          </p:nvGrpSpPr>
          <p:grpSpPr>
            <a:xfrm>
              <a:off x="1283794" y="4603071"/>
              <a:ext cx="2369442" cy="1183370"/>
              <a:chOff x="6082525" y="396823"/>
              <a:chExt cx="2369442" cy="118337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5030C8B-369E-4301-AB8F-62CF84528ED8}"/>
                  </a:ext>
                </a:extLst>
              </p:cNvPr>
              <p:cNvSpPr/>
              <p:nvPr/>
            </p:nvSpPr>
            <p:spPr>
              <a:xfrm>
                <a:off x="6082525" y="396823"/>
                <a:ext cx="2201069" cy="118337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580D7E-ED28-4714-ACB2-A7D5AF18CA3F}"/>
                  </a:ext>
                </a:extLst>
              </p:cNvPr>
              <p:cNvSpPr txBox="1"/>
              <p:nvPr/>
            </p:nvSpPr>
            <p:spPr>
              <a:xfrm>
                <a:off x="6570477" y="592325"/>
                <a:ext cx="1881490" cy="47996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t" anchorCtr="0">
                <a:noAutofit/>
              </a:bodyPr>
              <a:lstStyle/>
              <a:p>
                <a:pPr marL="0" lvl="0" indent="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ES" sz="2400" b="1" kern="1200" dirty="0"/>
                  <a:t>Limitación del plazo de conservación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3F7A18E-2539-477F-99FB-CD459D6C901F}"/>
                </a:ext>
              </a:extLst>
            </p:cNvPr>
            <p:cNvGrpSpPr/>
            <p:nvPr/>
          </p:nvGrpSpPr>
          <p:grpSpPr>
            <a:xfrm>
              <a:off x="120762" y="2819616"/>
              <a:ext cx="2580317" cy="1183370"/>
              <a:chOff x="6082525" y="396823"/>
              <a:chExt cx="2580317" cy="1183370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19A72B2-CBA0-4F74-BAED-A748A3200D9C}"/>
                  </a:ext>
                </a:extLst>
              </p:cNvPr>
              <p:cNvSpPr/>
              <p:nvPr/>
            </p:nvSpPr>
            <p:spPr>
              <a:xfrm>
                <a:off x="6082525" y="396823"/>
                <a:ext cx="2201069" cy="118337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3FF334-5141-43AD-8668-F6F8DB371E02}"/>
                  </a:ext>
                </a:extLst>
              </p:cNvPr>
              <p:cNvSpPr txBox="1"/>
              <p:nvPr/>
            </p:nvSpPr>
            <p:spPr>
              <a:xfrm>
                <a:off x="6357934" y="717037"/>
                <a:ext cx="2304908" cy="5370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t" anchorCtr="0">
                <a:noAutofit/>
              </a:bodyPr>
              <a:lstStyle/>
              <a:p>
                <a:pPr marL="0" lvl="0" indent="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AR" sz="2400" b="1" kern="1200" dirty="0"/>
                  <a:t>Integridad</a:t>
                </a:r>
                <a:r>
                  <a:rPr lang="es-AR" sz="2400" b="1" dirty="0"/>
                  <a:t> y confidencialidad</a:t>
                </a:r>
                <a:endParaRPr lang="es-AR" sz="2400" b="1" kern="1200" dirty="0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4195B6E-1E39-4E21-A7AD-8D5E35B5A457}"/>
                </a:ext>
              </a:extLst>
            </p:cNvPr>
            <p:cNvGrpSpPr/>
            <p:nvPr/>
          </p:nvGrpSpPr>
          <p:grpSpPr>
            <a:xfrm>
              <a:off x="1611957" y="1155203"/>
              <a:ext cx="2201069" cy="1183370"/>
              <a:chOff x="6082525" y="396823"/>
              <a:chExt cx="2201069" cy="1183370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4BE3DDC-D32E-4338-861C-58B2D2F0409B}"/>
                  </a:ext>
                </a:extLst>
              </p:cNvPr>
              <p:cNvSpPr/>
              <p:nvPr/>
            </p:nvSpPr>
            <p:spPr>
              <a:xfrm>
                <a:off x="6082525" y="396823"/>
                <a:ext cx="2201069" cy="1183370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12D5D2C-EE22-4DF2-BC21-34DAE90ACEDA}"/>
                  </a:ext>
                </a:extLst>
              </p:cNvPr>
              <p:cNvSpPr txBox="1"/>
              <p:nvPr/>
            </p:nvSpPr>
            <p:spPr>
              <a:xfrm>
                <a:off x="6112199" y="766599"/>
                <a:ext cx="1621421" cy="3654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t" anchorCtr="0">
                <a:noAutofit/>
              </a:bodyPr>
              <a:lstStyle/>
              <a:p>
                <a:pPr marL="0" lvl="0" indent="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s-AR" sz="2400" b="1" kern="1200" dirty="0"/>
                  <a:t>Licitud</a:t>
                </a:r>
                <a:endParaRPr lang="es-AR" sz="1600" b="1" kern="1200" dirty="0"/>
              </a:p>
              <a:p>
                <a:pPr marL="0" lvl="0" indent="0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nl-NL" sz="1600" b="1" kern="1200" dirty="0"/>
              </a:p>
            </p:txBody>
          </p:sp>
        </p:grpSp>
      </p:grpSp>
      <p:sp>
        <p:nvSpPr>
          <p:cNvPr id="39" name="Title 1">
            <a:extLst>
              <a:ext uri="{FF2B5EF4-FFF2-40B4-BE49-F238E27FC236}">
                <a16:creationId xmlns:a16="http://schemas.microsoft.com/office/drawing/2014/main" id="{D7DDC094-A55C-4BF3-820C-305036C74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951" y="8227"/>
            <a:ext cx="10515600" cy="1325563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Principios relativos al tratamiento</a:t>
            </a:r>
          </a:p>
        </p:txBody>
      </p:sp>
    </p:spTree>
    <p:extLst>
      <p:ext uri="{BB962C8B-B14F-4D97-AF65-F5344CB8AC3E}">
        <p14:creationId xmlns:p14="http://schemas.microsoft.com/office/powerpoint/2010/main" val="4202494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0A1BB36-FD7E-4F54-B2C9-D7F70A1002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9B6434-E8CE-4483-8B4A-069E4668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725" y="5435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“DO’s”</a:t>
            </a:r>
            <a:endParaRPr lang="nl-NL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87" y="2118209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Explique claramente las medidas de seguridad que serán implementadas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FE3A9-C2F3-408B-8829-AFF7E99851B6}"/>
              </a:ext>
            </a:extLst>
          </p:cNvPr>
          <p:cNvSpPr txBox="1"/>
          <p:nvPr/>
        </p:nvSpPr>
        <p:spPr>
          <a:xfrm>
            <a:off x="697462" y="2376706"/>
            <a:ext cx="1023412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400" dirty="0">
                <a:solidFill>
                  <a:schemeClr val="accent1"/>
                </a:solidFill>
              </a:rPr>
            </a:br>
            <a:endParaRPr lang="en-US" sz="2400" dirty="0">
              <a:solidFill>
                <a:schemeClr val="accent1"/>
              </a:solidFill>
            </a:endParaRPr>
          </a:p>
          <a:p>
            <a:r>
              <a:rPr lang="es-AR" sz="2800" i="1" dirty="0">
                <a:solidFill>
                  <a:schemeClr val="accent6"/>
                </a:solidFill>
              </a:rPr>
              <a:t>Ejemplo: </a:t>
            </a:r>
            <a:endParaRPr lang="es-ES" sz="28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investigador principal mantendrá la clave que lo identifique, pero este enlace se mantendrá seguro y solo estará disponible para el investigador principal o miembros seleccionados del equipo de investigación. Cualquier información que pueda identificarlo directamente permanecerá confidencial. Su edad y peso se agruparán en rangos (por ejemplo, 20-30 años, 60-70 kg.) para reducir el riesgo de re-identificación.</a:t>
            </a:r>
            <a:br>
              <a:rPr lang="en-US" sz="2400" dirty="0">
                <a:solidFill>
                  <a:schemeClr val="accent1"/>
                </a:solidFill>
              </a:rPr>
            </a:b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888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B6434-E8CE-4483-8B4A-069E4668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7" y="238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“DON’Ts”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66" y="236804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No use el término “anonimizado”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C00000"/>
                </a:solidFill>
              </a:rPr>
              <a:t>Para ser verdaderamente anónimo, no debe ser posible identificar a un interesado por ningún medio. </a:t>
            </a:r>
          </a:p>
          <a:p>
            <a:pPr marL="0" indent="0">
              <a:buNone/>
            </a:pPr>
            <a:r>
              <a:rPr lang="es-ES" dirty="0">
                <a:solidFill>
                  <a:srgbClr val="C00000"/>
                </a:solidFill>
              </a:rPr>
              <a:t>Incluyendo el uso de bases de datos externas, incluso si dichas bases de datos  no son conocidas por el investigador.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24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65" y="2368045"/>
            <a:ext cx="11129247" cy="42940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No haga promesas de destruir los datos</a:t>
            </a:r>
          </a:p>
          <a:p>
            <a:pPr marL="0" indent="0">
              <a:buNone/>
            </a:pPr>
            <a:r>
              <a:rPr lang="es-AR" dirty="0">
                <a:solidFill>
                  <a:srgbClr val="FF0000"/>
                </a:solidFill>
              </a:rPr>
              <a:t>	</a:t>
            </a:r>
            <a:br>
              <a:rPr lang="es-AR" dirty="0">
                <a:solidFill>
                  <a:srgbClr val="FF0000"/>
                </a:solidFill>
              </a:rPr>
            </a:br>
            <a:r>
              <a:rPr lang="es-AR" dirty="0">
                <a:solidFill>
                  <a:srgbClr val="FF0000"/>
                </a:solidFill>
              </a:rPr>
              <a:t>	Al menos de estar convencido de que sea posible</a:t>
            </a:r>
          </a:p>
          <a:p>
            <a:pPr marL="0" indent="0">
              <a:buNone/>
            </a:pPr>
            <a:endParaRPr lang="es-AR" dirty="0">
              <a:solidFill>
                <a:srgbClr val="FF0000"/>
              </a:solidFill>
            </a:endParaRPr>
          </a:p>
          <a:p>
            <a:pPr marL="0" indent="0">
              <a:buNone/>
            </a:pPr>
            <a:br>
              <a:rPr lang="es-AR" dirty="0"/>
            </a:br>
            <a:r>
              <a:rPr lang="es-AR" dirty="0">
                <a:solidFill>
                  <a:srgbClr val="C00000"/>
                </a:solidFill>
              </a:rPr>
              <a:t>Si va a destruir datos, sea específico y asegúrese de que los datos no sean necesarios para verificación o para otras finalidades.</a:t>
            </a:r>
            <a:br>
              <a:rPr lang="es-AR" dirty="0">
                <a:solidFill>
                  <a:srgbClr val="C00000"/>
                </a:solidFill>
              </a:rPr>
            </a:br>
            <a:br>
              <a:rPr lang="es-AR" dirty="0">
                <a:solidFill>
                  <a:srgbClr val="C00000"/>
                </a:solidFill>
              </a:rPr>
            </a:br>
            <a:r>
              <a:rPr lang="es-AR" dirty="0">
                <a:solidFill>
                  <a:srgbClr val="C00000"/>
                </a:solidFill>
              </a:rPr>
              <a:t>¡Los datos destruidos, por definición no pueden ser reusados!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71BE04-CE11-4DB2-AB1B-3B07C12A1BBA}"/>
              </a:ext>
            </a:extLst>
          </p:cNvPr>
          <p:cNvSpPr txBox="1">
            <a:spLocks/>
          </p:cNvSpPr>
          <p:nvPr/>
        </p:nvSpPr>
        <p:spPr>
          <a:xfrm>
            <a:off x="583677" y="2380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>
                <a:solidFill>
                  <a:srgbClr val="FF0000"/>
                </a:solidFill>
              </a:rPr>
              <a:t>“DON’Ts”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32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66" y="236804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Evite promesas de que los datos solo serán vistos por el equipo de investigación</a:t>
            </a:r>
            <a:br>
              <a:rPr lang="es-AR" dirty="0"/>
            </a:br>
            <a:br>
              <a:rPr lang="es-AR" dirty="0"/>
            </a:br>
            <a:endParaRPr lang="es-AR" dirty="0"/>
          </a:p>
          <a:p>
            <a:pPr marL="0" indent="0">
              <a:buNone/>
            </a:pPr>
            <a:r>
              <a:rPr lang="es-ES" dirty="0">
                <a:solidFill>
                  <a:srgbClr val="C00000"/>
                </a:solidFill>
              </a:rPr>
              <a:t>En lugar de ello, describa explícitamente qué datos serán solo accesibles por el equipo de investigación y qué datos podrán estar disponibles para el público.</a:t>
            </a:r>
            <a:endParaRPr lang="es-AR" dirty="0">
              <a:solidFill>
                <a:srgbClr val="C0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7F841A-3B76-4995-8A9A-4532AAFD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7" y="238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“DON’Ts”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33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9A71FC-5D08-4109-B704-E4910BF965C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2067677-B4BC-CC4D-BF64-35EAF3A27B15}"/>
              </a:ext>
            </a:extLst>
          </p:cNvPr>
          <p:cNvSpPr txBox="1">
            <a:spLocks/>
          </p:cNvSpPr>
          <p:nvPr/>
        </p:nvSpPr>
        <p:spPr>
          <a:xfrm>
            <a:off x="653704" y="372827"/>
            <a:ext cx="11669486" cy="1040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Cómo compartir datos personales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04CCF-8BD9-482E-A26C-A1701B148D6F}"/>
              </a:ext>
            </a:extLst>
          </p:cNvPr>
          <p:cNvSpPr txBox="1"/>
          <p:nvPr/>
        </p:nvSpPr>
        <p:spPr>
          <a:xfrm>
            <a:off x="1135548" y="1909102"/>
            <a:ext cx="1024151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dirty="0"/>
          </a:p>
          <a:p>
            <a:r>
              <a:rPr lang="es-ES" sz="2800" dirty="0"/>
              <a:t>Comparta los </a:t>
            </a:r>
            <a:r>
              <a:rPr lang="es-ES" sz="2800" b="1" dirty="0"/>
              <a:t>metadatos</a:t>
            </a:r>
            <a:r>
              <a:rPr lang="es-ES" sz="2800" dirty="0"/>
              <a:t> y ponga los datos bajo acceso restringido.</a:t>
            </a:r>
            <a:br>
              <a:rPr lang="en-US" sz="2800" dirty="0"/>
            </a:br>
            <a:endParaRPr lang="en-US" sz="2800" dirty="0"/>
          </a:p>
          <a:p>
            <a:endParaRPr lang="en-US" sz="2800" dirty="0"/>
          </a:p>
          <a:p>
            <a:r>
              <a:rPr lang="es-ES" sz="2400" dirty="0"/>
              <a:t>Cuando se solicitan los datos sólo se comparten si los solicitantes rellenan un acuerdo de transferencia de datos (Data Transfer Agreement) y cumplen todos los requisitos legales.</a:t>
            </a:r>
            <a:br>
              <a:rPr lang="en-US" sz="2400" dirty="0"/>
            </a:b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174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CFD007F-0936-4C3F-AD9C-632A1FDF36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2067677-B4BC-CC4D-BF64-35EAF3A27B15}"/>
              </a:ext>
            </a:extLst>
          </p:cNvPr>
          <p:cNvSpPr txBox="1">
            <a:spLocks/>
          </p:cNvSpPr>
          <p:nvPr/>
        </p:nvSpPr>
        <p:spPr>
          <a:xfrm>
            <a:off x="615997" y="354780"/>
            <a:ext cx="11669486" cy="1040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Puntos clave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99C507-4AFB-488F-A150-4386EB8FA3F4}"/>
              </a:ext>
            </a:extLst>
          </p:cNvPr>
          <p:cNvSpPr txBox="1"/>
          <p:nvPr/>
        </p:nvSpPr>
        <p:spPr>
          <a:xfrm>
            <a:off x="531883" y="2350374"/>
            <a:ext cx="111282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  <a:t>El RPGD requiere que los Responsables sean transparentes con los interesados. </a:t>
            </a:r>
            <a:b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s-A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  <a:t>El RPGD también requiere que los Responsables tengan en cuenta la privacidad de los interesados desde el comienzo de un estudio.</a:t>
            </a:r>
            <a:b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s-A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Los datos personales recogidos con fines de investigación ocupan un lugar privilegiado dentro de la legislación que suaviza las restricciones siempre y cuando se adopten las medidas de privacidad y seguridad adecuadas.</a:t>
            </a:r>
            <a:b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s-A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2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1C0-6118-4C40-97F6-AA6638B5E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Definiciones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477B2-19A8-4083-879E-8B06DF4A7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117" y="200404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chemeClr val="accent2"/>
                </a:solidFill>
              </a:rPr>
              <a:t>Datos personales: </a:t>
            </a:r>
            <a:r>
              <a:rPr lang="es-ES" dirty="0"/>
              <a:t>Toda información sobre una persona física identificada o identificable («el interesado»)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>
                <a:solidFill>
                  <a:schemeClr val="accent2"/>
                </a:solidFill>
              </a:rPr>
              <a:t>Tratamiento: </a:t>
            </a:r>
            <a:r>
              <a:rPr lang="es-ES" dirty="0"/>
              <a:t>Cualquier operación o conjunto de operaciones realizadas sobre datos personales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>
                <a:solidFill>
                  <a:schemeClr val="accent2"/>
                </a:solidFill>
              </a:rPr>
              <a:t>Responsable: </a:t>
            </a:r>
            <a:r>
              <a:rPr lang="es-ES" dirty="0"/>
              <a:t>La persona física o jurídica, autoridad pública, servicio u otro organismo que, solo o junto con otros, determine los fines y medios del tratamiento.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9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3F9A4-1024-42FC-AB2C-1476870ED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402" y="2273802"/>
            <a:ext cx="10860529" cy="1716833"/>
          </a:xfrm>
        </p:spPr>
        <p:txBody>
          <a:bodyPr>
            <a:normAutofit fontScale="90000"/>
          </a:bodyPr>
          <a:lstStyle/>
          <a:p>
            <a:r>
              <a:rPr lang="es-AR" sz="6600" b="1" dirty="0">
                <a:solidFill>
                  <a:schemeClr val="accent2">
                    <a:lumMod val="50000"/>
                  </a:schemeClr>
                </a:solidFill>
              </a:rPr>
              <a:t>Licitud del tratamiento</a:t>
            </a:r>
            <a:b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s-AR" sz="6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sz="3100" b="1" i="1" dirty="0">
                <a:solidFill>
                  <a:schemeClr val="accent2">
                    <a:lumMod val="75000"/>
                  </a:schemeClr>
                </a:solidFill>
              </a:rPr>
              <a:t>¿Cómo nos aseguramos de usar datos personales </a:t>
            </a:r>
            <a:br>
              <a:rPr lang="es-AR" sz="3100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AR" sz="3100" b="1" i="1" dirty="0">
                <a:solidFill>
                  <a:schemeClr val="accent2">
                    <a:lumMod val="75000"/>
                  </a:schemeClr>
                </a:solidFill>
              </a:rPr>
              <a:t>de forma lícita?</a:t>
            </a:r>
            <a:endParaRPr lang="es-AR" sz="2700" b="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7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0A516C4-8142-4F0C-A411-B08FE6DD4E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95"/>
          <a:stretch/>
        </p:blipFill>
        <p:spPr>
          <a:xfrm>
            <a:off x="0" y="0"/>
            <a:ext cx="12192000" cy="15636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15793-6323-47FE-AEB4-2680A6378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42" y="1656223"/>
            <a:ext cx="11651357" cy="45884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El tratamiento solo será lícito si se cumple al menos una de las siguientes condiciones</a:t>
            </a:r>
            <a:br>
              <a:rPr lang="es-ES" dirty="0"/>
            </a:br>
            <a:endParaRPr lang="es-ES" dirty="0"/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>
                <a:solidFill>
                  <a:schemeClr val="accent6"/>
                </a:solidFill>
              </a:rPr>
              <a:t>Consentimiento</a:t>
            </a:r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>
                <a:solidFill>
                  <a:schemeClr val="accent2"/>
                </a:solidFill>
              </a:rPr>
              <a:t>Interés publico</a:t>
            </a:r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>
                <a:solidFill>
                  <a:schemeClr val="accent2"/>
                </a:solidFill>
              </a:rPr>
              <a:t>Intereses legítimos del responsable </a:t>
            </a:r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/>
              <a:t>Contractual</a:t>
            </a:r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/>
              <a:t>Obligación legal</a:t>
            </a:r>
          </a:p>
          <a:p>
            <a:pPr lvl="1">
              <a:lnSpc>
                <a:spcPct val="220000"/>
              </a:lnSpc>
              <a:buFont typeface="Courier New" panose="02070309020205020404" pitchFamily="49" charset="0"/>
              <a:buChar char="o"/>
            </a:pPr>
            <a:r>
              <a:rPr lang="es-ES" sz="2600" dirty="0"/>
              <a:t>Intereses vitales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E31E2F2-075D-4C1A-9DA8-10A40396B4CF}"/>
              </a:ext>
            </a:extLst>
          </p:cNvPr>
          <p:cNvSpPr txBox="1">
            <a:spLocks/>
          </p:cNvSpPr>
          <p:nvPr/>
        </p:nvSpPr>
        <p:spPr>
          <a:xfrm>
            <a:off x="414305" y="-598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Licitud del tratamiento 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(Art. 6)</a:t>
            </a:r>
            <a:endParaRPr lang="nl-NL" sz="4000" b="1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5A8099-EF29-4351-9923-51E17DCC6D52}"/>
              </a:ext>
            </a:extLst>
          </p:cNvPr>
          <p:cNvSpPr txBox="1"/>
          <p:nvPr/>
        </p:nvSpPr>
        <p:spPr>
          <a:xfrm>
            <a:off x="3440740" y="2352032"/>
            <a:ext cx="503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6"/>
                </a:solidFill>
              </a:rPr>
              <a:t>Cubre los deberes legales y los de ética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427F3F-6FD1-4A0E-AD75-73A901B9C613}"/>
              </a:ext>
            </a:extLst>
          </p:cNvPr>
          <p:cNvSpPr txBox="1"/>
          <p:nvPr/>
        </p:nvSpPr>
        <p:spPr>
          <a:xfrm>
            <a:off x="3440740" y="3028890"/>
            <a:ext cx="754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chemeClr val="accent2">
                    <a:lumMod val="75000"/>
                  </a:schemeClr>
                </a:solidFill>
              </a:rPr>
              <a:t>Se ha de demostrar que realmente es de interés público (ej. COVID-19)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65A8D-F9CF-4CFA-B4AA-93B1FC84B371}"/>
              </a:ext>
            </a:extLst>
          </p:cNvPr>
          <p:cNvSpPr txBox="1"/>
          <p:nvPr/>
        </p:nvSpPr>
        <p:spPr>
          <a:xfrm>
            <a:off x="5102207" y="3713707"/>
            <a:ext cx="66114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accent2">
                    <a:lumMod val="75000"/>
                  </a:schemeClr>
                </a:solidFill>
              </a:rPr>
              <a:t>Requiere una investigación propia (DPIA) donde se compara el derecho de utilizar los datos personales frente a los derechos de privacidad de los participantes</a:t>
            </a:r>
            <a:br>
              <a:rPr lang="es-ES" sz="2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ES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000" dirty="0">
                <a:solidFill>
                  <a:schemeClr val="accent2">
                    <a:lumMod val="75000"/>
                  </a:schemeClr>
                </a:solidFill>
              </a:rPr>
              <a:t>(Evaluación de impacto relativa a la protección de datos)</a:t>
            </a:r>
          </a:p>
        </p:txBody>
      </p:sp>
    </p:spTree>
    <p:extLst>
      <p:ext uri="{BB962C8B-B14F-4D97-AF65-F5344CB8AC3E}">
        <p14:creationId xmlns:p14="http://schemas.microsoft.com/office/powerpoint/2010/main" val="316983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B6434-E8CE-4483-8B4A-069E4668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224" y="0"/>
            <a:ext cx="10515600" cy="1325563"/>
          </a:xfrm>
        </p:spPr>
        <p:txBody>
          <a:bodyPr/>
          <a:lstStyle/>
          <a:p>
            <a:r>
              <a:rPr lang="es-AR" b="1" dirty="0">
                <a:solidFill>
                  <a:schemeClr val="accent2">
                    <a:lumMod val="50000"/>
                  </a:schemeClr>
                </a:solidFill>
              </a:rPr>
              <a:t>Consentimiento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0A6B-98C3-4315-8E4B-453B5A0E5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34444"/>
            <a:ext cx="10039365" cy="45171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2">
                    <a:lumMod val="50000"/>
                  </a:schemeClr>
                </a:solidFill>
              </a:rPr>
              <a:t>Dado Libremente</a:t>
            </a:r>
            <a:br>
              <a:rPr lang="es-E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ES" sz="2000" dirty="0"/>
              <a:t>Sin coerción.</a:t>
            </a:r>
            <a:br>
              <a:rPr lang="es-ES" sz="2000" dirty="0"/>
            </a:b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2">
                    <a:lumMod val="50000"/>
                  </a:schemeClr>
                </a:solidFill>
              </a:rPr>
              <a:t>Específico</a:t>
            </a:r>
            <a:br>
              <a:rPr lang="es-ES" sz="2000" dirty="0"/>
            </a:br>
            <a:r>
              <a:rPr lang="es-ES" sz="2000" dirty="0"/>
              <a:t>Cuales son los datos personales y para que serán usados?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accent2">
                    <a:lumMod val="50000"/>
                  </a:schemeClr>
                </a:solidFill>
              </a:rPr>
              <a:t>Sin Ambigüedades</a:t>
            </a:r>
            <a:br>
              <a:rPr lang="es-ES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ES" sz="2000" dirty="0"/>
              <a:t>Claramente presentado</a:t>
            </a:r>
            <a:br>
              <a:rPr lang="es-ES" sz="2000" dirty="0"/>
            </a:b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Informado</a:t>
            </a:r>
            <a:br>
              <a:rPr lang="es-E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ES" sz="2000" dirty="0"/>
              <a:t>Que tipo de datos? Como serán usados? A que fin? Derechos a retirar sus consentimiento.</a:t>
            </a:r>
            <a:br>
              <a:rPr lang="es-ES" sz="2000" dirty="0"/>
            </a:b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50319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C1A7C-9D5F-48CA-A627-1FF01D1E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476" y="201284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/>
              <a:t>El interesado debe de obtener (al menos) lo siguiente:</a:t>
            </a:r>
          </a:p>
          <a:p>
            <a:r>
              <a:rPr lang="es-ES" dirty="0"/>
              <a:t>La identidad y los datos de contacto del </a:t>
            </a:r>
            <a:r>
              <a:rPr lang="es-ES" b="1" i="1" dirty="0"/>
              <a:t>Responsable</a:t>
            </a:r>
          </a:p>
          <a:p>
            <a:r>
              <a:rPr lang="es-ES" dirty="0"/>
              <a:t>Datos de contacto del </a:t>
            </a:r>
            <a:r>
              <a:rPr lang="es-ES" b="1" i="1" dirty="0"/>
              <a:t>Delegado de protección de datos</a:t>
            </a:r>
          </a:p>
          <a:p>
            <a:r>
              <a:rPr lang="es-ES" dirty="0"/>
              <a:t>Finalidad y licitud de la recopilación de los datos personales</a:t>
            </a:r>
          </a:p>
          <a:p>
            <a:r>
              <a:rPr lang="es-ES" dirty="0"/>
              <a:t>Las categorías de datos personales</a:t>
            </a:r>
          </a:p>
          <a:p>
            <a:r>
              <a:rPr lang="es-ES" dirty="0"/>
              <a:t>Los derechos del </a:t>
            </a:r>
            <a:r>
              <a:rPr lang="es-ES" b="1" i="1" dirty="0"/>
              <a:t>interesado 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dirty="0"/>
              <a:t>Pueden existir otros requisitos si el tratamiento incluye:</a:t>
            </a:r>
          </a:p>
          <a:p>
            <a:r>
              <a:rPr lang="es-ES" dirty="0"/>
              <a:t>Múltiples controladores</a:t>
            </a:r>
          </a:p>
          <a:p>
            <a:r>
              <a:rPr lang="es-ES" dirty="0"/>
              <a:t>Transferencias a países fuera de la Unión Europea</a:t>
            </a:r>
            <a:endParaRPr lang="es-ES" dirty="0">
              <a:solidFill>
                <a:srgbClr val="FF0000"/>
              </a:solidFill>
            </a:endParaRPr>
          </a:p>
          <a:p>
            <a:r>
              <a:rPr lang="es-ES" dirty="0"/>
              <a:t>Decisiones basadas únicamente en procesos automatizados de los datos personales, incluyendo la elaboración de perfiles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A5798A-9A76-46F1-8CD9-E17E1ACEA207}"/>
              </a:ext>
            </a:extLst>
          </p:cNvPr>
          <p:cNvSpPr txBox="1">
            <a:spLocks/>
          </p:cNvSpPr>
          <p:nvPr/>
        </p:nvSpPr>
        <p:spPr>
          <a:xfrm>
            <a:off x="331304" y="1002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 de la información</a:t>
            </a:r>
            <a:endParaRPr lang="nl-NL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1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3F9A4-1024-42FC-AB2C-1476870ED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140" y="2095383"/>
            <a:ext cx="9399720" cy="1716833"/>
          </a:xfrm>
        </p:spPr>
        <p:txBody>
          <a:bodyPr>
            <a:normAutofit fontScale="90000"/>
          </a:bodyPr>
          <a:lstStyle/>
          <a:p>
            <a:r>
              <a:rPr lang="es-AR" sz="6600" b="1" dirty="0">
                <a:solidFill>
                  <a:schemeClr val="accent2">
                    <a:lumMod val="50000"/>
                  </a:schemeClr>
                </a:solidFill>
              </a:rPr>
              <a:t>Limitación de finalidad</a:t>
            </a:r>
            <a:br>
              <a:rPr lang="es-AR" sz="6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sz="2700" i="1" dirty="0">
                <a:solidFill>
                  <a:schemeClr val="accent2">
                    <a:lumMod val="50000"/>
                  </a:schemeClr>
                </a:solidFill>
              </a:rPr>
              <a:t>¿Cómo se pueden compartir datos personales de manera licita?</a:t>
            </a:r>
            <a:endParaRPr lang="es-AR" sz="2700" b="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1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CF71-22AC-4CD1-B323-49C24C346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21" y="-50985"/>
            <a:ext cx="10515600" cy="1325563"/>
          </a:xfrm>
        </p:spPr>
        <p:txBody>
          <a:bodyPr/>
          <a:lstStyle/>
          <a:p>
            <a:r>
              <a:rPr lang="es-AR" sz="40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Limitación de finalidad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647CE1-E54C-44DF-90DF-E4DFEAD97967}"/>
              </a:ext>
            </a:extLst>
          </p:cNvPr>
          <p:cNvSpPr txBox="1">
            <a:spLocks/>
          </p:cNvSpPr>
          <p:nvPr/>
        </p:nvSpPr>
        <p:spPr>
          <a:xfrm>
            <a:off x="667814" y="2005326"/>
            <a:ext cx="11024118" cy="4481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dirty="0"/>
              <a:t>El RGPD requiere que la razón por la cual alguien usa datos personales sea evidente al momento en el cual se recopila esta  información </a:t>
            </a:r>
            <a:r>
              <a:rPr lang="es-AR" i="1" dirty="0"/>
              <a:t>del interesado.</a:t>
            </a:r>
          </a:p>
          <a:p>
            <a:pPr marL="0" indent="0">
              <a:buFont typeface="Arial" panose="020B0604020202020204" pitchFamily="34" charset="0"/>
              <a:buNone/>
            </a:pPr>
            <a:br>
              <a:rPr lang="es-AR" dirty="0"/>
            </a:br>
            <a:r>
              <a:rPr lang="es-AR" dirty="0"/>
              <a:t>Esto sería un problema para temas de investigación, dado que en ocasiones puede ocurrir que el uso de datos personales cambie durante una investigación.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A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AR" dirty="0"/>
              <a:t>Esto también restringiría la reutilización de los datos personales en la ciencia.</a:t>
            </a:r>
          </a:p>
        </p:txBody>
      </p:sp>
    </p:spTree>
    <p:extLst>
      <p:ext uri="{BB962C8B-B14F-4D97-AF65-F5344CB8AC3E}">
        <p14:creationId xmlns:p14="http://schemas.microsoft.com/office/powerpoint/2010/main" val="12040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1462</Words>
  <Application>Microsoft Office PowerPoint</Application>
  <PresentationFormat>Widescreen</PresentationFormat>
  <Paragraphs>148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Wingdings</vt:lpstr>
      <vt:lpstr>Office Theme</vt:lpstr>
      <vt:lpstr>RGPD y aspectos legales relacionados con la gestión de datos de investigación</vt:lpstr>
      <vt:lpstr>Principios relativos al tratamiento</vt:lpstr>
      <vt:lpstr>Definiciones</vt:lpstr>
      <vt:lpstr>Licitud del tratamiento  ¿Cómo nos aseguramos de usar datos personales  de forma lícita?</vt:lpstr>
      <vt:lpstr>PowerPoint Presentation</vt:lpstr>
      <vt:lpstr>Consentimiento</vt:lpstr>
      <vt:lpstr>PowerPoint Presentation</vt:lpstr>
      <vt:lpstr>Limitación de finalidad ¿Cómo se pueden compartir datos personales de manera licita?</vt:lpstr>
      <vt:lpstr>Limitación de finalidad </vt:lpstr>
      <vt:lpstr>Limitación de finalidad </vt:lpstr>
      <vt:lpstr>Reutilización de datos personales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Cómo formular el Consentimiento para la reutilización de Datos Personales </vt:lpstr>
      <vt:lpstr>“DO’s”</vt:lpstr>
      <vt:lpstr>PowerPoint Presentation</vt:lpstr>
      <vt:lpstr>“DO’s”</vt:lpstr>
      <vt:lpstr>“DON’Ts”</vt:lpstr>
      <vt:lpstr>PowerPoint Presentation</vt:lpstr>
      <vt:lpstr>“DON’Ts”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GDPR and Covid-19</dc:title>
  <dc:creator>Jacques Flores</dc:creator>
  <cp:lastModifiedBy>Jacques Flores</cp:lastModifiedBy>
  <cp:revision>50</cp:revision>
  <dcterms:created xsi:type="dcterms:W3CDTF">2020-04-28T11:08:05Z</dcterms:created>
  <dcterms:modified xsi:type="dcterms:W3CDTF">2020-06-23T09:37:23Z</dcterms:modified>
</cp:coreProperties>
</file>