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3"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FFCC"/>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F8C9BFE-0C81-4815-BA02-48535507A63A}"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C9DD72-0022-40DC-A0D5-FD9FDF486BCF}" type="slidenum">
              <a:rPr lang="en-US" smtClean="0"/>
              <a:t>‹#›</a:t>
            </a:fld>
            <a:endParaRPr lang="en-US"/>
          </a:p>
        </p:txBody>
      </p:sp>
    </p:spTree>
    <p:extLst>
      <p:ext uri="{BB962C8B-B14F-4D97-AF65-F5344CB8AC3E}">
        <p14:creationId xmlns:p14="http://schemas.microsoft.com/office/powerpoint/2010/main" val="13228483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8C9BFE-0C81-4815-BA02-48535507A63A}"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C9DD72-0022-40DC-A0D5-FD9FDF486BCF}" type="slidenum">
              <a:rPr lang="en-US" smtClean="0"/>
              <a:t>‹#›</a:t>
            </a:fld>
            <a:endParaRPr lang="en-US"/>
          </a:p>
        </p:txBody>
      </p:sp>
    </p:spTree>
    <p:extLst>
      <p:ext uri="{BB962C8B-B14F-4D97-AF65-F5344CB8AC3E}">
        <p14:creationId xmlns:p14="http://schemas.microsoft.com/office/powerpoint/2010/main" val="4157408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8C9BFE-0C81-4815-BA02-48535507A63A}"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C9DD72-0022-40DC-A0D5-FD9FDF486BCF}" type="slidenum">
              <a:rPr lang="en-US" smtClean="0"/>
              <a:t>‹#›</a:t>
            </a:fld>
            <a:endParaRPr lang="en-US"/>
          </a:p>
        </p:txBody>
      </p:sp>
    </p:spTree>
    <p:extLst>
      <p:ext uri="{BB962C8B-B14F-4D97-AF65-F5344CB8AC3E}">
        <p14:creationId xmlns:p14="http://schemas.microsoft.com/office/powerpoint/2010/main" val="3469762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8C9BFE-0C81-4815-BA02-48535507A63A}"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C9DD72-0022-40DC-A0D5-FD9FDF486BCF}" type="slidenum">
              <a:rPr lang="en-US" smtClean="0"/>
              <a:t>‹#›</a:t>
            </a:fld>
            <a:endParaRPr lang="en-US"/>
          </a:p>
        </p:txBody>
      </p:sp>
    </p:spTree>
    <p:extLst>
      <p:ext uri="{BB962C8B-B14F-4D97-AF65-F5344CB8AC3E}">
        <p14:creationId xmlns:p14="http://schemas.microsoft.com/office/powerpoint/2010/main" val="2655044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F8C9BFE-0C81-4815-BA02-48535507A63A}" type="datetimeFigureOut">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6C9DD72-0022-40DC-A0D5-FD9FDF486BCF}" type="slidenum">
              <a:rPr lang="en-US" smtClean="0"/>
              <a:t>‹#›</a:t>
            </a:fld>
            <a:endParaRPr lang="en-US"/>
          </a:p>
        </p:txBody>
      </p:sp>
    </p:spTree>
    <p:extLst>
      <p:ext uri="{BB962C8B-B14F-4D97-AF65-F5344CB8AC3E}">
        <p14:creationId xmlns:p14="http://schemas.microsoft.com/office/powerpoint/2010/main" val="1339837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F8C9BFE-0C81-4815-BA02-48535507A63A}" type="datetimeFigureOut">
              <a:rPr lang="en-US" smtClean="0"/>
              <a:t>11/10/2020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C9DD72-0022-40DC-A0D5-FD9FDF486BCF}" type="slidenum">
              <a:rPr lang="en-US" smtClean="0"/>
              <a:t>‹#›</a:t>
            </a:fld>
            <a:endParaRPr lang="en-US"/>
          </a:p>
        </p:txBody>
      </p:sp>
    </p:spTree>
    <p:extLst>
      <p:ext uri="{BB962C8B-B14F-4D97-AF65-F5344CB8AC3E}">
        <p14:creationId xmlns:p14="http://schemas.microsoft.com/office/powerpoint/2010/main" val="3836880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F8C9BFE-0C81-4815-BA02-48535507A63A}" type="datetimeFigureOut">
              <a:rPr lang="en-US" smtClean="0"/>
              <a:t>11/10/2020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6C9DD72-0022-40DC-A0D5-FD9FDF486BCF}" type="slidenum">
              <a:rPr lang="en-US" smtClean="0"/>
              <a:t>‹#›</a:t>
            </a:fld>
            <a:endParaRPr lang="en-US"/>
          </a:p>
        </p:txBody>
      </p:sp>
    </p:spTree>
    <p:extLst>
      <p:ext uri="{BB962C8B-B14F-4D97-AF65-F5344CB8AC3E}">
        <p14:creationId xmlns:p14="http://schemas.microsoft.com/office/powerpoint/2010/main" val="70963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F8C9BFE-0C81-4815-BA02-48535507A63A}" type="datetimeFigureOut">
              <a:rPr lang="en-US" smtClean="0"/>
              <a:t>11/10/2020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6C9DD72-0022-40DC-A0D5-FD9FDF486BCF}" type="slidenum">
              <a:rPr lang="en-US" smtClean="0"/>
              <a:t>‹#›</a:t>
            </a:fld>
            <a:endParaRPr lang="en-US"/>
          </a:p>
        </p:txBody>
      </p:sp>
    </p:spTree>
    <p:extLst>
      <p:ext uri="{BB962C8B-B14F-4D97-AF65-F5344CB8AC3E}">
        <p14:creationId xmlns:p14="http://schemas.microsoft.com/office/powerpoint/2010/main" val="988646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8C9BFE-0C81-4815-BA02-48535507A63A}" type="datetimeFigureOut">
              <a:rPr lang="en-US" smtClean="0"/>
              <a:t>11/10/2020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6C9DD72-0022-40DC-A0D5-FD9FDF486BCF}" type="slidenum">
              <a:rPr lang="en-US" smtClean="0"/>
              <a:t>‹#›</a:t>
            </a:fld>
            <a:endParaRPr lang="en-US"/>
          </a:p>
        </p:txBody>
      </p:sp>
    </p:spTree>
    <p:extLst>
      <p:ext uri="{BB962C8B-B14F-4D97-AF65-F5344CB8AC3E}">
        <p14:creationId xmlns:p14="http://schemas.microsoft.com/office/powerpoint/2010/main" val="924343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8C9BFE-0C81-4815-BA02-48535507A63A}" type="datetimeFigureOut">
              <a:rPr lang="en-US" smtClean="0"/>
              <a:t>11/10/2020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C9DD72-0022-40DC-A0D5-FD9FDF486BCF}" type="slidenum">
              <a:rPr lang="en-US" smtClean="0"/>
              <a:t>‹#›</a:t>
            </a:fld>
            <a:endParaRPr lang="en-US"/>
          </a:p>
        </p:txBody>
      </p:sp>
    </p:spTree>
    <p:extLst>
      <p:ext uri="{BB962C8B-B14F-4D97-AF65-F5344CB8AC3E}">
        <p14:creationId xmlns:p14="http://schemas.microsoft.com/office/powerpoint/2010/main" val="3191695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8C9BFE-0C81-4815-BA02-48535507A63A}" type="datetimeFigureOut">
              <a:rPr lang="en-US" smtClean="0"/>
              <a:t>11/10/2020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6C9DD72-0022-40DC-A0D5-FD9FDF486BCF}" type="slidenum">
              <a:rPr lang="en-US" smtClean="0"/>
              <a:t>‹#›</a:t>
            </a:fld>
            <a:endParaRPr lang="en-US"/>
          </a:p>
        </p:txBody>
      </p:sp>
    </p:spTree>
    <p:extLst>
      <p:ext uri="{BB962C8B-B14F-4D97-AF65-F5344CB8AC3E}">
        <p14:creationId xmlns:p14="http://schemas.microsoft.com/office/powerpoint/2010/main" val="392120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8C9BFE-0C81-4815-BA02-48535507A63A}" type="datetimeFigureOut">
              <a:rPr lang="en-US" smtClean="0"/>
              <a:t>11/10/2020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C9DD72-0022-40DC-A0D5-FD9FDF486BCF}" type="slidenum">
              <a:rPr lang="en-US" smtClean="0"/>
              <a:t>‹#›</a:t>
            </a:fld>
            <a:endParaRPr lang="en-US"/>
          </a:p>
        </p:txBody>
      </p:sp>
    </p:spTree>
    <p:extLst>
      <p:ext uri="{BB962C8B-B14F-4D97-AF65-F5344CB8AC3E}">
        <p14:creationId xmlns:p14="http://schemas.microsoft.com/office/powerpoint/2010/main" val="27597793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b="5932"/>
          <a:stretch/>
        </p:blipFill>
        <p:spPr bwMode="auto">
          <a:xfrm>
            <a:off x="152400" y="0"/>
            <a:ext cx="4029075" cy="16665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a:extLst>
              <a:ext uri="{FF2B5EF4-FFF2-40B4-BE49-F238E27FC236}">
                <a16:creationId xmlns="" xmlns:a16="http://schemas.microsoft.com/office/drawing/2014/main" id="{3A0AFFC3-8114-4444-A5A7-71438049A701}"/>
              </a:ext>
            </a:extLst>
          </p:cNvPr>
          <p:cNvSpPr txBox="1"/>
          <p:nvPr/>
        </p:nvSpPr>
        <p:spPr>
          <a:xfrm>
            <a:off x="533399" y="2209800"/>
            <a:ext cx="8077199" cy="1077218"/>
          </a:xfrm>
          <a:prstGeom prst="rect">
            <a:avLst/>
          </a:prstGeom>
          <a:noFill/>
        </p:spPr>
        <p:txBody>
          <a:bodyPr wrap="square" rtlCol="0">
            <a:spAutoFit/>
          </a:bodyPr>
          <a:lstStyle/>
          <a:p>
            <a:pPr algn="ctr"/>
            <a:r>
              <a:rPr lang="en-US" sz="3200" dirty="0"/>
              <a:t>EFFECT OF IMPROVEMENT OF TEMPERATURE AND GAS AMOUNT ON NITROGEN FLOODING</a:t>
            </a:r>
            <a:endParaRPr lang="en-ID" sz="3200" dirty="0"/>
          </a:p>
        </p:txBody>
      </p:sp>
      <p:sp>
        <p:nvSpPr>
          <p:cNvPr id="6" name="Title 23"/>
          <p:cNvSpPr>
            <a:spLocks noGrp="1"/>
          </p:cNvSpPr>
          <p:nvPr>
            <p:ph type="subTitle" idx="1"/>
          </p:nvPr>
        </p:nvSpPr>
        <p:spPr>
          <a:xfrm>
            <a:off x="533399" y="3499071"/>
            <a:ext cx="8077199" cy="1453929"/>
          </a:xfrm>
        </p:spPr>
        <p:txBody>
          <a:bodyPr>
            <a:normAutofit/>
          </a:bodyPr>
          <a:lstStyle/>
          <a:p>
            <a:r>
              <a:rPr lang="en-US" sz="2000" b="1" dirty="0">
                <a:solidFill>
                  <a:schemeClr val="tx1"/>
                </a:solidFill>
              </a:rPr>
              <a:t>Marmora </a:t>
            </a:r>
            <a:r>
              <a:rPr lang="en-US" sz="2000" b="1" dirty="0" err="1">
                <a:solidFill>
                  <a:schemeClr val="tx1"/>
                </a:solidFill>
              </a:rPr>
              <a:t>Titi</a:t>
            </a:r>
            <a:r>
              <a:rPr lang="en-US" sz="2000" b="1" dirty="0">
                <a:solidFill>
                  <a:schemeClr val="tx1"/>
                </a:solidFill>
              </a:rPr>
              <a:t> </a:t>
            </a:r>
            <a:r>
              <a:rPr lang="en-US" sz="2000" b="1" dirty="0" smtClean="0">
                <a:solidFill>
                  <a:schemeClr val="tx1"/>
                </a:solidFill>
              </a:rPr>
              <a:t>Malinda</a:t>
            </a:r>
            <a:r>
              <a:rPr lang="en-US" sz="2000" b="1" baseline="30000" dirty="0" smtClean="0">
                <a:solidFill>
                  <a:schemeClr val="tx1"/>
                </a:solidFill>
              </a:rPr>
              <a:t>1)</a:t>
            </a:r>
            <a:r>
              <a:rPr lang="en-US" sz="2000" b="1" dirty="0" smtClean="0">
                <a:solidFill>
                  <a:schemeClr val="tx1"/>
                </a:solidFill>
              </a:rPr>
              <a:t> </a:t>
            </a:r>
            <a:r>
              <a:rPr lang="en-US" sz="2000" b="1" dirty="0">
                <a:solidFill>
                  <a:schemeClr val="tx1"/>
                </a:solidFill>
              </a:rPr>
              <a:t>, </a:t>
            </a:r>
            <a:r>
              <a:rPr lang="en-US" sz="2000" b="1" dirty="0" err="1">
                <a:solidFill>
                  <a:schemeClr val="tx1"/>
                </a:solidFill>
              </a:rPr>
              <a:t>Rini</a:t>
            </a:r>
            <a:r>
              <a:rPr lang="en-US" sz="2000" b="1" dirty="0">
                <a:solidFill>
                  <a:schemeClr val="tx1"/>
                </a:solidFill>
              </a:rPr>
              <a:t> </a:t>
            </a:r>
            <a:r>
              <a:rPr lang="en-US" sz="2000" b="1" dirty="0" err="1" smtClean="0">
                <a:solidFill>
                  <a:schemeClr val="tx1"/>
                </a:solidFill>
              </a:rPr>
              <a:t>Setiati</a:t>
            </a:r>
            <a:r>
              <a:rPr lang="en-US" sz="2000" b="1" baseline="30000" dirty="0" smtClean="0">
                <a:solidFill>
                  <a:schemeClr val="tx1"/>
                </a:solidFill>
              </a:rPr>
              <a:t>*1)</a:t>
            </a:r>
            <a:r>
              <a:rPr lang="en-US" sz="2000" b="1" dirty="0" smtClean="0">
                <a:solidFill>
                  <a:schemeClr val="tx1"/>
                </a:solidFill>
              </a:rPr>
              <a:t> </a:t>
            </a:r>
            <a:r>
              <a:rPr lang="en-US" sz="2000" b="1" dirty="0">
                <a:solidFill>
                  <a:schemeClr val="tx1"/>
                </a:solidFill>
              </a:rPr>
              <a:t>, </a:t>
            </a:r>
            <a:r>
              <a:rPr lang="en-US" sz="2000" b="1" dirty="0" err="1">
                <a:solidFill>
                  <a:schemeClr val="tx1"/>
                </a:solidFill>
              </a:rPr>
              <a:t>Masagus</a:t>
            </a:r>
            <a:r>
              <a:rPr lang="en-US" sz="2000" b="1" dirty="0">
                <a:solidFill>
                  <a:schemeClr val="tx1"/>
                </a:solidFill>
              </a:rPr>
              <a:t> Ahmad </a:t>
            </a:r>
            <a:r>
              <a:rPr lang="en-US" sz="2000" b="1" dirty="0" smtClean="0">
                <a:solidFill>
                  <a:schemeClr val="tx1"/>
                </a:solidFill>
              </a:rPr>
              <a:t>Azizi</a:t>
            </a:r>
            <a:r>
              <a:rPr lang="en-US" sz="2000" b="1" baseline="30000" dirty="0" smtClean="0">
                <a:solidFill>
                  <a:schemeClr val="tx1"/>
                </a:solidFill>
              </a:rPr>
              <a:t>2)</a:t>
            </a:r>
            <a:r>
              <a:rPr lang="en-US" sz="2000" b="1" dirty="0" smtClean="0">
                <a:solidFill>
                  <a:schemeClr val="tx1"/>
                </a:solidFill>
              </a:rPr>
              <a:t>, </a:t>
            </a:r>
            <a:r>
              <a:rPr lang="en-US" sz="2000" b="1" dirty="0" err="1">
                <a:solidFill>
                  <a:schemeClr val="tx1"/>
                </a:solidFill>
              </a:rPr>
              <a:t>Yosep</a:t>
            </a:r>
            <a:r>
              <a:rPr lang="en-US" sz="2000" b="1" dirty="0">
                <a:solidFill>
                  <a:schemeClr val="tx1"/>
                </a:solidFill>
              </a:rPr>
              <a:t> </a:t>
            </a:r>
            <a:r>
              <a:rPr lang="en-US" sz="2000" b="1" dirty="0" err="1">
                <a:solidFill>
                  <a:schemeClr val="tx1"/>
                </a:solidFill>
              </a:rPr>
              <a:t>Friendson</a:t>
            </a:r>
            <a:r>
              <a:rPr lang="en-US" sz="2000" b="1" dirty="0">
                <a:solidFill>
                  <a:schemeClr val="tx1"/>
                </a:solidFill>
              </a:rPr>
              <a:t> </a:t>
            </a:r>
            <a:r>
              <a:rPr lang="en-US" sz="2000" b="1" dirty="0" err="1">
                <a:solidFill>
                  <a:schemeClr val="tx1"/>
                </a:solidFill>
              </a:rPr>
              <a:t>Simbolon</a:t>
            </a:r>
            <a:r>
              <a:rPr lang="en-US" sz="2000" b="1" dirty="0">
                <a:solidFill>
                  <a:schemeClr val="tx1"/>
                </a:solidFill>
              </a:rPr>
              <a:t> </a:t>
            </a:r>
            <a:r>
              <a:rPr lang="en-US" sz="2000" b="1" baseline="30000" dirty="0" smtClean="0">
                <a:solidFill>
                  <a:schemeClr val="tx1"/>
                </a:solidFill>
              </a:rPr>
              <a:t>1)</a:t>
            </a:r>
          </a:p>
          <a:p>
            <a:endParaRPr lang="en-US" sz="2000" b="1" dirty="0">
              <a:solidFill>
                <a:schemeClr val="tx1"/>
              </a:solidFill>
            </a:endParaRPr>
          </a:p>
          <a:p>
            <a:r>
              <a:rPr lang="en-US" sz="2000" baseline="30000" dirty="0" smtClean="0">
                <a:solidFill>
                  <a:schemeClr val="tx1"/>
                </a:solidFill>
              </a:rPr>
              <a:t>*1</a:t>
            </a:r>
            <a:r>
              <a:rPr lang="en-US" sz="2000" dirty="0" smtClean="0">
                <a:solidFill>
                  <a:schemeClr val="tx1"/>
                </a:solidFill>
              </a:rPr>
              <a:t>Corresponding </a:t>
            </a:r>
            <a:r>
              <a:rPr lang="en-US" sz="2000" dirty="0">
                <a:solidFill>
                  <a:schemeClr val="tx1"/>
                </a:solidFill>
              </a:rPr>
              <a:t>author: rinisetiati@trisakti.ac.id</a:t>
            </a:r>
            <a:endParaRPr lang="en-US" sz="2000" dirty="0">
              <a:solidFill>
                <a:schemeClr val="tx1"/>
              </a:solidFill>
            </a:endParaRP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1000" y="0"/>
            <a:ext cx="4724400" cy="1312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9" name="Straight Connector 8"/>
          <p:cNvCxnSpPr/>
          <p:nvPr/>
        </p:nvCxnSpPr>
        <p:spPr>
          <a:xfrm>
            <a:off x="228600" y="1752600"/>
            <a:ext cx="8686800" cy="0"/>
          </a:xfrm>
          <a:prstGeom prst="line">
            <a:avLst/>
          </a:prstGeom>
          <a:ln w="28575" cmpd="tri"/>
        </p:spPr>
        <p:style>
          <a:lnRef idx="1">
            <a:schemeClr val="accent1"/>
          </a:lnRef>
          <a:fillRef idx="0">
            <a:schemeClr val="accent1"/>
          </a:fillRef>
          <a:effectRef idx="0">
            <a:schemeClr val="accent1"/>
          </a:effectRef>
          <a:fontRef idx="minor">
            <a:schemeClr val="tx1"/>
          </a:fontRef>
        </p:style>
      </p:cxnSp>
      <p:sp>
        <p:nvSpPr>
          <p:cNvPr id="10" name="Subtitle 47">
            <a:extLst>
              <a:ext uri="{FF2B5EF4-FFF2-40B4-BE49-F238E27FC236}">
                <a16:creationId xmlns:a16="http://schemas.microsoft.com/office/drawing/2014/main" xmlns="" id="{DAA68DC8-27CA-A849-9B5E-7B84173189E9}"/>
              </a:ext>
            </a:extLst>
          </p:cNvPr>
          <p:cNvSpPr txBox="1">
            <a:spLocks/>
          </p:cNvSpPr>
          <p:nvPr/>
        </p:nvSpPr>
        <p:spPr bwMode="auto">
          <a:xfrm>
            <a:off x="213851" y="5291192"/>
            <a:ext cx="7008812" cy="1109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buFont typeface="Wingdings 2" charset="0"/>
              <a:buNone/>
            </a:pPr>
            <a:r>
              <a:rPr lang="en-US" sz="1800" b="1" baseline="30000" dirty="0" smtClean="0">
                <a:solidFill>
                  <a:srgbClr val="422C16"/>
                </a:solidFill>
                <a:latin typeface="+mj-lt"/>
                <a:ea typeface="华文楷体" charset="0"/>
                <a:cs typeface="华文楷体" charset="0"/>
              </a:rPr>
              <a:t>1</a:t>
            </a:r>
            <a:r>
              <a:rPr lang="en-US" sz="1800" b="1" dirty="0" smtClean="0">
                <a:solidFill>
                  <a:srgbClr val="422C16"/>
                </a:solidFill>
                <a:latin typeface="+mj-lt"/>
                <a:ea typeface="华文楷体" charset="0"/>
                <a:cs typeface="华文楷体" charset="0"/>
              </a:rPr>
              <a:t>Department </a:t>
            </a:r>
            <a:r>
              <a:rPr lang="en-US" sz="1800" b="1" dirty="0">
                <a:solidFill>
                  <a:srgbClr val="422C16"/>
                </a:solidFill>
                <a:latin typeface="+mj-lt"/>
                <a:ea typeface="华文楷体" charset="0"/>
                <a:cs typeface="华文楷体" charset="0"/>
              </a:rPr>
              <a:t>of  </a:t>
            </a:r>
            <a:r>
              <a:rPr lang="en-US" sz="1800" b="1" dirty="0" smtClean="0">
                <a:solidFill>
                  <a:srgbClr val="422C16"/>
                </a:solidFill>
                <a:latin typeface="+mj-lt"/>
                <a:ea typeface="华文楷体" charset="0"/>
                <a:cs typeface="华文楷体" charset="0"/>
              </a:rPr>
              <a:t>Petroleum Engineering</a:t>
            </a:r>
          </a:p>
          <a:p>
            <a:pPr eaLnBrk="1" hangingPunct="1">
              <a:buFont typeface="Wingdings 2" charset="0"/>
              <a:buNone/>
            </a:pPr>
            <a:r>
              <a:rPr lang="en-US" sz="1800" b="1" baseline="30000" dirty="0" smtClean="0">
                <a:solidFill>
                  <a:srgbClr val="422C16"/>
                </a:solidFill>
                <a:latin typeface="+mj-lt"/>
                <a:ea typeface="华文楷体" charset="0"/>
                <a:cs typeface="华文楷体" charset="0"/>
              </a:rPr>
              <a:t>2</a:t>
            </a:r>
            <a:r>
              <a:rPr lang="en-US" sz="1800" b="1" dirty="0" smtClean="0">
                <a:solidFill>
                  <a:srgbClr val="422C16"/>
                </a:solidFill>
                <a:latin typeface="+mj-lt"/>
                <a:ea typeface="华文楷体" charset="0"/>
                <a:cs typeface="华文楷体" charset="0"/>
              </a:rPr>
              <a:t>Mining Engineering</a:t>
            </a:r>
            <a:endParaRPr lang="en-US" sz="1800" b="1" dirty="0" smtClean="0">
              <a:solidFill>
                <a:srgbClr val="422C16"/>
              </a:solidFill>
              <a:latin typeface="+mj-lt"/>
              <a:ea typeface="华文楷体" charset="0"/>
              <a:cs typeface="华文楷体" charset="0"/>
            </a:endParaRPr>
          </a:p>
          <a:p>
            <a:pPr eaLnBrk="1" hangingPunct="1">
              <a:buFont typeface="Wingdings 2" charset="0"/>
              <a:buNone/>
            </a:pPr>
            <a:r>
              <a:rPr lang="en-US" sz="1800" b="1" dirty="0">
                <a:solidFill>
                  <a:srgbClr val="422C16"/>
                </a:solidFill>
                <a:latin typeface="+mj-lt"/>
                <a:ea typeface="华文楷体" charset="0"/>
                <a:cs typeface="华文楷体" charset="0"/>
              </a:rPr>
              <a:t>Faculty of Earth Technology and </a:t>
            </a:r>
            <a:r>
              <a:rPr lang="en-US" sz="1800" b="1" dirty="0" smtClean="0">
                <a:solidFill>
                  <a:srgbClr val="422C16"/>
                </a:solidFill>
                <a:latin typeface="+mj-lt"/>
                <a:ea typeface="华文楷体" charset="0"/>
                <a:cs typeface="华文楷体" charset="0"/>
              </a:rPr>
              <a:t>Energy</a:t>
            </a:r>
          </a:p>
          <a:p>
            <a:pPr eaLnBrk="1" hangingPunct="1">
              <a:buFont typeface="Wingdings 2" charset="0"/>
              <a:buNone/>
            </a:pPr>
            <a:r>
              <a:rPr lang="en-US" sz="1800" b="1" dirty="0" smtClean="0">
                <a:solidFill>
                  <a:srgbClr val="422C16"/>
                </a:solidFill>
                <a:latin typeface="+mj-lt"/>
                <a:ea typeface="华文楷体" charset="0"/>
                <a:cs typeface="华文楷体" charset="0"/>
              </a:rPr>
              <a:t>UNIVERSITAS </a:t>
            </a:r>
            <a:r>
              <a:rPr lang="en-US" sz="1800" b="1" dirty="0">
                <a:solidFill>
                  <a:srgbClr val="422C16"/>
                </a:solidFill>
                <a:latin typeface="+mj-lt"/>
                <a:ea typeface="华文楷体" charset="0"/>
                <a:cs typeface="华文楷体" charset="0"/>
              </a:rPr>
              <a:t>TRISAKTI, </a:t>
            </a:r>
            <a:r>
              <a:rPr lang="en-US" sz="1800" b="1" dirty="0" smtClean="0">
                <a:solidFill>
                  <a:srgbClr val="422C16"/>
                </a:solidFill>
                <a:latin typeface="+mj-lt"/>
                <a:ea typeface="华文楷体" charset="0"/>
                <a:cs typeface="华文楷体" charset="0"/>
              </a:rPr>
              <a:t>JAKARTA</a:t>
            </a:r>
            <a:endParaRPr lang="en-US" sz="1800" dirty="0">
              <a:solidFill>
                <a:srgbClr val="422C16"/>
              </a:solidFill>
              <a:ea typeface="华文楷体" charset="0"/>
              <a:cs typeface="华文楷体" charset="0"/>
            </a:endParaRPr>
          </a:p>
          <a:p>
            <a:pPr eaLnBrk="1" hangingPunct="1">
              <a:buFont typeface="Wingdings 2" charset="0"/>
              <a:buNone/>
            </a:pPr>
            <a:endParaRPr lang="en-US" sz="1800" dirty="0">
              <a:solidFill>
                <a:srgbClr val="422C16"/>
              </a:solidFill>
              <a:ea typeface="华文楷体" charset="0"/>
              <a:cs typeface="华文楷体" charset="0"/>
            </a:endParaRPr>
          </a:p>
          <a:p>
            <a:pPr eaLnBrk="1" hangingPunct="1">
              <a:buFont typeface="Wingdings 2" charset="0"/>
              <a:buNone/>
            </a:pPr>
            <a:endParaRPr lang="en-US" sz="1800" dirty="0">
              <a:ea typeface="华文楷体" charset="0"/>
              <a:cs typeface="华文楷体" charset="0"/>
            </a:endParaRPr>
          </a:p>
          <a:p>
            <a:pPr eaLnBrk="1" hangingPunct="1">
              <a:buFont typeface="Wingdings 2" charset="0"/>
              <a:buChar char=""/>
            </a:pPr>
            <a:endParaRPr lang="en-US" sz="1800" dirty="0">
              <a:ea typeface="华文楷体" charset="0"/>
              <a:cs typeface="华文楷体" charset="0"/>
            </a:endParaRPr>
          </a:p>
          <a:p>
            <a:pPr eaLnBrk="1" hangingPunct="1">
              <a:spcBef>
                <a:spcPct val="20000"/>
              </a:spcBef>
              <a:buFont typeface="Wingdings 2" charset="0"/>
              <a:buChar char=""/>
            </a:pPr>
            <a:endParaRPr lang="en-US" sz="1800" dirty="0">
              <a:ea typeface="华文楷体" charset="0"/>
              <a:cs typeface="华文楷体" charset="0"/>
            </a:endParaRPr>
          </a:p>
        </p:txBody>
      </p:sp>
    </p:spTree>
    <p:extLst>
      <p:ext uri="{BB962C8B-B14F-4D97-AF65-F5344CB8AC3E}">
        <p14:creationId xmlns:p14="http://schemas.microsoft.com/office/powerpoint/2010/main" val="4234999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0"/>
            <a:ext cx="5181600" cy="646331"/>
          </a:xfrm>
          <a:prstGeom prst="rect">
            <a:avLst/>
          </a:prstGeom>
        </p:spPr>
        <p:txBody>
          <a:bodyPr wrap="square">
            <a:spAutoFit/>
          </a:bodyPr>
          <a:lstStyle/>
          <a:p>
            <a:r>
              <a:rPr lang="en-US" b="1" dirty="0">
                <a:solidFill>
                  <a:srgbClr val="FF0000"/>
                </a:solidFill>
              </a:rPr>
              <a:t>2</a:t>
            </a:r>
            <a:r>
              <a:rPr lang="en-US" b="1" baseline="30000" dirty="0">
                <a:solidFill>
                  <a:srgbClr val="FF0000"/>
                </a:solidFill>
              </a:rPr>
              <a:t>nd</a:t>
            </a:r>
            <a:r>
              <a:rPr lang="en-US" dirty="0"/>
              <a:t> </a:t>
            </a:r>
            <a:r>
              <a:rPr lang="en-US" b="1" dirty="0">
                <a:solidFill>
                  <a:srgbClr val="00B050"/>
                </a:solidFill>
              </a:rPr>
              <a:t>ICESE</a:t>
            </a:r>
          </a:p>
          <a:p>
            <a:r>
              <a:rPr lang="en-US" dirty="0"/>
              <a:t>International Conference Earth Science and Energy</a:t>
            </a:r>
          </a:p>
        </p:txBody>
      </p:sp>
      <p:sp>
        <p:nvSpPr>
          <p:cNvPr id="5" name="TextBox 4">
            <a:extLst>
              <a:ext uri="{FF2B5EF4-FFF2-40B4-BE49-F238E27FC236}">
                <a16:creationId xmlns="" xmlns:a16="http://schemas.microsoft.com/office/drawing/2014/main" id="{3B4D8566-41C4-5246-B419-90D37DA36FC4}"/>
              </a:ext>
            </a:extLst>
          </p:cNvPr>
          <p:cNvSpPr txBox="1"/>
          <p:nvPr/>
        </p:nvSpPr>
        <p:spPr>
          <a:xfrm>
            <a:off x="5715000" y="78272"/>
            <a:ext cx="3429000" cy="646331"/>
          </a:xfrm>
          <a:prstGeom prst="rect">
            <a:avLst/>
          </a:prstGeom>
          <a:noFill/>
        </p:spPr>
        <p:txBody>
          <a:bodyPr wrap="square" rtlCol="0">
            <a:spAutoFit/>
          </a:bodyPr>
          <a:lstStyle/>
          <a:p>
            <a:r>
              <a:rPr lang="id-ID" sz="3600" b="1" dirty="0">
                <a:solidFill>
                  <a:schemeClr val="accent1">
                    <a:lumMod val="75000"/>
                  </a:schemeClr>
                </a:solidFill>
              </a:rPr>
              <a:t>INTRODUCTION</a:t>
            </a:r>
          </a:p>
        </p:txBody>
      </p:sp>
      <p:cxnSp>
        <p:nvCxnSpPr>
          <p:cNvPr id="6" name="Straight Connector 5"/>
          <p:cNvCxnSpPr/>
          <p:nvPr/>
        </p:nvCxnSpPr>
        <p:spPr>
          <a:xfrm>
            <a:off x="228600" y="762000"/>
            <a:ext cx="8686800" cy="0"/>
          </a:xfrm>
          <a:prstGeom prst="line">
            <a:avLst/>
          </a:prstGeom>
          <a:ln w="28575" cmpd="tri"/>
        </p:spPr>
        <p:style>
          <a:lnRef idx="1">
            <a:schemeClr val="accent1"/>
          </a:lnRef>
          <a:fillRef idx="0">
            <a:schemeClr val="accent1"/>
          </a:fillRef>
          <a:effectRef idx="0">
            <a:schemeClr val="accent1"/>
          </a:effectRef>
          <a:fontRef idx="minor">
            <a:schemeClr val="tx1"/>
          </a:fontRef>
        </p:style>
      </p:cxnSp>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5926202"/>
            <a:ext cx="3352800" cy="9317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Content Placeholder 2"/>
          <p:cNvSpPr txBox="1">
            <a:spLocks/>
          </p:cNvSpPr>
          <p:nvPr/>
        </p:nvSpPr>
        <p:spPr>
          <a:xfrm>
            <a:off x="476865" y="1363369"/>
            <a:ext cx="8229600" cy="4123032"/>
          </a:xfrm>
          <a:prstGeom prst="rect">
            <a:avLst/>
          </a:prstGeom>
          <a:solidFill>
            <a:srgbClr val="CCFFFF"/>
          </a:solidFill>
        </p:spPr>
        <p:txBody>
          <a:bodyPr>
            <a:normAutofit fontScale="7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en-GB" dirty="0" smtClean="0"/>
              <a:t>Nitrogen Flooding is now more often used as an alternative to substitute for CO2 flooding</a:t>
            </a:r>
          </a:p>
          <a:p>
            <a:pPr algn="just"/>
            <a:r>
              <a:rPr lang="en-GB" dirty="0" smtClean="0"/>
              <a:t>This methods, is only effective when used in high depth fields because it requires constant high pressure and temperature so that this gas can dissolve into reservoir fluids.</a:t>
            </a:r>
          </a:p>
          <a:p>
            <a:pPr algn="just"/>
            <a:r>
              <a:rPr lang="en-GB" dirty="0" smtClean="0"/>
              <a:t>The purpose of this study was to study the effect of temperature and GOR in the efforts of crude oil recovery and solubility processes in high pressure nitrogen injection.</a:t>
            </a:r>
          </a:p>
          <a:p>
            <a:pPr algn="just"/>
            <a:r>
              <a:rPr lang="en-GB" dirty="0" smtClean="0"/>
              <a:t>This research was conducted on nine types of experiments carried out using 42.3 °API crude oil which, using two temperatures namely 70 °F and 120 °F with GOR </a:t>
            </a:r>
            <a:r>
              <a:rPr lang="en-GB" dirty="0" err="1" smtClean="0"/>
              <a:t>ie</a:t>
            </a:r>
            <a:r>
              <a:rPr lang="en-GB" dirty="0" smtClean="0"/>
              <a:t> 575 </a:t>
            </a:r>
            <a:r>
              <a:rPr lang="en-GB" dirty="0" err="1" smtClean="0"/>
              <a:t>scf</a:t>
            </a:r>
            <a:r>
              <a:rPr lang="en-GB" dirty="0" smtClean="0"/>
              <a:t>/</a:t>
            </a:r>
            <a:r>
              <a:rPr lang="en-GB" dirty="0" err="1" smtClean="0"/>
              <a:t>stb</a:t>
            </a:r>
            <a:r>
              <a:rPr lang="en-GB" dirty="0" smtClean="0"/>
              <a:t>, 400 </a:t>
            </a:r>
            <a:r>
              <a:rPr lang="en-GB" dirty="0" err="1" smtClean="0"/>
              <a:t>scf</a:t>
            </a:r>
            <a:r>
              <a:rPr lang="en-GB" dirty="0" smtClean="0"/>
              <a:t>/</a:t>
            </a:r>
            <a:r>
              <a:rPr lang="en-GB" dirty="0" err="1" smtClean="0"/>
              <a:t>stb</a:t>
            </a:r>
            <a:r>
              <a:rPr lang="en-GB" dirty="0" smtClean="0"/>
              <a:t>, and 200 </a:t>
            </a:r>
            <a:r>
              <a:rPr lang="en-GB" dirty="0" err="1" smtClean="0"/>
              <a:t>scf</a:t>
            </a:r>
            <a:r>
              <a:rPr lang="en-GB" dirty="0" smtClean="0"/>
              <a:t>/</a:t>
            </a:r>
            <a:r>
              <a:rPr lang="en-GB" dirty="0" err="1" smtClean="0"/>
              <a:t>stb</a:t>
            </a:r>
            <a:r>
              <a:rPr lang="en-GB" dirty="0" smtClean="0"/>
              <a:t>. The reservoir model used is stainless steel tubes 125 feet long and 0.435 inches in diameter, packed with consolidated sand to provide and average permeability of 910 </a:t>
            </a:r>
            <a:r>
              <a:rPr lang="en-GB" dirty="0" err="1" smtClean="0"/>
              <a:t>mD.</a:t>
            </a:r>
            <a:endParaRPr lang="en-GB" dirty="0"/>
          </a:p>
        </p:txBody>
      </p:sp>
    </p:spTree>
    <p:extLst>
      <p:ext uri="{BB962C8B-B14F-4D97-AF65-F5344CB8AC3E}">
        <p14:creationId xmlns:p14="http://schemas.microsoft.com/office/powerpoint/2010/main" val="3096640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0"/>
            <a:ext cx="5181600" cy="646331"/>
          </a:xfrm>
          <a:prstGeom prst="rect">
            <a:avLst/>
          </a:prstGeom>
        </p:spPr>
        <p:txBody>
          <a:bodyPr wrap="square">
            <a:spAutoFit/>
          </a:bodyPr>
          <a:lstStyle/>
          <a:p>
            <a:r>
              <a:rPr lang="en-US" b="1" dirty="0">
                <a:solidFill>
                  <a:srgbClr val="FF0000"/>
                </a:solidFill>
              </a:rPr>
              <a:t>2</a:t>
            </a:r>
            <a:r>
              <a:rPr lang="en-US" b="1" baseline="30000" dirty="0">
                <a:solidFill>
                  <a:srgbClr val="FF0000"/>
                </a:solidFill>
              </a:rPr>
              <a:t>nd</a:t>
            </a:r>
            <a:r>
              <a:rPr lang="en-US" dirty="0"/>
              <a:t> </a:t>
            </a:r>
            <a:r>
              <a:rPr lang="en-US" b="1" dirty="0">
                <a:solidFill>
                  <a:srgbClr val="00B050"/>
                </a:solidFill>
              </a:rPr>
              <a:t>ICESE</a:t>
            </a:r>
          </a:p>
          <a:p>
            <a:r>
              <a:rPr lang="en-US" dirty="0"/>
              <a:t>International Conference Earth Science and Energy</a:t>
            </a:r>
          </a:p>
        </p:txBody>
      </p:sp>
      <p:cxnSp>
        <p:nvCxnSpPr>
          <p:cNvPr id="6" name="Straight Connector 5"/>
          <p:cNvCxnSpPr/>
          <p:nvPr/>
        </p:nvCxnSpPr>
        <p:spPr>
          <a:xfrm>
            <a:off x="228600" y="762000"/>
            <a:ext cx="8686800" cy="0"/>
          </a:xfrm>
          <a:prstGeom prst="line">
            <a:avLst/>
          </a:prstGeom>
          <a:ln w="28575" cmpd="tri"/>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 xmlns:a16="http://schemas.microsoft.com/office/drawing/2014/main" id="{3B4D8566-41C4-5246-B419-90D37DA36FC4}"/>
              </a:ext>
            </a:extLst>
          </p:cNvPr>
          <p:cNvSpPr txBox="1"/>
          <p:nvPr/>
        </p:nvSpPr>
        <p:spPr>
          <a:xfrm>
            <a:off x="6629400" y="78272"/>
            <a:ext cx="2514600" cy="646331"/>
          </a:xfrm>
          <a:prstGeom prst="rect">
            <a:avLst/>
          </a:prstGeom>
          <a:noFill/>
        </p:spPr>
        <p:txBody>
          <a:bodyPr wrap="square" rtlCol="0">
            <a:spAutoFit/>
          </a:bodyPr>
          <a:lstStyle/>
          <a:p>
            <a:r>
              <a:rPr lang="id-ID" sz="3600" b="1" dirty="0" smtClean="0">
                <a:solidFill>
                  <a:schemeClr val="accent1">
                    <a:lumMod val="75000"/>
                  </a:schemeClr>
                </a:solidFill>
              </a:rPr>
              <a:t>METHODS</a:t>
            </a:r>
            <a:endParaRPr lang="id-ID" sz="3600" b="1" dirty="0">
              <a:solidFill>
                <a:schemeClr val="accent1">
                  <a:lumMod val="75000"/>
                </a:schemeClr>
              </a:solidFill>
            </a:endParaRPr>
          </a:p>
        </p:txBody>
      </p:sp>
      <p:pic>
        <p:nvPicPr>
          <p:cNvPr id="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5926202"/>
            <a:ext cx="3352800" cy="9317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201560" y="1066800"/>
            <a:ext cx="8713839" cy="4708981"/>
          </a:xfrm>
          <a:prstGeom prst="rect">
            <a:avLst/>
          </a:prstGeom>
          <a:solidFill>
            <a:schemeClr val="accent1">
              <a:lumMod val="20000"/>
              <a:lumOff val="80000"/>
            </a:schemeClr>
          </a:solidFill>
        </p:spPr>
        <p:txBody>
          <a:bodyPr wrap="square">
            <a:spAutoFit/>
          </a:bodyPr>
          <a:lstStyle/>
          <a:p>
            <a:pPr marL="285750" indent="-285750" algn="just">
              <a:buFont typeface="Wingdings" pitchFamily="2" charset="2"/>
              <a:buChar char="Ø"/>
            </a:pPr>
            <a:r>
              <a:rPr lang="en-US" sz="2000" dirty="0"/>
              <a:t>Gas flooding is the EOR method most often used in reservoir fluids for light oil, condensate oil, and volatile oil. Nitrogen gas injection (N2) can be used in the application of EOR to carbonate </a:t>
            </a:r>
            <a:r>
              <a:rPr lang="en-US" sz="2000" dirty="0" smtClean="0"/>
              <a:t>rocks</a:t>
            </a:r>
          </a:p>
          <a:p>
            <a:pPr marL="285750" indent="-285750" algn="just">
              <a:buFont typeface="Wingdings" pitchFamily="2" charset="2"/>
              <a:buChar char="Ø"/>
            </a:pPr>
            <a:r>
              <a:rPr lang="en-US" sz="2000" dirty="0"/>
              <a:t>In mixed gas injection, gas is injected above the minimum miscibility pressure (MMP), so that it will cause the gas to dissolve in oil. In contrast to unmixed gas injection, which is injected under MMP, in order to maintain reservoir pressure, as well as to prevent production cut-offs, thereby increasing production rates.</a:t>
            </a:r>
          </a:p>
          <a:p>
            <a:pPr marL="285750" indent="-285750" algn="just">
              <a:buFont typeface="Wingdings" pitchFamily="2" charset="2"/>
              <a:buChar char="Ø"/>
            </a:pPr>
            <a:r>
              <a:rPr lang="en-US" sz="2000" dirty="0"/>
              <a:t>The injected nitrogen gas is an inert gas that will dissolve at a very high pressure, and will reduce the viscosity of the oil, as well as provide efficient displacement of the mutually soluble fluids.</a:t>
            </a:r>
          </a:p>
          <a:p>
            <a:pPr marL="285750" indent="-285750" algn="just">
              <a:buFont typeface="Wingdings" pitchFamily="2" charset="2"/>
              <a:buChar char="Ø"/>
            </a:pPr>
            <a:r>
              <a:rPr lang="en-US" sz="2000" dirty="0"/>
              <a:t>the objective of nitrogen gas injection at present is to achieve solubility with reservoir fluids. The phenomenon of dissolving nitrogen gas with reservoir fluid is very complex, depending on the conditions of the reservoir fluid including pressure, temperature, and other factors such as mass transfer between phases, relative permeability, capillary pressure, gravity, etc</a:t>
            </a:r>
            <a:r>
              <a:rPr lang="en-US" sz="2000" dirty="0" smtClean="0"/>
              <a:t>.</a:t>
            </a:r>
          </a:p>
        </p:txBody>
      </p:sp>
    </p:spTree>
    <p:extLst>
      <p:ext uri="{BB962C8B-B14F-4D97-AF65-F5344CB8AC3E}">
        <p14:creationId xmlns:p14="http://schemas.microsoft.com/office/powerpoint/2010/main" val="1565231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0"/>
            <a:ext cx="5181600" cy="646331"/>
          </a:xfrm>
          <a:prstGeom prst="rect">
            <a:avLst/>
          </a:prstGeom>
        </p:spPr>
        <p:txBody>
          <a:bodyPr wrap="square">
            <a:spAutoFit/>
          </a:bodyPr>
          <a:lstStyle/>
          <a:p>
            <a:r>
              <a:rPr lang="en-US" b="1" dirty="0">
                <a:solidFill>
                  <a:srgbClr val="FF0000"/>
                </a:solidFill>
              </a:rPr>
              <a:t>2</a:t>
            </a:r>
            <a:r>
              <a:rPr lang="en-US" b="1" baseline="30000" dirty="0">
                <a:solidFill>
                  <a:srgbClr val="FF0000"/>
                </a:solidFill>
              </a:rPr>
              <a:t>nd</a:t>
            </a:r>
            <a:r>
              <a:rPr lang="en-US" dirty="0"/>
              <a:t> </a:t>
            </a:r>
            <a:r>
              <a:rPr lang="en-US" b="1" dirty="0">
                <a:solidFill>
                  <a:srgbClr val="00B050"/>
                </a:solidFill>
              </a:rPr>
              <a:t>ICESE</a:t>
            </a:r>
          </a:p>
          <a:p>
            <a:r>
              <a:rPr lang="en-US" dirty="0"/>
              <a:t>International Conference Earth Science and Energy</a:t>
            </a:r>
          </a:p>
        </p:txBody>
      </p:sp>
      <p:cxnSp>
        <p:nvCxnSpPr>
          <p:cNvPr id="6" name="Straight Connector 5"/>
          <p:cNvCxnSpPr/>
          <p:nvPr/>
        </p:nvCxnSpPr>
        <p:spPr>
          <a:xfrm>
            <a:off x="228600" y="762000"/>
            <a:ext cx="8686800" cy="0"/>
          </a:xfrm>
          <a:prstGeom prst="line">
            <a:avLst/>
          </a:prstGeom>
          <a:ln w="28575" cmpd="tri"/>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 xmlns:a16="http://schemas.microsoft.com/office/drawing/2014/main" id="{3B4D8566-41C4-5246-B419-90D37DA36FC4}"/>
              </a:ext>
            </a:extLst>
          </p:cNvPr>
          <p:cNvSpPr txBox="1"/>
          <p:nvPr/>
        </p:nvSpPr>
        <p:spPr>
          <a:xfrm>
            <a:off x="6629400" y="78272"/>
            <a:ext cx="2514600" cy="646331"/>
          </a:xfrm>
          <a:prstGeom prst="rect">
            <a:avLst/>
          </a:prstGeom>
          <a:noFill/>
        </p:spPr>
        <p:txBody>
          <a:bodyPr wrap="square" rtlCol="0">
            <a:spAutoFit/>
          </a:bodyPr>
          <a:lstStyle/>
          <a:p>
            <a:r>
              <a:rPr lang="id-ID" sz="3600" b="1" dirty="0" smtClean="0">
                <a:solidFill>
                  <a:schemeClr val="accent1">
                    <a:lumMod val="75000"/>
                  </a:schemeClr>
                </a:solidFill>
              </a:rPr>
              <a:t>METHODS</a:t>
            </a:r>
            <a:endParaRPr lang="id-ID" sz="3600" b="1" dirty="0">
              <a:solidFill>
                <a:schemeClr val="accent1">
                  <a:lumMod val="75000"/>
                </a:schemeClr>
              </a:solidFill>
            </a:endParaRPr>
          </a:p>
        </p:txBody>
      </p:sp>
      <p:pic>
        <p:nvPicPr>
          <p:cNvPr id="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5926202"/>
            <a:ext cx="3352800" cy="9317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228600" y="914400"/>
            <a:ext cx="8686800" cy="1015663"/>
          </a:xfrm>
          <a:prstGeom prst="rect">
            <a:avLst/>
          </a:prstGeom>
          <a:solidFill>
            <a:srgbClr val="FFFF99"/>
          </a:solidFill>
        </p:spPr>
        <p:txBody>
          <a:bodyPr wrap="square">
            <a:spAutoFit/>
          </a:bodyPr>
          <a:lstStyle/>
          <a:p>
            <a:r>
              <a:rPr lang="en-US" sz="2000" dirty="0"/>
              <a:t>Experimental activities are categorized into nine experiments, which have goals, as well as the results of each. The following will explain about the nine </a:t>
            </a:r>
            <a:r>
              <a:rPr lang="en-US" sz="2000" dirty="0" smtClean="0"/>
              <a:t>experiments :</a:t>
            </a:r>
            <a:endParaRPr lang="en-US" sz="2000" dirty="0"/>
          </a:p>
        </p:txBody>
      </p:sp>
      <p:sp>
        <p:nvSpPr>
          <p:cNvPr id="4" name="Rectangle 3"/>
          <p:cNvSpPr/>
          <p:nvPr/>
        </p:nvSpPr>
        <p:spPr>
          <a:xfrm>
            <a:off x="228600" y="2021681"/>
            <a:ext cx="8686800" cy="3970318"/>
          </a:xfrm>
          <a:prstGeom prst="rect">
            <a:avLst/>
          </a:prstGeom>
          <a:solidFill>
            <a:srgbClr val="FFFFCC"/>
          </a:solidFill>
        </p:spPr>
        <p:txBody>
          <a:bodyPr wrap="square">
            <a:spAutoFit/>
          </a:bodyPr>
          <a:lstStyle/>
          <a:p>
            <a:pPr marL="342900" indent="-342900">
              <a:buFont typeface="+mj-lt"/>
              <a:buAutoNum type="arabicPeriod"/>
            </a:pPr>
            <a:r>
              <a:rPr lang="en-US" dirty="0"/>
              <a:t>designed to test whether a significant recovery can be obtained when above the </a:t>
            </a:r>
            <a:r>
              <a:rPr lang="en-US" dirty="0" err="1"/>
              <a:t>misciblility</a:t>
            </a:r>
            <a:r>
              <a:rPr lang="en-US" dirty="0"/>
              <a:t> pressure.</a:t>
            </a:r>
          </a:p>
          <a:p>
            <a:pPr marL="342900" indent="-342900">
              <a:buFont typeface="+mj-lt"/>
              <a:buAutoNum type="arabicPeriod"/>
            </a:pPr>
            <a:r>
              <a:rPr lang="en-US" dirty="0"/>
              <a:t>designed to establish the reliability and validity of the model used</a:t>
            </a:r>
          </a:p>
          <a:p>
            <a:pPr marL="342900" indent="-342900">
              <a:buFont typeface="+mj-lt"/>
              <a:buAutoNum type="arabicPeriod"/>
            </a:pPr>
            <a:r>
              <a:rPr lang="en-US" dirty="0"/>
              <a:t>using high pressure nitrogen injection for light crude oil transfer.</a:t>
            </a:r>
          </a:p>
          <a:p>
            <a:pPr marL="342900" indent="-342900">
              <a:buFont typeface="+mj-lt"/>
              <a:buAutoNum type="arabicPeriod"/>
            </a:pPr>
            <a:r>
              <a:rPr lang="en-US" dirty="0"/>
              <a:t>the amount of dissolved natural gas in petroleum is reduced to 200 </a:t>
            </a:r>
            <a:r>
              <a:rPr lang="en-US" dirty="0" err="1"/>
              <a:t>scf</a:t>
            </a:r>
            <a:r>
              <a:rPr lang="en-US" dirty="0"/>
              <a:t> / </a:t>
            </a:r>
            <a:r>
              <a:rPr lang="en-US" dirty="0" err="1"/>
              <a:t>stb</a:t>
            </a:r>
            <a:r>
              <a:rPr lang="en-US" dirty="0"/>
              <a:t>.</a:t>
            </a:r>
          </a:p>
          <a:p>
            <a:pPr marL="342900" indent="-342900">
              <a:buFont typeface="+mj-lt"/>
              <a:buAutoNum type="arabicPeriod"/>
            </a:pPr>
            <a:r>
              <a:rPr lang="en-US" dirty="0"/>
              <a:t>carried out at a temperature of 120 ° F.</a:t>
            </a:r>
          </a:p>
          <a:p>
            <a:pPr marL="342900" indent="-342900">
              <a:buFont typeface="+mj-lt"/>
              <a:buAutoNum type="arabicPeriod"/>
            </a:pPr>
            <a:r>
              <a:rPr lang="en-US" dirty="0"/>
              <a:t>has the aim of comparing the combined effect of GOR in solution and the temperature of its previous recovery and miscibility.</a:t>
            </a:r>
          </a:p>
          <a:p>
            <a:pPr marL="342900" indent="-342900">
              <a:buFont typeface="+mj-lt"/>
              <a:buAutoNum type="arabicPeriod"/>
            </a:pPr>
            <a:r>
              <a:rPr lang="en-US" dirty="0" err="1"/>
              <a:t>waterflooding</a:t>
            </a:r>
            <a:r>
              <a:rPr lang="en-US" dirty="0"/>
              <a:t> process at 120 ° F.</a:t>
            </a:r>
          </a:p>
          <a:p>
            <a:pPr marL="342900" indent="-342900">
              <a:buFont typeface="+mj-lt"/>
              <a:buAutoNum type="arabicPeriod"/>
            </a:pPr>
            <a:r>
              <a:rPr lang="en-US" dirty="0"/>
              <a:t>tertiary petroleum recovery by nitrogen injection, with a GOR of 575 </a:t>
            </a:r>
            <a:r>
              <a:rPr lang="en-US" dirty="0" err="1"/>
              <a:t>scf</a:t>
            </a:r>
            <a:r>
              <a:rPr lang="en-US" dirty="0"/>
              <a:t> / </a:t>
            </a:r>
            <a:r>
              <a:rPr lang="en-US" dirty="0" err="1"/>
              <a:t>stb</a:t>
            </a:r>
            <a:r>
              <a:rPr lang="en-US" dirty="0"/>
              <a:t>. This eighth test is designed to observe how temperature will affect tertiary recovery with low oil saturation.</a:t>
            </a:r>
          </a:p>
          <a:p>
            <a:pPr marL="342900" indent="-342900">
              <a:buFont typeface="+mj-lt"/>
              <a:buAutoNum type="arabicPeriod"/>
            </a:pPr>
            <a:r>
              <a:rPr lang="en-US" dirty="0"/>
              <a:t>10% PV propane slug is driven by high pressure nitrogen, which is used for recovering petroleum with GOR valued at 575 </a:t>
            </a:r>
            <a:r>
              <a:rPr lang="en-US" dirty="0" err="1"/>
              <a:t>scf</a:t>
            </a:r>
            <a:r>
              <a:rPr lang="en-US" dirty="0"/>
              <a:t> / </a:t>
            </a:r>
            <a:r>
              <a:rPr lang="en-US" dirty="0" err="1"/>
              <a:t>stb</a:t>
            </a:r>
            <a:endParaRPr lang="en-US" dirty="0"/>
          </a:p>
        </p:txBody>
      </p:sp>
    </p:spTree>
    <p:extLst>
      <p:ext uri="{BB962C8B-B14F-4D97-AF65-F5344CB8AC3E}">
        <p14:creationId xmlns:p14="http://schemas.microsoft.com/office/powerpoint/2010/main" val="668288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0"/>
            <a:ext cx="3761129" cy="923330"/>
          </a:xfrm>
          <a:prstGeom prst="rect">
            <a:avLst/>
          </a:prstGeom>
        </p:spPr>
        <p:txBody>
          <a:bodyPr wrap="square">
            <a:spAutoFit/>
          </a:bodyPr>
          <a:lstStyle/>
          <a:p>
            <a:r>
              <a:rPr lang="en-US" b="1" dirty="0">
                <a:solidFill>
                  <a:srgbClr val="FF0000"/>
                </a:solidFill>
              </a:rPr>
              <a:t>2</a:t>
            </a:r>
            <a:r>
              <a:rPr lang="en-US" b="1" baseline="30000" dirty="0">
                <a:solidFill>
                  <a:srgbClr val="FF0000"/>
                </a:solidFill>
              </a:rPr>
              <a:t>nd</a:t>
            </a:r>
            <a:r>
              <a:rPr lang="en-US" dirty="0"/>
              <a:t> </a:t>
            </a:r>
            <a:r>
              <a:rPr lang="en-US" b="1" dirty="0">
                <a:solidFill>
                  <a:srgbClr val="00B050"/>
                </a:solidFill>
              </a:rPr>
              <a:t>ICESE</a:t>
            </a:r>
          </a:p>
          <a:p>
            <a:r>
              <a:rPr lang="en-US" dirty="0"/>
              <a:t>International Conference Earth Science and Energy</a:t>
            </a:r>
          </a:p>
        </p:txBody>
      </p:sp>
      <p:cxnSp>
        <p:nvCxnSpPr>
          <p:cNvPr id="6" name="Straight Connector 5"/>
          <p:cNvCxnSpPr/>
          <p:nvPr/>
        </p:nvCxnSpPr>
        <p:spPr>
          <a:xfrm>
            <a:off x="228600" y="990600"/>
            <a:ext cx="8686800" cy="0"/>
          </a:xfrm>
          <a:prstGeom prst="line">
            <a:avLst/>
          </a:prstGeom>
          <a:ln w="28575" cmpd="tri"/>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 xmlns:a16="http://schemas.microsoft.com/office/drawing/2014/main" id="{02FED456-0839-B54E-9B25-596626BF2057}"/>
              </a:ext>
            </a:extLst>
          </p:cNvPr>
          <p:cNvSpPr txBox="1"/>
          <p:nvPr/>
        </p:nvSpPr>
        <p:spPr>
          <a:xfrm>
            <a:off x="3920903" y="138499"/>
            <a:ext cx="5230471" cy="646331"/>
          </a:xfrm>
          <a:prstGeom prst="rect">
            <a:avLst/>
          </a:prstGeom>
          <a:noFill/>
        </p:spPr>
        <p:txBody>
          <a:bodyPr wrap="none" rtlCol="0">
            <a:spAutoFit/>
          </a:bodyPr>
          <a:lstStyle/>
          <a:p>
            <a:r>
              <a:rPr lang="id-ID" sz="3600" b="1" dirty="0">
                <a:solidFill>
                  <a:schemeClr val="accent1">
                    <a:lumMod val="75000"/>
                  </a:schemeClr>
                </a:solidFill>
              </a:rPr>
              <a:t>RESULTS AND DISCUSSION</a:t>
            </a:r>
          </a:p>
        </p:txBody>
      </p:sp>
      <p:pic>
        <p:nvPicPr>
          <p:cNvPr id="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5926202"/>
            <a:ext cx="3352800" cy="9317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228600" y="1143000"/>
            <a:ext cx="8686800" cy="646331"/>
          </a:xfrm>
          <a:prstGeom prst="rect">
            <a:avLst/>
          </a:prstGeom>
          <a:solidFill>
            <a:schemeClr val="accent1">
              <a:lumMod val="20000"/>
              <a:lumOff val="80000"/>
            </a:schemeClr>
          </a:solidFill>
        </p:spPr>
        <p:txBody>
          <a:bodyPr wrap="square">
            <a:spAutoFit/>
          </a:bodyPr>
          <a:lstStyle/>
          <a:p>
            <a:r>
              <a:rPr lang="en-US" dirty="0"/>
              <a:t>To be able to see a more detailed summary of all experiments carried out, it can be seen from the following table</a:t>
            </a: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905000"/>
            <a:ext cx="8610600" cy="384816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103241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0"/>
            <a:ext cx="5181600" cy="646331"/>
          </a:xfrm>
          <a:prstGeom prst="rect">
            <a:avLst/>
          </a:prstGeom>
        </p:spPr>
        <p:txBody>
          <a:bodyPr wrap="square">
            <a:spAutoFit/>
          </a:bodyPr>
          <a:lstStyle/>
          <a:p>
            <a:r>
              <a:rPr lang="en-US" b="1" dirty="0">
                <a:solidFill>
                  <a:srgbClr val="FF0000"/>
                </a:solidFill>
              </a:rPr>
              <a:t>2</a:t>
            </a:r>
            <a:r>
              <a:rPr lang="en-US" b="1" baseline="30000" dirty="0">
                <a:solidFill>
                  <a:srgbClr val="FF0000"/>
                </a:solidFill>
              </a:rPr>
              <a:t>nd</a:t>
            </a:r>
            <a:r>
              <a:rPr lang="en-US" dirty="0"/>
              <a:t> </a:t>
            </a:r>
            <a:r>
              <a:rPr lang="en-US" b="1" dirty="0">
                <a:solidFill>
                  <a:srgbClr val="00B050"/>
                </a:solidFill>
              </a:rPr>
              <a:t>ICESE</a:t>
            </a:r>
          </a:p>
          <a:p>
            <a:r>
              <a:rPr lang="en-US" dirty="0"/>
              <a:t>International Conference Earth Science and Energy</a:t>
            </a:r>
          </a:p>
        </p:txBody>
      </p:sp>
      <p:cxnSp>
        <p:nvCxnSpPr>
          <p:cNvPr id="6" name="Straight Connector 5"/>
          <p:cNvCxnSpPr/>
          <p:nvPr/>
        </p:nvCxnSpPr>
        <p:spPr>
          <a:xfrm>
            <a:off x="228600" y="762000"/>
            <a:ext cx="8686800" cy="0"/>
          </a:xfrm>
          <a:prstGeom prst="line">
            <a:avLst/>
          </a:prstGeom>
          <a:ln w="28575" cmpd="tri"/>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 xmlns:a16="http://schemas.microsoft.com/office/drawing/2014/main" id="{7F1E46CC-69F9-D84C-A273-C780F6EF1B5C}"/>
              </a:ext>
            </a:extLst>
          </p:cNvPr>
          <p:cNvSpPr txBox="1"/>
          <p:nvPr/>
        </p:nvSpPr>
        <p:spPr>
          <a:xfrm>
            <a:off x="6174200" y="49438"/>
            <a:ext cx="2741200" cy="646331"/>
          </a:xfrm>
          <a:prstGeom prst="rect">
            <a:avLst/>
          </a:prstGeom>
          <a:noFill/>
        </p:spPr>
        <p:txBody>
          <a:bodyPr wrap="none" rtlCol="0">
            <a:spAutoFit/>
          </a:bodyPr>
          <a:lstStyle/>
          <a:p>
            <a:r>
              <a:rPr lang="id-ID" sz="3600" b="1" dirty="0" smtClean="0">
                <a:solidFill>
                  <a:schemeClr val="accent1">
                    <a:lumMod val="75000"/>
                  </a:schemeClr>
                </a:solidFill>
              </a:rPr>
              <a:t>CONCLU</a:t>
            </a:r>
            <a:r>
              <a:rPr lang="en-US" sz="3600" b="1" dirty="0" smtClean="0">
                <a:solidFill>
                  <a:schemeClr val="accent1">
                    <a:lumMod val="75000"/>
                  </a:schemeClr>
                </a:solidFill>
              </a:rPr>
              <a:t>S</a:t>
            </a:r>
            <a:r>
              <a:rPr lang="id-ID" sz="3600" b="1" dirty="0" smtClean="0">
                <a:solidFill>
                  <a:schemeClr val="accent1">
                    <a:lumMod val="75000"/>
                  </a:schemeClr>
                </a:solidFill>
              </a:rPr>
              <a:t>ION</a:t>
            </a:r>
            <a:endParaRPr lang="id-ID" sz="3600" b="1" dirty="0">
              <a:solidFill>
                <a:schemeClr val="accent1">
                  <a:lumMod val="75000"/>
                </a:schemeClr>
              </a:solidFill>
            </a:endParaRPr>
          </a:p>
        </p:txBody>
      </p:sp>
      <p:pic>
        <p:nvPicPr>
          <p:cNvPr id="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5926202"/>
            <a:ext cx="3352800" cy="9317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304800" y="1371600"/>
            <a:ext cx="8382000" cy="3477875"/>
          </a:xfrm>
          <a:prstGeom prst="rect">
            <a:avLst/>
          </a:prstGeom>
          <a:solidFill>
            <a:schemeClr val="accent6">
              <a:lumMod val="20000"/>
              <a:lumOff val="80000"/>
            </a:schemeClr>
          </a:solidFill>
        </p:spPr>
        <p:txBody>
          <a:bodyPr wrap="square">
            <a:spAutoFit/>
          </a:bodyPr>
          <a:lstStyle/>
          <a:p>
            <a:pPr marL="457200" indent="-457200" algn="just">
              <a:buFont typeface="+mj-lt"/>
              <a:buAutoNum type="arabicPeriod"/>
            </a:pPr>
            <a:r>
              <a:rPr lang="en-US" sz="2000" dirty="0"/>
              <a:t>Crude oil recovery increases due to rising temperatures.</a:t>
            </a:r>
          </a:p>
          <a:p>
            <a:pPr marL="457200" indent="-457200" algn="just">
              <a:buFont typeface="+mj-lt"/>
              <a:buAutoNum type="arabicPeriod"/>
            </a:pPr>
            <a:r>
              <a:rPr lang="en-US" sz="2000" dirty="0"/>
              <a:t>The increase in crude oil recovery was due to the increase in GOR.</a:t>
            </a:r>
          </a:p>
          <a:p>
            <a:pPr marL="457200" indent="-457200" algn="just">
              <a:buFont typeface="+mj-lt"/>
              <a:buAutoNum type="arabicPeriod"/>
            </a:pPr>
            <a:r>
              <a:rPr lang="en-US" sz="2000" dirty="0"/>
              <a:t>The effect of temperature on oil displacement due to high pressure nitrogen injection after </a:t>
            </a:r>
            <a:r>
              <a:rPr lang="en-US" sz="2000" dirty="0" err="1"/>
              <a:t>waterflooding</a:t>
            </a:r>
            <a:r>
              <a:rPr lang="en-US" sz="2000" dirty="0"/>
              <a:t> does not appear to be significant.</a:t>
            </a:r>
          </a:p>
          <a:p>
            <a:pPr marL="457200" indent="-457200" algn="just">
              <a:buFont typeface="+mj-lt"/>
              <a:buAutoNum type="arabicPeriod"/>
            </a:pPr>
            <a:r>
              <a:rPr lang="en-US" sz="2000" dirty="0"/>
              <a:t>The distance to the miscibility zone decreases slightly with increasing temperature and GOR in solution.</a:t>
            </a:r>
          </a:p>
          <a:p>
            <a:pPr marL="457200" indent="-457200" algn="just">
              <a:buFont typeface="+mj-lt"/>
              <a:buAutoNum type="arabicPeriod"/>
            </a:pPr>
            <a:r>
              <a:rPr lang="en-US" sz="2000" dirty="0"/>
              <a:t>For high recovery, propane slugs are recommended.</a:t>
            </a:r>
          </a:p>
          <a:p>
            <a:pPr marL="457200" indent="-457200" algn="just">
              <a:buFont typeface="+mj-lt"/>
              <a:buAutoNum type="arabicPeriod"/>
            </a:pPr>
            <a:r>
              <a:rPr lang="en-US" sz="2000" dirty="0"/>
              <a:t>The two-phase flow zone is produced in all experiments on the displacement of petroleum with high pressure nitrogen.</a:t>
            </a:r>
          </a:p>
          <a:p>
            <a:pPr marL="457200" indent="-457200" algn="just">
              <a:buFont typeface="+mj-lt"/>
              <a:buAutoNum type="arabicPeriod"/>
            </a:pPr>
            <a:r>
              <a:rPr lang="en-US" sz="2000" dirty="0"/>
              <a:t>This fact suggests that the initial composition of the displacement phase will be a key factor for earlier solubility and higher recovery values.</a:t>
            </a:r>
          </a:p>
        </p:txBody>
      </p:sp>
    </p:spTree>
    <p:extLst>
      <p:ext uri="{BB962C8B-B14F-4D97-AF65-F5344CB8AC3E}">
        <p14:creationId xmlns:p14="http://schemas.microsoft.com/office/powerpoint/2010/main" val="9924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0"/>
            <a:ext cx="4038600" cy="923330"/>
          </a:xfrm>
          <a:prstGeom prst="rect">
            <a:avLst/>
          </a:prstGeom>
        </p:spPr>
        <p:txBody>
          <a:bodyPr wrap="square">
            <a:spAutoFit/>
          </a:bodyPr>
          <a:lstStyle/>
          <a:p>
            <a:r>
              <a:rPr lang="en-US" b="1" dirty="0">
                <a:solidFill>
                  <a:srgbClr val="FF0000"/>
                </a:solidFill>
              </a:rPr>
              <a:t>2</a:t>
            </a:r>
            <a:r>
              <a:rPr lang="en-US" b="1" baseline="30000" dirty="0">
                <a:solidFill>
                  <a:srgbClr val="FF0000"/>
                </a:solidFill>
              </a:rPr>
              <a:t>nd</a:t>
            </a:r>
            <a:r>
              <a:rPr lang="en-US" dirty="0"/>
              <a:t> </a:t>
            </a:r>
            <a:r>
              <a:rPr lang="en-US" b="1" dirty="0">
                <a:solidFill>
                  <a:srgbClr val="00B050"/>
                </a:solidFill>
              </a:rPr>
              <a:t>ICESE</a:t>
            </a:r>
          </a:p>
          <a:p>
            <a:r>
              <a:rPr lang="en-US" dirty="0"/>
              <a:t>International Conference Earth Science and Energy</a:t>
            </a:r>
          </a:p>
        </p:txBody>
      </p:sp>
      <p:cxnSp>
        <p:nvCxnSpPr>
          <p:cNvPr id="6" name="Straight Connector 5"/>
          <p:cNvCxnSpPr/>
          <p:nvPr/>
        </p:nvCxnSpPr>
        <p:spPr>
          <a:xfrm>
            <a:off x="228600" y="990600"/>
            <a:ext cx="8686800" cy="0"/>
          </a:xfrm>
          <a:prstGeom prst="line">
            <a:avLst/>
          </a:prstGeom>
          <a:ln w="28575" cmpd="tri"/>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 xmlns:a16="http://schemas.microsoft.com/office/drawing/2014/main" id="{43E89367-5915-0744-AC55-938CEFA5413A}"/>
              </a:ext>
            </a:extLst>
          </p:cNvPr>
          <p:cNvSpPr txBox="1"/>
          <p:nvPr/>
        </p:nvSpPr>
        <p:spPr>
          <a:xfrm>
            <a:off x="4800600" y="228600"/>
            <a:ext cx="4155497" cy="646331"/>
          </a:xfrm>
          <a:prstGeom prst="rect">
            <a:avLst/>
          </a:prstGeom>
          <a:noFill/>
        </p:spPr>
        <p:txBody>
          <a:bodyPr wrap="none" rtlCol="0">
            <a:spAutoFit/>
          </a:bodyPr>
          <a:lstStyle/>
          <a:p>
            <a:r>
              <a:rPr lang="en-ID" sz="3600" b="1" dirty="0">
                <a:solidFill>
                  <a:schemeClr val="accent1">
                    <a:lumMod val="75000"/>
                  </a:schemeClr>
                </a:solidFill>
              </a:rPr>
              <a:t>ACKNOWLEDGMENT</a:t>
            </a:r>
            <a:endParaRPr lang="id-ID" sz="3600" b="1" dirty="0">
              <a:solidFill>
                <a:schemeClr val="accent1">
                  <a:lumMod val="75000"/>
                </a:schemeClr>
              </a:solidFill>
            </a:endParaRPr>
          </a:p>
        </p:txBody>
      </p:sp>
      <p:pic>
        <p:nvPicPr>
          <p:cNvPr id="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5926202"/>
            <a:ext cx="3352800" cy="9317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Content Placeholder 2"/>
          <p:cNvSpPr txBox="1">
            <a:spLocks/>
          </p:cNvSpPr>
          <p:nvPr/>
        </p:nvSpPr>
        <p:spPr>
          <a:xfrm>
            <a:off x="457200" y="1600201"/>
            <a:ext cx="8229600" cy="1981199"/>
          </a:xfrm>
          <a:prstGeom prst="rect">
            <a:avLst/>
          </a:prstGeom>
          <a:solidFill>
            <a:schemeClr val="accent4">
              <a:lumMod val="20000"/>
              <a:lumOff val="80000"/>
            </a:schemeClr>
          </a:solidFill>
        </p:spPr>
        <p:txBody>
          <a:bodyPr>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800" dirty="0" err="1"/>
              <a:t>Trisakti</a:t>
            </a:r>
            <a:r>
              <a:rPr lang="en-US" sz="2800" dirty="0"/>
              <a:t> University, Petroleum Engineering Program for the opportunity and financial funding to participate in this International </a:t>
            </a:r>
            <a:r>
              <a:rPr lang="en-US" sz="2800" dirty="0" smtClean="0"/>
              <a:t>Conference</a:t>
            </a:r>
          </a:p>
          <a:p>
            <a:r>
              <a:rPr lang="id-ID" sz="2800" dirty="0" smtClean="0"/>
              <a:t>The commitee of </a:t>
            </a:r>
            <a:r>
              <a:rPr lang="en-US" sz="2800" dirty="0" smtClean="0"/>
              <a:t>ICESE 2020 </a:t>
            </a:r>
            <a:r>
              <a:rPr lang="id-ID" sz="2800" dirty="0" smtClean="0"/>
              <a:t>for the opportunity to present our paper </a:t>
            </a:r>
          </a:p>
          <a:p>
            <a:endParaRPr lang="id-ID" sz="2800" dirty="0"/>
          </a:p>
        </p:txBody>
      </p:sp>
    </p:spTree>
    <p:extLst>
      <p:ext uri="{BB962C8B-B14F-4D97-AF65-F5344CB8AC3E}">
        <p14:creationId xmlns:p14="http://schemas.microsoft.com/office/powerpoint/2010/main" val="99244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TotalTime>
  <Words>805</Words>
  <Application>Microsoft Office PowerPoint</Application>
  <PresentationFormat>On-screen Show (4:3)</PresentationFormat>
  <Paragraphs>56</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HP</cp:lastModifiedBy>
  <cp:revision>6</cp:revision>
  <dcterms:created xsi:type="dcterms:W3CDTF">2020-11-10T07:52:16Z</dcterms:created>
  <dcterms:modified xsi:type="dcterms:W3CDTF">2020-11-10T13:28:00Z</dcterms:modified>
</cp:coreProperties>
</file>