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30" r:id="rId3"/>
    <p:sldId id="534" r:id="rId4"/>
    <p:sldId id="531" r:id="rId5"/>
    <p:sldId id="532" r:id="rId6"/>
    <p:sldId id="533" r:id="rId7"/>
    <p:sldId id="525" r:id="rId8"/>
    <p:sldId id="538" r:id="rId9"/>
    <p:sldId id="537" r:id="rId10"/>
    <p:sldId id="539" r:id="rId11"/>
    <p:sldId id="540" r:id="rId12"/>
    <p:sldId id="535" r:id="rId13"/>
    <p:sldId id="536" r:id="rId1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Neill, Dara" initials="OD" lastIdx="1" clrIdx="0">
    <p:extLst>
      <p:ext uri="{19B8F6BF-5375-455C-9EA6-DF929625EA0E}">
        <p15:presenceInfo xmlns:p15="http://schemas.microsoft.com/office/powerpoint/2012/main" userId="O'Neill, Dara" providerId="None"/>
      </p:ext>
    </p:extLst>
  </p:cmAuthor>
  <p:cmAuthor id="2" name="Rebecca Hardy" initials="RH" lastIdx="8" clrIdx="1">
    <p:extLst>
      <p:ext uri="{19B8F6BF-5375-455C-9EA6-DF929625EA0E}">
        <p15:presenceInfo xmlns:p15="http://schemas.microsoft.com/office/powerpoint/2012/main" userId="Rebecca Hardy" providerId="None"/>
      </p:ext>
    </p:extLst>
  </p:cmAuthor>
  <p:cmAuthor id="3" name="Jon Johnson" initials="JJ" lastIdx="7" clrIdx="2">
    <p:extLst>
      <p:ext uri="{19B8F6BF-5375-455C-9EA6-DF929625EA0E}">
        <p15:presenceInfo xmlns:p15="http://schemas.microsoft.com/office/powerpoint/2012/main" userId="S-1-5-21-2902265621-1063028621-2381561480-213660" providerId="AD"/>
      </p:ext>
    </p:extLst>
  </p:cmAuthor>
  <p:cmAuthor id="4" name="Hayley Mills" initials="HM" lastIdx="5" clrIdx="3">
    <p:extLst>
      <p:ext uri="{19B8F6BF-5375-455C-9EA6-DF929625EA0E}">
        <p15:presenceInfo xmlns:p15="http://schemas.microsoft.com/office/powerpoint/2012/main" userId="Hayley Mill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67272"/>
    <a:srgbClr val="65A0A3"/>
    <a:srgbClr val="F0FAF2"/>
    <a:srgbClr val="EFFAFF"/>
    <a:srgbClr val="FEF7EC"/>
    <a:srgbClr val="EDF9EF"/>
    <a:srgbClr val="F6FCF7"/>
    <a:srgbClr val="F8F3FB"/>
    <a:srgbClr val="FF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43" autoAdjust="0"/>
    <p:restoredTop sz="68413" autoAdjust="0"/>
  </p:normalViewPr>
  <p:slideViewPr>
    <p:cSldViewPr snapToGrid="0">
      <p:cViewPr varScale="1">
        <p:scale>
          <a:sx n="76" d="100"/>
          <a:sy n="76" d="100"/>
        </p:scale>
        <p:origin x="1734" y="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93CD4-8A1B-4F2D-82A5-0AA30EFB68F7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1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87B50-C406-4162-B83A-14E1D3621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8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9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89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FB493-2AA0-43BD-88D2-40EE250B7807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EF53C-3DDB-4E8C-8741-5F1444810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1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26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557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307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26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6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323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756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587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86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166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94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9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8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73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8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03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8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78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25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9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0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11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59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7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4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A82830-EA75-4F2A-B397-5E2B6D29C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7960" y="365332"/>
            <a:ext cx="11536081" cy="6127336"/>
          </a:xfrm>
        </p:spPr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4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1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9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7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  <p:pic>
        <p:nvPicPr>
          <p:cNvPr id="9" name="Picture 4">
            <a:hlinkClick r:id="rId3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2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5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317" y="1698356"/>
            <a:ext cx="11761365" cy="1551876"/>
          </a:xfrm>
        </p:spPr>
        <p:txBody>
          <a:bodyPr anchor="ctr">
            <a:normAutofit/>
          </a:bodyPr>
          <a:lstStyle/>
          <a:p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Metadata Management </a:t>
            </a:r>
            <a:b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</a:b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DDI-Lifecycle Overview</a:t>
            </a:r>
            <a:endParaRPr lang="en-GB" sz="4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3999" y="3383093"/>
            <a:ext cx="9144000" cy="1378225"/>
          </a:xfrm>
        </p:spPr>
        <p:txBody>
          <a:bodyPr>
            <a:noAutofit/>
          </a:bodyPr>
          <a:lstStyle/>
          <a:p>
            <a:r>
              <a:rPr lang="en-GB" smtClean="0"/>
              <a:t>Jon Johnson</a:t>
            </a:r>
          </a:p>
          <a:p>
            <a:r>
              <a:rPr lang="en-GB" smtClean="0"/>
              <a:t>12 </a:t>
            </a:r>
            <a:r>
              <a:rPr lang="en-GB" dirty="0" smtClean="0"/>
              <a:t>September 2019</a:t>
            </a:r>
            <a:endParaRPr lang="en-GB" dirty="0" smtClean="0"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CLOSER, UCL </a:t>
            </a:r>
            <a:r>
              <a:rPr lang="en-GB" dirty="0">
                <a:latin typeface="Calibri" panose="020F0502020204030204" pitchFamily="34" charset="0"/>
              </a:rPr>
              <a:t>Institute of Education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402" y="5934456"/>
            <a:ext cx="1676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19" y="5821743"/>
            <a:ext cx="10223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4" b="9690"/>
          <a:stretch/>
        </p:blipFill>
        <p:spPr>
          <a:xfrm>
            <a:off x="4892993" y="78431"/>
            <a:ext cx="2406015" cy="13221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4866" t="6551"/>
          <a:stretch/>
        </p:blipFill>
        <p:spPr>
          <a:xfrm>
            <a:off x="5218627" y="5934456"/>
            <a:ext cx="1754746" cy="71801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320049" y="770643"/>
            <a:ext cx="432048" cy="432048"/>
          </a:xfrm>
          <a:prstGeom prst="ellipse">
            <a:avLst/>
          </a:prstGeom>
          <a:solidFill>
            <a:srgbClr val="38B449">
              <a:alpha val="5490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29978" y="1687941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1116577" y="5290410"/>
            <a:ext cx="241947" cy="241947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545976" y="4666678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191781" y="1317281"/>
            <a:ext cx="176400" cy="176400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1182124" y="3549062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11310740" y="1267400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11614172" y="2421616"/>
            <a:ext cx="176400" cy="176400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1895164" y="1565799"/>
            <a:ext cx="176400" cy="176400"/>
          </a:xfrm>
          <a:prstGeom prst="ellipse">
            <a:avLst/>
          </a:prstGeom>
          <a:solidFill>
            <a:srgbClr val="F573BF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59945" y="3367880"/>
            <a:ext cx="284400" cy="284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9467205" y="5043663"/>
            <a:ext cx="176400" cy="176400"/>
          </a:xfrm>
          <a:prstGeom prst="ellipse">
            <a:avLst/>
          </a:prstGeom>
          <a:solidFill>
            <a:srgbClr val="38B449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10040903" y="914456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10183631" y="5131863"/>
            <a:ext cx="432048" cy="432048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11358524" y="4129574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1983364" y="4626331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847519" y="5438611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66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1"/>
          <p:cNvSpPr txBox="1">
            <a:spLocks/>
          </p:cNvSpPr>
          <p:nvPr/>
        </p:nvSpPr>
        <p:spPr>
          <a:xfrm>
            <a:off x="8267700" y="643725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" y="449943"/>
            <a:ext cx="8109366" cy="5760034"/>
          </a:xfrm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8789481" y="3400055"/>
            <a:ext cx="29235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Data Description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6653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1"/>
          <p:cNvSpPr txBox="1">
            <a:spLocks/>
          </p:cNvSpPr>
          <p:nvPr/>
        </p:nvSpPr>
        <p:spPr>
          <a:xfrm>
            <a:off x="8267700" y="643725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20" y="449943"/>
            <a:ext cx="8109364" cy="5760034"/>
          </a:xfrm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8789481" y="3400055"/>
            <a:ext cx="29235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Data production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4429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Connecting information across the Lifecycle</a:t>
            </a:r>
            <a:endParaRPr lang="en-GB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319" y="1477735"/>
            <a:ext cx="10163481" cy="4690837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Connecting information across the Lifecycle</a:t>
            </a:r>
            <a:endParaRPr lang="en-GB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31" y="1463221"/>
            <a:ext cx="9610315" cy="453118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7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1"/>
          <p:cNvSpPr txBox="1">
            <a:spLocks/>
          </p:cNvSpPr>
          <p:nvPr/>
        </p:nvSpPr>
        <p:spPr>
          <a:xfrm>
            <a:off x="8575975" y="6418261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Wendy Thomas IPUMS (2016)</a:t>
            </a:r>
            <a:endParaRPr lang="en-US" sz="1400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it contains</a:t>
            </a:r>
          </a:p>
          <a:p>
            <a:r>
              <a:rPr lang="en-GB" dirty="0" smtClean="0"/>
              <a:t>How DDI-Lifecycle fits together</a:t>
            </a:r>
          </a:p>
          <a:p>
            <a:r>
              <a:rPr lang="en-GB" dirty="0" smtClean="0"/>
              <a:t>Relationship between different objects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03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1"/>
          <p:cNvSpPr txBox="1">
            <a:spLocks/>
          </p:cNvSpPr>
          <p:nvPr/>
        </p:nvSpPr>
        <p:spPr>
          <a:xfrm>
            <a:off x="8267700" y="6451768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DDI-Lifecycle Overview</a:t>
            </a:r>
            <a:endParaRPr lang="en-GB" dirty="0"/>
          </a:p>
        </p:txBody>
      </p:sp>
      <p:pic>
        <p:nvPicPr>
          <p:cNvPr id="22" name="Content Placeholder 2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9"/>
            <a:ext cx="9526290" cy="4463366"/>
          </a:xfrm>
        </p:spPr>
      </p:pic>
    </p:spTree>
    <p:extLst>
      <p:ext uri="{BB962C8B-B14F-4D97-AF65-F5344CB8AC3E}">
        <p14:creationId xmlns:p14="http://schemas.microsoft.com/office/powerpoint/2010/main" val="101946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3521" y="2115809"/>
            <a:ext cx="1684820" cy="61001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Study </a:t>
            </a:r>
            <a:r>
              <a:rPr lang="en-US" sz="1600" dirty="0" smtClean="0">
                <a:solidFill>
                  <a:schemeClr val="tx1"/>
                </a:solidFill>
              </a:rPr>
              <a:t>Unit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058170"/>
            <a:ext cx="2155465" cy="1602253"/>
          </a:xfrm>
          <a:prstGeom prst="rect">
            <a:avLst/>
          </a:prstGeom>
          <a:ln w="28575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/>
              <a:t>Data Collection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Methodology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Processing Event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Processing Instruction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Instrument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Instructions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9079629" y="3212616"/>
            <a:ext cx="2027582" cy="2474843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 smtClean="0"/>
              <a:t>Questions or Measures</a:t>
            </a:r>
            <a:endParaRPr lang="en-US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Intent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Question </a:t>
            </a:r>
            <a:r>
              <a:rPr lang="en-US" sz="1350" dirty="0" smtClean="0"/>
              <a:t>Text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Type of Measurement</a:t>
            </a: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Representation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Sentinel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Substantive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Question Grids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Question Block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Stimulus Response</a:t>
            </a:r>
          </a:p>
        </p:txBody>
      </p:sp>
      <p:sp>
        <p:nvSpPr>
          <p:cNvPr id="3" name="Rectangle 2"/>
          <p:cNvSpPr/>
          <p:nvPr/>
        </p:nvSpPr>
        <p:spPr>
          <a:xfrm>
            <a:off x="4983099" y="2343567"/>
            <a:ext cx="2107096" cy="3426295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/>
              <a:t>[Data Capture Flow] </a:t>
            </a:r>
          </a:p>
          <a:p>
            <a:r>
              <a:rPr lang="en-US" sz="1350" b="1" dirty="0"/>
              <a:t>Control Constructs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Sequence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If Then Else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Else If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Computation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Statement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Loop Until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Loop While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Repeat Until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Repeat While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Question Construct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In Parameter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Out Parameter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Binding</a:t>
            </a:r>
          </a:p>
        </p:txBody>
      </p:sp>
      <p:cxnSp>
        <p:nvCxnSpPr>
          <p:cNvPr id="12" name="Straight Connector 11"/>
          <p:cNvCxnSpPr>
            <a:stCxn id="4" idx="2"/>
            <a:endCxn id="6" idx="0"/>
          </p:cNvCxnSpPr>
          <p:nvPr/>
        </p:nvCxnSpPr>
        <p:spPr>
          <a:xfrm>
            <a:off x="1915932" y="2725821"/>
            <a:ext cx="1" cy="13323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93665" y="5211406"/>
            <a:ext cx="1989434" cy="67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smtClean="0"/>
              <a:t>collection</a:t>
            </a:r>
            <a:endParaRPr lang="en-GB" dirty="0"/>
          </a:p>
        </p:txBody>
      </p:sp>
      <p:sp>
        <p:nvSpPr>
          <p:cNvPr id="16" name="Footer Placeholder 1"/>
          <p:cNvSpPr txBox="1">
            <a:spLocks/>
          </p:cNvSpPr>
          <p:nvPr/>
        </p:nvSpPr>
        <p:spPr>
          <a:xfrm>
            <a:off x="8267700" y="6422739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055548" y="5204636"/>
            <a:ext cx="1989434" cy="67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5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3256872"/>
            <a:ext cx="2423492" cy="1660383"/>
          </a:xfrm>
          <a:prstGeom prst="rect">
            <a:avLst/>
          </a:prstGeom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350" b="1" dirty="0" smtClean="0"/>
          </a:p>
          <a:p>
            <a:r>
              <a:rPr lang="en-US" sz="1350" b="1" dirty="0" smtClean="0"/>
              <a:t>Logical </a:t>
            </a:r>
            <a:r>
              <a:rPr lang="en-US" sz="1350" b="1" dirty="0"/>
              <a:t>Product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Categories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Represented Variables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err="1" smtClean="0"/>
              <a:t>NCubes</a:t>
            </a:r>
            <a:r>
              <a:rPr lang="en-US" sz="1350" dirty="0" smtClean="0"/>
              <a:t> </a:t>
            </a:r>
            <a:r>
              <a:rPr lang="en-US" sz="1350" dirty="0"/>
              <a:t>(</a:t>
            </a:r>
            <a:r>
              <a:rPr lang="en-US" sz="1350" dirty="0" smtClean="0"/>
              <a:t>dimensional </a:t>
            </a:r>
            <a:r>
              <a:rPr lang="en-US" sz="1350" dirty="0"/>
              <a:t>data)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Data Relationship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07536" y="2062702"/>
            <a:ext cx="1684820" cy="61001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Study </a:t>
            </a:r>
            <a:r>
              <a:rPr lang="en-US" sz="1600" dirty="0" smtClean="0">
                <a:solidFill>
                  <a:schemeClr val="tx1"/>
                </a:solidFill>
              </a:rPr>
              <a:t>Unit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05021" y="2062702"/>
            <a:ext cx="1684820" cy="6100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  <a:ln w="1905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 </a:t>
            </a:r>
            <a:r>
              <a:rPr lang="en-US" sz="1600" dirty="0" smtClean="0">
                <a:solidFill>
                  <a:schemeClr val="tx1"/>
                </a:solidFill>
              </a:rPr>
              <a:t>Collection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47496" y="2977720"/>
            <a:ext cx="1999871" cy="307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0" b="1" dirty="0" smtClean="0"/>
          </a:p>
          <a:p>
            <a:endParaRPr lang="en-US" sz="1350" b="1" dirty="0" smtClean="0"/>
          </a:p>
          <a:p>
            <a:r>
              <a:rPr lang="en-US" sz="1350" b="1" dirty="0" smtClean="0"/>
              <a:t>Variables</a:t>
            </a:r>
            <a:endParaRPr lang="en-US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Source(s)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Universe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Analysis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Source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Concept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Embargo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Measurement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Representation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Sentinel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Substantive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Weighting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Processing Instruction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  <p:sp>
        <p:nvSpPr>
          <p:cNvPr id="3" name="Rectangle 2"/>
          <p:cNvSpPr/>
          <p:nvPr/>
        </p:nvSpPr>
        <p:spPr>
          <a:xfrm>
            <a:off x="6709743" y="2062702"/>
            <a:ext cx="1781175" cy="218122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/>
              <a:t>Managed Representations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Numeric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Text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err="1"/>
              <a:t>DateTime</a:t>
            </a: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Scale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Ratio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Geographic Code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err="1"/>
              <a:t>Codelist</a:t>
            </a:r>
            <a:endParaRPr lang="en-US" sz="1350" dirty="0"/>
          </a:p>
        </p:txBody>
      </p:sp>
      <p:cxnSp>
        <p:nvCxnSpPr>
          <p:cNvPr id="12" name="Straight Connector 11"/>
          <p:cNvCxnSpPr>
            <a:stCxn id="22" idx="3"/>
          </p:cNvCxnSpPr>
          <p:nvPr/>
        </p:nvCxnSpPr>
        <p:spPr>
          <a:xfrm>
            <a:off x="5689841" y="2367708"/>
            <a:ext cx="10199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0" idx="3"/>
            <a:endCxn id="22" idx="1"/>
          </p:cNvCxnSpPr>
          <p:nvPr/>
        </p:nvCxnSpPr>
        <p:spPr>
          <a:xfrm>
            <a:off x="2892355" y="2367708"/>
            <a:ext cx="11126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2"/>
            <a:endCxn id="20" idx="2"/>
          </p:cNvCxnSpPr>
          <p:nvPr/>
        </p:nvCxnSpPr>
        <p:spPr>
          <a:xfrm>
            <a:off x="2049946" y="2672714"/>
            <a:ext cx="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0" idx="2"/>
            <a:endCxn id="7" idx="0"/>
          </p:cNvCxnSpPr>
          <p:nvPr/>
        </p:nvCxnSpPr>
        <p:spPr>
          <a:xfrm>
            <a:off x="2049946" y="2672715"/>
            <a:ext cx="0" cy="5841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7" idx="3"/>
          </p:cNvCxnSpPr>
          <p:nvPr/>
        </p:nvCxnSpPr>
        <p:spPr>
          <a:xfrm>
            <a:off x="3261692" y="4087062"/>
            <a:ext cx="5858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2" idx="2"/>
            <a:endCxn id="2" idx="0"/>
          </p:cNvCxnSpPr>
          <p:nvPr/>
        </p:nvCxnSpPr>
        <p:spPr>
          <a:xfrm>
            <a:off x="4847431" y="2672714"/>
            <a:ext cx="0" cy="3050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847367" y="3640904"/>
            <a:ext cx="862375" cy="95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1"/>
          <p:cNvSpPr txBox="1">
            <a:spLocks/>
          </p:cNvSpPr>
          <p:nvPr/>
        </p:nvSpPr>
        <p:spPr>
          <a:xfrm>
            <a:off x="8267700" y="642274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smtClean="0"/>
              <a:t>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15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90023" y="2000621"/>
            <a:ext cx="2609022" cy="991310"/>
          </a:xfrm>
          <a:prstGeom prst="rect">
            <a:avLst/>
          </a:prstGeom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/>
              <a:t>Physical Product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Physical Structure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Record Layout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90023" y="3931223"/>
            <a:ext cx="2609022" cy="1567751"/>
          </a:xfrm>
          <a:prstGeom prst="rect">
            <a:avLst/>
          </a:prstGeom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/>
              <a:t>Physical Instance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Citation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Coverage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Data file identification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Quality Statement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Statistical Summary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949454" y="4638692"/>
            <a:ext cx="1684820" cy="6100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Study </a:t>
            </a:r>
            <a:r>
              <a:rPr lang="en-US" sz="1600" dirty="0" smtClean="0">
                <a:solidFill>
                  <a:schemeClr val="tx1"/>
                </a:solidFill>
              </a:rPr>
              <a:t>Unit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9454" y="2192503"/>
            <a:ext cx="1684820" cy="6100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Logical </a:t>
            </a:r>
            <a:r>
              <a:rPr lang="en-US" sz="1600" dirty="0" smtClean="0">
                <a:solidFill>
                  <a:schemeClr val="tx1"/>
                </a:solidFill>
              </a:rPr>
              <a:t>Product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>
            <a:endCxn id="20" idx="1"/>
          </p:cNvCxnSpPr>
          <p:nvPr/>
        </p:nvCxnSpPr>
        <p:spPr>
          <a:xfrm>
            <a:off x="4899047" y="4943698"/>
            <a:ext cx="205040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99045" y="4222624"/>
            <a:ext cx="2924155" cy="191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2"/>
          </p:cNvCxnSpPr>
          <p:nvPr/>
        </p:nvCxnSpPr>
        <p:spPr>
          <a:xfrm flipH="1" flipV="1">
            <a:off x="7791864" y="2802516"/>
            <a:ext cx="31336" cy="1439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22" idx="1"/>
          </p:cNvCxnSpPr>
          <p:nvPr/>
        </p:nvCxnSpPr>
        <p:spPr>
          <a:xfrm>
            <a:off x="4899047" y="2496277"/>
            <a:ext cx="2050409" cy="1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1" idx="0"/>
          </p:cNvCxnSpPr>
          <p:nvPr/>
        </p:nvCxnSpPr>
        <p:spPr>
          <a:xfrm>
            <a:off x="3594534" y="2991931"/>
            <a:ext cx="0" cy="9392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"/>
          <p:cNvSpPr txBox="1">
            <a:spLocks/>
          </p:cNvSpPr>
          <p:nvPr/>
        </p:nvSpPr>
        <p:spPr>
          <a:xfrm>
            <a:off x="8267700" y="6437252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smtClean="0"/>
              <a:t>production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1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1"/>
          <p:cNvSpPr txBox="1">
            <a:spLocks/>
          </p:cNvSpPr>
          <p:nvPr/>
        </p:nvSpPr>
        <p:spPr>
          <a:xfrm>
            <a:off x="8267700" y="643725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89481" y="3400055"/>
            <a:ext cx="2923548" cy="13255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Questionnaire </a:t>
            </a:r>
            <a:br>
              <a:rPr lang="en-GB" sz="3200" dirty="0" smtClean="0"/>
            </a:br>
            <a:r>
              <a:rPr lang="en-GB" sz="3200" dirty="0" smtClean="0"/>
              <a:t>Implementation</a:t>
            </a:r>
            <a:endParaRPr lang="en-GB" sz="3200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25" y="399143"/>
            <a:ext cx="8020656" cy="5697024"/>
          </a:xfrm>
        </p:spPr>
      </p:pic>
    </p:spTree>
    <p:extLst>
      <p:ext uri="{BB962C8B-B14F-4D97-AF65-F5344CB8AC3E}">
        <p14:creationId xmlns:p14="http://schemas.microsoft.com/office/powerpoint/2010/main" val="421333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1"/>
          <p:cNvSpPr txBox="1">
            <a:spLocks/>
          </p:cNvSpPr>
          <p:nvPr/>
        </p:nvSpPr>
        <p:spPr>
          <a:xfrm>
            <a:off x="8267700" y="643725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" y="449943"/>
            <a:ext cx="8109366" cy="5760035"/>
          </a:xfrm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8789481" y="3400055"/>
            <a:ext cx="29235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Data Capture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131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1"/>
          <p:cNvSpPr txBox="1">
            <a:spLocks/>
          </p:cNvSpPr>
          <p:nvPr/>
        </p:nvSpPr>
        <p:spPr>
          <a:xfrm>
            <a:off x="8267700" y="643725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" y="449943"/>
            <a:ext cx="8109366" cy="5760035"/>
          </a:xfrm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8789481" y="3400055"/>
            <a:ext cx="29235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Conceptual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8934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OSER">
      <a:dk1>
        <a:srgbClr val="231F20"/>
      </a:dk1>
      <a:lt1>
        <a:sysClr val="window" lastClr="FFFFFF"/>
      </a:lt1>
      <a:dk2>
        <a:srgbClr val="838384"/>
      </a:dk2>
      <a:lt2>
        <a:srgbClr val="EEECE1"/>
      </a:lt2>
      <a:accent1>
        <a:srgbClr val="652C90"/>
      </a:accent1>
      <a:accent2>
        <a:srgbClr val="FBAF3F"/>
      </a:accent2>
      <a:accent3>
        <a:srgbClr val="EC008B"/>
      </a:accent3>
      <a:accent4>
        <a:srgbClr val="00ADEF"/>
      </a:accent4>
      <a:accent5>
        <a:srgbClr val="38B449"/>
      </a:accent5>
      <a:accent6>
        <a:srgbClr val="838384"/>
      </a:accent6>
      <a:hlink>
        <a:srgbClr val="3366CC"/>
      </a:hlink>
      <a:folHlink>
        <a:srgbClr val="9900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56085</TotalTime>
  <Words>247</Words>
  <Application>Microsoft Office PowerPoint</Application>
  <PresentationFormat>Widescreen</PresentationFormat>
  <Paragraphs>115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Source Sans Pro</vt:lpstr>
      <vt:lpstr>Office Theme</vt:lpstr>
      <vt:lpstr>Metadata Management  DDI-Lifecycle Overview</vt:lpstr>
      <vt:lpstr>Overview</vt:lpstr>
      <vt:lpstr>DDI-Lifecycle Overview</vt:lpstr>
      <vt:lpstr>Data collection</vt:lpstr>
      <vt:lpstr>Data management</vt:lpstr>
      <vt:lpstr>Data production</vt:lpstr>
      <vt:lpstr>Questionnaire  Implementation</vt:lpstr>
      <vt:lpstr>PowerPoint Presentation</vt:lpstr>
      <vt:lpstr>PowerPoint Presentation</vt:lpstr>
      <vt:lpstr>PowerPoint Presentation</vt:lpstr>
      <vt:lpstr>PowerPoint Presentation</vt:lpstr>
      <vt:lpstr>Connecting information across the Lifecycle</vt:lpstr>
      <vt:lpstr>Connecting information across the Lifecycle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Dara O'Neill</dc:creator>
  <cp:lastModifiedBy>Hayley Mills</cp:lastModifiedBy>
  <cp:revision>855</cp:revision>
  <cp:lastPrinted>2019-05-31T09:34:06Z</cp:lastPrinted>
  <dcterms:created xsi:type="dcterms:W3CDTF">2018-05-24T09:28:13Z</dcterms:created>
  <dcterms:modified xsi:type="dcterms:W3CDTF">2019-09-27T08:02:02Z</dcterms:modified>
</cp:coreProperties>
</file>