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263" r:id="rId6"/>
    <p:sldId id="264" r:id="rId7"/>
    <p:sldId id="348" r:id="rId8"/>
    <p:sldId id="367" r:id="rId9"/>
    <p:sldId id="356" r:id="rId10"/>
    <p:sldId id="361" r:id="rId11"/>
    <p:sldId id="362" r:id="rId12"/>
    <p:sldId id="360" r:id="rId13"/>
    <p:sldId id="363" r:id="rId14"/>
    <p:sldId id="358" r:id="rId15"/>
    <p:sldId id="372" r:id="rId16"/>
    <p:sldId id="364" r:id="rId17"/>
    <p:sldId id="368" r:id="rId18"/>
    <p:sldId id="369" r:id="rId19"/>
    <p:sldId id="370" r:id="rId20"/>
    <p:sldId id="371" r:id="rId21"/>
    <p:sldId id="366" r:id="rId22"/>
    <p:sldId id="284" r:id="rId23"/>
    <p:sldId id="311" r:id="rId24"/>
    <p:sldId id="341" r:id="rId25"/>
    <p:sldId id="312" r:id="rId26"/>
    <p:sldId id="31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1F20"/>
    <a:srgbClr val="FFFFFF"/>
    <a:srgbClr val="215493"/>
    <a:srgbClr val="FFC000"/>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343" autoAdjust="0"/>
  </p:normalViewPr>
  <p:slideViewPr>
    <p:cSldViewPr snapToGrid="0" showGuides="1">
      <p:cViewPr varScale="1">
        <p:scale>
          <a:sx n="96" d="100"/>
          <a:sy n="96" d="100"/>
        </p:scale>
        <p:origin x="560" y="64"/>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73" d="100"/>
          <a:sy n="73" d="100"/>
        </p:scale>
        <p:origin x="3492"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D6985F-A066-42EE-86AD-694DF46B2329}" type="datetimeFigureOut">
              <a:rPr lang="en-US" smtClean="0"/>
              <a:t>2020-08-06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15AF52-C18E-4FEF-A68A-51556A132924}" type="slidenum">
              <a:rPr lang="en-US" smtClean="0"/>
              <a:t>‹#›</a:t>
            </a:fld>
            <a:endParaRPr lang="en-US"/>
          </a:p>
        </p:txBody>
      </p:sp>
    </p:spTree>
    <p:extLst>
      <p:ext uri="{BB962C8B-B14F-4D97-AF65-F5344CB8AC3E}">
        <p14:creationId xmlns:p14="http://schemas.microsoft.com/office/powerpoint/2010/main" val="433420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15AF52-C18E-4FEF-A68A-51556A132924}" type="slidenum">
              <a:rPr lang="en-US" smtClean="0"/>
              <a:t>1</a:t>
            </a:fld>
            <a:endParaRPr lang="en-US"/>
          </a:p>
        </p:txBody>
      </p:sp>
    </p:spTree>
    <p:extLst>
      <p:ext uri="{BB962C8B-B14F-4D97-AF65-F5344CB8AC3E}">
        <p14:creationId xmlns:p14="http://schemas.microsoft.com/office/powerpoint/2010/main" val="61657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3967073"/>
          </a:xfrm>
        </p:spPr>
        <p:txBody>
          <a:bodyPr/>
          <a:lstStyle/>
          <a:p>
            <a:r>
              <a:rPr lang="en-US" sz="2000" dirty="0" smtClean="0"/>
              <a:t>In particular, we need to think about transparent analysis and communication regarding procedures, performance profiles, results and interpretation.</a:t>
            </a:r>
          </a:p>
          <a:p>
            <a:endParaRPr lang="en-US" sz="2000" dirty="0"/>
          </a:p>
          <a:p>
            <a:r>
              <a:rPr lang="en-US" sz="2000" dirty="0" smtClean="0"/>
              <a:t>And we need to understand as much as possible about reproducibility of computational results, as well as analytic and exploratory decisions.</a:t>
            </a:r>
          </a:p>
          <a:p>
            <a:endParaRPr lang="en-US" sz="2000" dirty="0"/>
          </a:p>
          <a:p>
            <a:r>
              <a:rPr lang="en-US" sz="2000" dirty="0" smtClean="0"/>
              <a:t>And finally, we need to explore in greater depth the notion of replicability, within the context defined by environmental factors and design features.</a:t>
            </a:r>
          </a:p>
        </p:txBody>
      </p:sp>
      <p:sp>
        <p:nvSpPr>
          <p:cNvPr id="4" name="Slide Number Placeholder 3"/>
          <p:cNvSpPr>
            <a:spLocks noGrp="1"/>
          </p:cNvSpPr>
          <p:nvPr>
            <p:ph type="sldNum" sz="quarter" idx="10"/>
          </p:nvPr>
        </p:nvSpPr>
        <p:spPr/>
        <p:txBody>
          <a:bodyPr/>
          <a:lstStyle/>
          <a:p>
            <a:fld id="{9C44FBD9-7E35-4D55-BEA0-19D5103CA3A0}" type="slidenum">
              <a:rPr lang="en-US" smtClean="0"/>
              <a:pPr/>
              <a:t>10</a:t>
            </a:fld>
            <a:endParaRPr lang="en-US" dirty="0"/>
          </a:p>
        </p:txBody>
      </p:sp>
    </p:spTree>
    <p:extLst>
      <p:ext uri="{BB962C8B-B14F-4D97-AF65-F5344CB8AC3E}">
        <p14:creationId xmlns:p14="http://schemas.microsoft.com/office/powerpoint/2010/main" val="2604050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T</a:t>
            </a:r>
            <a:r>
              <a:rPr lang="en-US" sz="2000" dirty="0" smtClean="0"/>
              <a:t>hese general ideas apply in complementary ways to each of the three main presentations.  </a:t>
            </a:r>
          </a:p>
          <a:p>
            <a:endParaRPr lang="en-US" sz="2000" dirty="0"/>
          </a:p>
          <a:p>
            <a:r>
              <a:rPr lang="en-US" sz="2000" dirty="0" smtClean="0"/>
              <a:t>First, Eric describes a rapidly changing statistical landscape, and emphasizes transparent responses to changing in put sources, and changing stakeholder expectations on outcomes related to quality and privacy.</a:t>
            </a:r>
          </a:p>
          <a:p>
            <a:endParaRPr lang="en-US" sz="2000" dirty="0"/>
          </a:p>
          <a:p>
            <a:r>
              <a:rPr lang="en-US" sz="2000" dirty="0" smtClean="0"/>
              <a:t>And I heartily endorse both of those.  </a:t>
            </a:r>
          </a:p>
        </p:txBody>
      </p:sp>
      <p:sp>
        <p:nvSpPr>
          <p:cNvPr id="4" name="Slide Number Placeholder 3"/>
          <p:cNvSpPr>
            <a:spLocks noGrp="1"/>
          </p:cNvSpPr>
          <p:nvPr>
            <p:ph type="sldNum" sz="quarter" idx="10"/>
          </p:nvPr>
        </p:nvSpPr>
        <p:spPr/>
        <p:txBody>
          <a:bodyPr/>
          <a:lstStyle/>
          <a:p>
            <a:fld id="{9C44FBD9-7E35-4D55-BEA0-19D5103CA3A0}" type="slidenum">
              <a:rPr lang="en-US" smtClean="0"/>
              <a:pPr/>
              <a:t>11</a:t>
            </a:fld>
            <a:endParaRPr lang="en-US" dirty="0"/>
          </a:p>
        </p:txBody>
      </p:sp>
    </p:spTree>
    <p:extLst>
      <p:ext uri="{BB962C8B-B14F-4D97-AF65-F5344CB8AC3E}">
        <p14:creationId xmlns:p14="http://schemas.microsoft.com/office/powerpoint/2010/main" val="1646539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And second, Eric provides some snapshots of this changing environment.</a:t>
            </a:r>
          </a:p>
          <a:p>
            <a:endParaRPr lang="en-US" sz="1600" dirty="0"/>
          </a:p>
          <a:p>
            <a:r>
              <a:rPr lang="en-US" sz="1600" dirty="0" smtClean="0"/>
              <a:t>For example, to extend the landscape metaphor, we used to work primarily in one very rich river valley defined by sample surveys.</a:t>
            </a:r>
          </a:p>
          <a:p>
            <a:endParaRPr lang="en-US" sz="1600" dirty="0"/>
          </a:p>
          <a:p>
            <a:r>
              <a:rPr lang="en-US" sz="1600" dirty="0" smtClean="0"/>
              <a:t>And now – two river valleys – both potentially very rich – are emerging.  And Eric provides some very useful snapshots of both, labeled as “survey first” and “admin first” respectively.</a:t>
            </a:r>
          </a:p>
          <a:p>
            <a:endParaRPr lang="en-US" sz="1600" dirty="0"/>
          </a:p>
          <a:p>
            <a:r>
              <a:rPr lang="en-US" sz="1600" dirty="0" smtClean="0"/>
              <a:t>Similarly, the “necessity and proportionality framework” is very useful way to explore the changing landscape of privacy protection.  </a:t>
            </a:r>
          </a:p>
        </p:txBody>
      </p:sp>
      <p:sp>
        <p:nvSpPr>
          <p:cNvPr id="4" name="Slide Number Placeholder 3"/>
          <p:cNvSpPr>
            <a:spLocks noGrp="1"/>
          </p:cNvSpPr>
          <p:nvPr>
            <p:ph type="sldNum" sz="quarter" idx="10"/>
          </p:nvPr>
        </p:nvSpPr>
        <p:spPr/>
        <p:txBody>
          <a:bodyPr/>
          <a:lstStyle/>
          <a:p>
            <a:fld id="{9C44FBD9-7E35-4D55-BEA0-19D5103CA3A0}" type="slidenum">
              <a:rPr lang="en-US" smtClean="0"/>
              <a:pPr/>
              <a:t>12</a:t>
            </a:fld>
            <a:endParaRPr lang="en-US" dirty="0"/>
          </a:p>
        </p:txBody>
      </p:sp>
    </p:spTree>
    <p:extLst>
      <p:ext uri="{BB962C8B-B14F-4D97-AF65-F5344CB8AC3E}">
        <p14:creationId xmlns:p14="http://schemas.microsoft.com/office/powerpoint/2010/main" val="4272014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36084"/>
          </a:xfrm>
        </p:spPr>
        <p:txBody>
          <a:bodyPr/>
          <a:lstStyle/>
          <a:p>
            <a:r>
              <a:rPr lang="en-US" sz="2000" dirty="0" smtClean="0"/>
              <a:t>As a complement to the broad coverage in Eric’s paper, Maggie and Lars, respectively, focused in depth on two especially important dimensions.</a:t>
            </a:r>
          </a:p>
          <a:p>
            <a:endParaRPr lang="en-US" sz="2000" dirty="0"/>
          </a:p>
          <a:p>
            <a:r>
              <a:rPr lang="en-US" sz="2000" dirty="0" smtClean="0"/>
              <a:t>In particular, Maggie’s paper focused on a virtual-access pilot for the Federal Statistical Research Data Center System.</a:t>
            </a:r>
          </a:p>
          <a:p>
            <a:endParaRPr lang="en-US" sz="2000" dirty="0"/>
          </a:p>
          <a:p>
            <a:r>
              <a:rPr lang="en-US" sz="2000" dirty="0" smtClean="0"/>
              <a:t>Her presentation emphasized the general goal of enhanced transparency and reproducibility, and analyzed specific operational and perception issues that can arise with in-person data centers.</a:t>
            </a:r>
          </a:p>
          <a:p>
            <a:endParaRPr lang="en-US" sz="1600" dirty="0"/>
          </a:p>
          <a:p>
            <a:r>
              <a:rPr lang="en-US" sz="1600" dirty="0" smtClean="0"/>
              <a:t> </a:t>
            </a:r>
          </a:p>
        </p:txBody>
      </p:sp>
      <p:sp>
        <p:nvSpPr>
          <p:cNvPr id="4" name="Slide Number Placeholder 3"/>
          <p:cNvSpPr>
            <a:spLocks noGrp="1"/>
          </p:cNvSpPr>
          <p:nvPr>
            <p:ph type="sldNum" sz="quarter" idx="10"/>
          </p:nvPr>
        </p:nvSpPr>
        <p:spPr/>
        <p:txBody>
          <a:bodyPr/>
          <a:lstStyle/>
          <a:p>
            <a:fld id="{9C44FBD9-7E35-4D55-BEA0-19D5103CA3A0}" type="slidenum">
              <a:rPr lang="en-US" smtClean="0"/>
              <a:pPr/>
              <a:t>13</a:t>
            </a:fld>
            <a:endParaRPr lang="en-US" dirty="0"/>
          </a:p>
        </p:txBody>
      </p:sp>
    </p:spTree>
    <p:extLst>
      <p:ext uri="{BB962C8B-B14F-4D97-AF65-F5344CB8AC3E}">
        <p14:creationId xmlns:p14="http://schemas.microsoft.com/office/powerpoint/2010/main" val="30921292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6438" y="630238"/>
            <a:ext cx="5486400" cy="3086100"/>
          </a:xfrm>
        </p:spPr>
      </p:sp>
      <p:sp>
        <p:nvSpPr>
          <p:cNvPr id="3" name="Notes Placeholder 2"/>
          <p:cNvSpPr>
            <a:spLocks noGrp="1"/>
          </p:cNvSpPr>
          <p:nvPr>
            <p:ph type="body" idx="1"/>
          </p:nvPr>
        </p:nvSpPr>
        <p:spPr/>
        <p:txBody>
          <a:bodyPr/>
          <a:lstStyle/>
          <a:p>
            <a:r>
              <a:rPr lang="en-US" sz="1600" dirty="0" smtClean="0"/>
              <a:t>She then explored the use of virtual access to address these issues, with emphasis on both safety (or privacy protection) and efficiency.  </a:t>
            </a:r>
          </a:p>
          <a:p>
            <a:endParaRPr lang="en-US" sz="1600" dirty="0"/>
          </a:p>
          <a:p>
            <a:r>
              <a:rPr lang="en-US" sz="1600" dirty="0" smtClean="0"/>
              <a:t>And in exploring that approach, it’s of special interest to look in depth at the efficacy of specific constraints and incentives used for privacy protection.</a:t>
            </a:r>
          </a:p>
          <a:p>
            <a:endParaRPr lang="en-US" sz="1600" dirty="0"/>
          </a:p>
          <a:p>
            <a:r>
              <a:rPr lang="en-US" sz="1600" dirty="0" smtClean="0"/>
              <a:t>Also, assessment of efficiency will naturally lead to extensive empirical work with  the cost structures attached to multiple forms of intangible capital, like data assets and analytic capabilities.  And efficiency will also lead us to think in depth about priorities among concrete outcome measures.</a:t>
            </a:r>
          </a:p>
          <a:p>
            <a:endParaRPr lang="en-US" sz="1600" dirty="0"/>
          </a:p>
          <a:p>
            <a:r>
              <a:rPr lang="en-US" sz="1600" dirty="0" smtClean="0"/>
              <a:t> </a:t>
            </a:r>
            <a:endParaRPr lang="en-US" sz="1600" dirty="0"/>
          </a:p>
          <a:p>
            <a:r>
              <a:rPr lang="en-US" sz="1600" dirty="0" smtClean="0"/>
              <a:t> </a:t>
            </a:r>
          </a:p>
        </p:txBody>
      </p:sp>
      <p:sp>
        <p:nvSpPr>
          <p:cNvPr id="4" name="Slide Number Placeholder 3"/>
          <p:cNvSpPr>
            <a:spLocks noGrp="1"/>
          </p:cNvSpPr>
          <p:nvPr>
            <p:ph type="sldNum" sz="quarter" idx="10"/>
          </p:nvPr>
        </p:nvSpPr>
        <p:spPr/>
        <p:txBody>
          <a:bodyPr/>
          <a:lstStyle/>
          <a:p>
            <a:fld id="{9C44FBD9-7E35-4D55-BEA0-19D5103CA3A0}" type="slidenum">
              <a:rPr lang="en-US" smtClean="0"/>
              <a:pPr/>
              <a:t>14</a:t>
            </a:fld>
            <a:endParaRPr lang="en-US" dirty="0"/>
          </a:p>
        </p:txBody>
      </p:sp>
    </p:spTree>
    <p:extLst>
      <p:ext uri="{BB962C8B-B14F-4D97-AF65-F5344CB8AC3E}">
        <p14:creationId xmlns:p14="http://schemas.microsoft.com/office/powerpoint/2010/main" val="2034643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80808"/>
          </a:xfrm>
        </p:spPr>
        <p:txBody>
          <a:bodyPr/>
          <a:lstStyle/>
          <a:p>
            <a:r>
              <a:rPr lang="en-US" sz="2000" dirty="0" smtClean="0"/>
              <a:t>Finally, Lars </a:t>
            </a:r>
            <a:r>
              <a:rPr lang="en-US" sz="2000" dirty="0" err="1" smtClean="0"/>
              <a:t>Vilhuber’s</a:t>
            </a:r>
            <a:r>
              <a:rPr lang="en-US" sz="2000" dirty="0" smtClean="0"/>
              <a:t> paper highlights the fact that computational reproducibility – and related nuances – is crucial to multiple dimensions of data quality.  </a:t>
            </a:r>
          </a:p>
          <a:p>
            <a:endParaRPr lang="en-US" sz="2000" dirty="0"/>
          </a:p>
          <a:p>
            <a:r>
              <a:rPr lang="en-US" sz="2000" dirty="0" smtClean="0"/>
              <a:t>That’s clearly recognized for the “accuracy” dimension </a:t>
            </a:r>
          </a:p>
          <a:p>
            <a:endParaRPr lang="en-US" sz="2000" dirty="0"/>
          </a:p>
          <a:p>
            <a:r>
              <a:rPr lang="en-US" sz="2000" dirty="0" smtClean="0"/>
              <a:t>But it’s also true for other dimensions of quality.  For example, issues with record linkage can have a serious effect on the relevance and comparability dimensions of quality.  </a:t>
            </a:r>
          </a:p>
        </p:txBody>
      </p:sp>
      <p:sp>
        <p:nvSpPr>
          <p:cNvPr id="4" name="Slide Number Placeholder 3"/>
          <p:cNvSpPr>
            <a:spLocks noGrp="1"/>
          </p:cNvSpPr>
          <p:nvPr>
            <p:ph type="sldNum" sz="quarter" idx="10"/>
          </p:nvPr>
        </p:nvSpPr>
        <p:spPr/>
        <p:txBody>
          <a:bodyPr/>
          <a:lstStyle/>
          <a:p>
            <a:fld id="{9C44FBD9-7E35-4D55-BEA0-19D5103CA3A0}" type="slidenum">
              <a:rPr lang="en-US" smtClean="0"/>
              <a:pPr/>
              <a:t>15</a:t>
            </a:fld>
            <a:endParaRPr lang="en-US" dirty="0"/>
          </a:p>
        </p:txBody>
      </p:sp>
    </p:spTree>
    <p:extLst>
      <p:ext uri="{BB962C8B-B14F-4D97-AF65-F5344CB8AC3E}">
        <p14:creationId xmlns:p14="http://schemas.microsoft.com/office/powerpoint/2010/main" val="1315682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80808"/>
          </a:xfrm>
        </p:spPr>
        <p:txBody>
          <a:bodyPr/>
          <a:lstStyle/>
          <a:p>
            <a:r>
              <a:rPr lang="en-US" sz="2000" dirty="0" smtClean="0"/>
              <a:t>In addition, note that curation of both code and data can be very important components of computational reproducibility as such, </a:t>
            </a:r>
          </a:p>
          <a:p>
            <a:endParaRPr lang="en-US" sz="2000" dirty="0"/>
          </a:p>
          <a:p>
            <a:r>
              <a:rPr lang="en-US" sz="2000" dirty="0" smtClean="0"/>
              <a:t>And also can be crucial to multiple dimensions of quality, like comparability of approaches and results from multiple studies</a:t>
            </a:r>
          </a:p>
          <a:p>
            <a:endParaRPr lang="en-US" sz="2000" dirty="0"/>
          </a:p>
          <a:p>
            <a:r>
              <a:rPr lang="en-US" sz="2000" dirty="0" smtClean="0"/>
              <a:t>Interpretability of results</a:t>
            </a:r>
          </a:p>
          <a:p>
            <a:endParaRPr lang="en-US" sz="2000" dirty="0"/>
          </a:p>
          <a:p>
            <a:r>
              <a:rPr lang="en-US" sz="2000" dirty="0" smtClean="0"/>
              <a:t>And accessibility </a:t>
            </a:r>
          </a:p>
        </p:txBody>
      </p:sp>
      <p:sp>
        <p:nvSpPr>
          <p:cNvPr id="4" name="Slide Number Placeholder 3"/>
          <p:cNvSpPr>
            <a:spLocks noGrp="1"/>
          </p:cNvSpPr>
          <p:nvPr>
            <p:ph type="sldNum" sz="quarter" idx="10"/>
          </p:nvPr>
        </p:nvSpPr>
        <p:spPr/>
        <p:txBody>
          <a:bodyPr/>
          <a:lstStyle/>
          <a:p>
            <a:fld id="{9C44FBD9-7E35-4D55-BEA0-19D5103CA3A0}" type="slidenum">
              <a:rPr lang="en-US" smtClean="0"/>
              <a:pPr/>
              <a:t>16</a:t>
            </a:fld>
            <a:endParaRPr lang="en-US" dirty="0"/>
          </a:p>
        </p:txBody>
      </p:sp>
    </p:spTree>
    <p:extLst>
      <p:ext uri="{BB962C8B-B14F-4D97-AF65-F5344CB8AC3E}">
        <p14:creationId xmlns:p14="http://schemas.microsoft.com/office/powerpoint/2010/main" val="11975009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In closing, all three presenters deserve our hearty thanks for very interesting presentations that shed light on important aspects of statistical information landscapes.  </a:t>
            </a:r>
          </a:p>
          <a:p>
            <a:endParaRPr lang="en-US" sz="1600" dirty="0"/>
          </a:p>
          <a:p>
            <a:r>
              <a:rPr lang="en-US" sz="1600" dirty="0" smtClean="0"/>
              <a:t>Taken together, they remind us of the dual goals in the analyses of transparency, reproducibility and replicability</a:t>
            </a:r>
          </a:p>
          <a:p>
            <a:endParaRPr lang="en-US" sz="1600" dirty="0"/>
          </a:p>
          <a:p>
            <a:pPr marL="285750" indent="-285750">
              <a:buFontTx/>
              <a:buChar char="-"/>
            </a:pPr>
            <a:r>
              <a:rPr lang="en-US" sz="1600" dirty="0" smtClean="0"/>
              <a:t>To inform stakeholders about the quality of substantive inferences from current information</a:t>
            </a:r>
          </a:p>
          <a:p>
            <a:pPr marL="285750" indent="-285750">
              <a:buFontTx/>
              <a:buChar char="-"/>
            </a:pPr>
            <a:endParaRPr lang="en-US" sz="1600" dirty="0"/>
          </a:p>
          <a:p>
            <a:pPr marL="285750" indent="-285750">
              <a:buFontTx/>
              <a:buChar char="-"/>
            </a:pPr>
            <a:r>
              <a:rPr lang="en-US" sz="1600" dirty="0" smtClean="0"/>
              <a:t>And to provide a basis  for improvement of future design and operation of the underlying statistical information system.</a:t>
            </a:r>
          </a:p>
        </p:txBody>
      </p:sp>
      <p:sp>
        <p:nvSpPr>
          <p:cNvPr id="4" name="Slide Number Placeholder 3"/>
          <p:cNvSpPr>
            <a:spLocks noGrp="1"/>
          </p:cNvSpPr>
          <p:nvPr>
            <p:ph type="sldNum" sz="quarter" idx="10"/>
          </p:nvPr>
        </p:nvSpPr>
        <p:spPr/>
        <p:txBody>
          <a:bodyPr/>
          <a:lstStyle/>
          <a:p>
            <a:fld id="{9C44FBD9-7E35-4D55-BEA0-19D5103CA3A0}" type="slidenum">
              <a:rPr lang="en-US" smtClean="0"/>
              <a:pPr/>
              <a:t>17</a:t>
            </a:fld>
            <a:endParaRPr lang="en-US" dirty="0"/>
          </a:p>
        </p:txBody>
      </p:sp>
    </p:spTree>
    <p:extLst>
      <p:ext uri="{BB962C8B-B14F-4D97-AF65-F5344CB8AC3E}">
        <p14:creationId xmlns:p14="http://schemas.microsoft.com/office/powerpoint/2010/main" val="30088170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And as we explore those landscapes, we should bear in mind two additional questions.</a:t>
            </a:r>
          </a:p>
          <a:p>
            <a:endParaRPr lang="en-US" sz="1600" dirty="0"/>
          </a:p>
          <a:p>
            <a:r>
              <a:rPr lang="en-US" sz="1600" dirty="0" smtClean="0"/>
              <a:t>First, what are the high priority potential decisions that we will need to make, based on our understanding of those landscapes? </a:t>
            </a:r>
          </a:p>
          <a:p>
            <a:endParaRPr lang="en-US" sz="1600" dirty="0"/>
          </a:p>
          <a:p>
            <a:r>
              <a:rPr lang="en-US" sz="1600" dirty="0" smtClean="0"/>
              <a:t>And second, based on what we currently know – and do not know – about those landscapes, can sensitivity analyses point toward the areas in which we should seek more empirical information about the most important landscape features?</a:t>
            </a:r>
          </a:p>
        </p:txBody>
      </p:sp>
      <p:sp>
        <p:nvSpPr>
          <p:cNvPr id="4" name="Slide Number Placeholder 3"/>
          <p:cNvSpPr>
            <a:spLocks noGrp="1"/>
          </p:cNvSpPr>
          <p:nvPr>
            <p:ph type="sldNum" sz="quarter" idx="10"/>
          </p:nvPr>
        </p:nvSpPr>
        <p:spPr/>
        <p:txBody>
          <a:bodyPr/>
          <a:lstStyle/>
          <a:p>
            <a:fld id="{9C44FBD9-7E35-4D55-BEA0-19D5103CA3A0}" type="slidenum">
              <a:rPr lang="en-US" smtClean="0"/>
              <a:pPr/>
              <a:t>18</a:t>
            </a:fld>
            <a:endParaRPr lang="en-US" dirty="0"/>
          </a:p>
        </p:txBody>
      </p:sp>
    </p:spTree>
    <p:extLst>
      <p:ext uri="{BB962C8B-B14F-4D97-AF65-F5344CB8AC3E}">
        <p14:creationId xmlns:p14="http://schemas.microsoft.com/office/powerpoint/2010/main" val="36824207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a:t>
            </a:r>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19</a:t>
            </a:fld>
            <a:endParaRPr lang="en-US"/>
          </a:p>
        </p:txBody>
      </p:sp>
    </p:spTree>
    <p:extLst>
      <p:ext uri="{BB962C8B-B14F-4D97-AF65-F5344CB8AC3E}">
        <p14:creationId xmlns:p14="http://schemas.microsoft.com/office/powerpoint/2010/main" val="413557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44FBD9-7E35-4D55-BEA0-19D5103CA3A0}" type="slidenum">
              <a:rPr lang="en-US" smtClean="0"/>
              <a:pPr/>
              <a:t>2</a:t>
            </a:fld>
            <a:endParaRPr lang="en-US" dirty="0"/>
          </a:p>
        </p:txBody>
      </p:sp>
    </p:spTree>
    <p:extLst>
      <p:ext uri="{BB962C8B-B14F-4D97-AF65-F5344CB8AC3E}">
        <p14:creationId xmlns:p14="http://schemas.microsoft.com/office/powerpoint/2010/main" val="38737962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44FBD9-7E35-4D55-BEA0-19D5103CA3A0}"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110188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44FBD9-7E35-4D55-BEA0-19D5103CA3A0}"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34885822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44FBD9-7E35-4D55-BEA0-19D5103CA3A0}"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21399905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44FBD9-7E35-4D55-BEA0-19D5103CA3A0}"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3700149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14425"/>
            <a:ext cx="5486400" cy="3086100"/>
          </a:xfrm>
        </p:spPr>
      </p:sp>
      <p:sp>
        <p:nvSpPr>
          <p:cNvPr id="3" name="Notes Placeholder 2"/>
          <p:cNvSpPr>
            <a:spLocks noGrp="1"/>
          </p:cNvSpPr>
          <p:nvPr>
            <p:ph type="body" idx="1"/>
          </p:nvPr>
        </p:nvSpPr>
        <p:spPr/>
        <p:txBody>
          <a:bodyPr/>
          <a:lstStyle/>
          <a:p>
            <a:r>
              <a:rPr lang="en-US" sz="1600" dirty="0" smtClean="0"/>
              <a:t>Thanks, Dan.  And thanks also to the organizers for the opportunity to speak here, and to the authors for three very interesting presentations.    </a:t>
            </a:r>
          </a:p>
          <a:p>
            <a:endParaRPr lang="en-US" sz="1600" dirty="0"/>
          </a:p>
          <a:p>
            <a:r>
              <a:rPr lang="en-US" sz="1600" dirty="0" smtClean="0"/>
              <a:t>In recent years, the statistical community explored in depth a lot of challenging issues related to transparency, reproducibility replicability, accessibility and efficiency.  And our authors today have three very nice additional contributions to that body of work.</a:t>
            </a:r>
          </a:p>
          <a:p>
            <a:endParaRPr lang="en-US" sz="1600" dirty="0"/>
          </a:p>
          <a:p>
            <a:r>
              <a:rPr lang="en-US" sz="1600" dirty="0" smtClean="0"/>
              <a:t>Taken as a whole, that full body of work defines a landscape incorporating many different dimensions.  And to develop this discussion, we will </a:t>
            </a:r>
          </a:p>
          <a:p>
            <a:pPr marL="285750" indent="-285750">
              <a:buFontTx/>
              <a:buChar char="-"/>
            </a:pPr>
            <a:r>
              <a:rPr lang="en-US" sz="1600" dirty="0" smtClean="0"/>
              <a:t>Define two complementary notions of statistical landscape</a:t>
            </a:r>
          </a:p>
          <a:p>
            <a:pPr marL="285750" indent="-285750">
              <a:buFontTx/>
              <a:buChar char="-"/>
            </a:pPr>
            <a:r>
              <a:rPr lang="en-US" sz="1600" dirty="0" smtClean="0"/>
              <a:t>Review some analytic tools for exploration of those landscapes</a:t>
            </a:r>
          </a:p>
          <a:p>
            <a:pPr marL="285750" indent="-285750">
              <a:buFontTx/>
              <a:buChar char="-"/>
            </a:pPr>
            <a:r>
              <a:rPr lang="en-US" sz="1600" dirty="0" smtClean="0"/>
              <a:t>And then use that context to explore some ideas from the three presentations </a:t>
            </a:r>
            <a:endParaRPr lang="en-US" sz="1600" dirty="0"/>
          </a:p>
        </p:txBody>
      </p:sp>
      <p:sp>
        <p:nvSpPr>
          <p:cNvPr id="4" name="Slide Number Placeholder 3"/>
          <p:cNvSpPr>
            <a:spLocks noGrp="1"/>
          </p:cNvSpPr>
          <p:nvPr>
            <p:ph type="sldNum" sz="quarter" idx="10"/>
          </p:nvPr>
        </p:nvSpPr>
        <p:spPr/>
        <p:txBody>
          <a:bodyPr/>
          <a:lstStyle/>
          <a:p>
            <a:fld id="{9C44FBD9-7E35-4D55-BEA0-19D5103CA3A0}" type="slidenum">
              <a:rPr lang="en-US" smtClean="0"/>
              <a:pPr/>
              <a:t>3</a:t>
            </a:fld>
            <a:endParaRPr lang="en-US" dirty="0"/>
          </a:p>
        </p:txBody>
      </p:sp>
    </p:spTree>
    <p:extLst>
      <p:ext uri="{BB962C8B-B14F-4D97-AF65-F5344CB8AC3E}">
        <p14:creationId xmlns:p14="http://schemas.microsoft.com/office/powerpoint/2010/main" val="3029589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For this discussion, we will define “statistical information systems” to include the full trajectory of work with data capture, integration, analysis, dissemination and use.</a:t>
            </a:r>
          </a:p>
          <a:p>
            <a:endParaRPr lang="en-US" sz="1600" dirty="0"/>
          </a:p>
          <a:p>
            <a:r>
              <a:rPr lang="en-US" sz="1600" dirty="0" smtClean="0"/>
              <a:t>Under that broad umbrella, Eric </a:t>
            </a:r>
            <a:r>
              <a:rPr lang="en-US" sz="1600" dirty="0" err="1" smtClean="0"/>
              <a:t>Rancourt</a:t>
            </a:r>
            <a:r>
              <a:rPr lang="en-US" sz="1600" dirty="0" smtClean="0"/>
              <a:t> explored many  elements of that trajectory, with special emphasis on responses to recent disruptions in the system; and the increasing importance of privacy.  </a:t>
            </a:r>
          </a:p>
          <a:p>
            <a:endParaRPr lang="en-US" sz="1600" dirty="0" smtClean="0"/>
          </a:p>
          <a:p>
            <a:r>
              <a:rPr lang="en-US" sz="1600" dirty="0" smtClean="0"/>
              <a:t>Maggie </a:t>
            </a:r>
            <a:r>
              <a:rPr lang="en-US" sz="1600" dirty="0" err="1" smtClean="0"/>
              <a:t>Levenstein</a:t>
            </a:r>
            <a:r>
              <a:rPr lang="en-US" sz="1600" dirty="0" smtClean="0"/>
              <a:t> discussed components used for researcher access to, and analysis of, microdata.</a:t>
            </a:r>
          </a:p>
          <a:p>
            <a:endParaRPr lang="en-US" sz="1600" dirty="0"/>
          </a:p>
          <a:p>
            <a:r>
              <a:rPr lang="en-US" sz="1600" dirty="0" smtClean="0"/>
              <a:t>And finally, Lars </a:t>
            </a:r>
            <a:r>
              <a:rPr lang="en-US" sz="1600" dirty="0" err="1" smtClean="0"/>
              <a:t>Vilhuber</a:t>
            </a:r>
            <a:r>
              <a:rPr lang="en-US" sz="1600" dirty="0" smtClean="0"/>
              <a:t> highlighted the importance of computational reproducibility, transparency and credibility.</a:t>
            </a:r>
            <a:endParaRPr lang="en-US" sz="1600" dirty="0"/>
          </a:p>
          <a:p>
            <a:endParaRPr lang="en-US" sz="1600" dirty="0" smtClean="0"/>
          </a:p>
          <a:p>
            <a:endParaRPr lang="en-US" sz="1600" dirty="0"/>
          </a:p>
          <a:p>
            <a:endParaRPr lang="en-US" sz="1600" dirty="0" smtClean="0"/>
          </a:p>
        </p:txBody>
      </p:sp>
      <p:sp>
        <p:nvSpPr>
          <p:cNvPr id="4" name="Slide Number Placeholder 3"/>
          <p:cNvSpPr>
            <a:spLocks noGrp="1"/>
          </p:cNvSpPr>
          <p:nvPr>
            <p:ph type="sldNum" sz="quarter" idx="10"/>
          </p:nvPr>
        </p:nvSpPr>
        <p:spPr/>
        <p:txBody>
          <a:bodyPr/>
          <a:lstStyle/>
          <a:p>
            <a:fld id="{9C44FBD9-7E35-4D55-BEA0-19D5103CA3A0}" type="slidenum">
              <a:rPr lang="en-US" smtClean="0"/>
              <a:pPr/>
              <a:t>4</a:t>
            </a:fld>
            <a:endParaRPr lang="en-US" dirty="0"/>
          </a:p>
        </p:txBody>
      </p:sp>
    </p:spTree>
    <p:extLst>
      <p:ext uri="{BB962C8B-B14F-4D97-AF65-F5344CB8AC3E}">
        <p14:creationId xmlns:p14="http://schemas.microsoft.com/office/powerpoint/2010/main" val="2704126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Now, to explore statistical information systems, we can use two complementary notions of a “landscape.”  </a:t>
            </a:r>
          </a:p>
          <a:p>
            <a:endParaRPr lang="en-US" sz="1800" dirty="0"/>
          </a:p>
          <a:p>
            <a:r>
              <a:rPr lang="en-US" sz="1800" dirty="0" smtClean="0"/>
              <a:t>The first notion emphasizes use of statistical information to tell us about underlying substantive features of a population.  For example, economists want to explore employment rates across a space defined by both geographical and demographic factors.</a:t>
            </a:r>
          </a:p>
          <a:p>
            <a:endParaRPr lang="en-US" sz="1800" dirty="0"/>
          </a:p>
          <a:p>
            <a:r>
              <a:rPr lang="en-US" sz="1800" dirty="0" smtClean="0"/>
              <a:t>The second notion uses the “landscape” metaphor to describe the full methodological and technological profile of our statistical work, including design, operations, properties and stakeholder impact.  </a:t>
            </a:r>
          </a:p>
          <a:p>
            <a:endParaRPr lang="en-US" sz="1600" dirty="0"/>
          </a:p>
          <a:p>
            <a:endParaRPr lang="en-US" sz="1600" dirty="0"/>
          </a:p>
          <a:p>
            <a:endParaRPr lang="en-US" sz="1600" dirty="0" smtClean="0"/>
          </a:p>
          <a:p>
            <a:endParaRPr lang="en-US" sz="1600" dirty="0"/>
          </a:p>
          <a:p>
            <a:endParaRPr lang="en-US" sz="1600" dirty="0" smtClean="0"/>
          </a:p>
        </p:txBody>
      </p:sp>
      <p:sp>
        <p:nvSpPr>
          <p:cNvPr id="4" name="Slide Number Placeholder 3"/>
          <p:cNvSpPr>
            <a:spLocks noGrp="1"/>
          </p:cNvSpPr>
          <p:nvPr>
            <p:ph type="sldNum" sz="quarter" idx="10"/>
          </p:nvPr>
        </p:nvSpPr>
        <p:spPr/>
        <p:txBody>
          <a:bodyPr/>
          <a:lstStyle/>
          <a:p>
            <a:fld id="{9C44FBD9-7E35-4D55-BEA0-19D5103CA3A0}" type="slidenum">
              <a:rPr lang="en-US" smtClean="0"/>
              <a:pPr/>
              <a:t>5</a:t>
            </a:fld>
            <a:endParaRPr lang="en-US" dirty="0"/>
          </a:p>
        </p:txBody>
      </p:sp>
    </p:spTree>
    <p:extLst>
      <p:ext uri="{BB962C8B-B14F-4D97-AF65-F5344CB8AC3E}">
        <p14:creationId xmlns:p14="http://schemas.microsoft.com/office/powerpoint/2010/main" val="2930170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For that second notion of landscape, we can define an operating space based on a set of:</a:t>
            </a:r>
          </a:p>
          <a:p>
            <a:endParaRPr lang="en-US" sz="2000" dirty="0"/>
          </a:p>
          <a:p>
            <a:pPr marL="285750" indent="-285750">
              <a:buFontTx/>
              <a:buChar char="-"/>
            </a:pPr>
            <a:r>
              <a:rPr lang="en-US" sz="2000" dirty="0" smtClean="0"/>
              <a:t>Environmental factors Z which we observe, but cannot control</a:t>
            </a:r>
          </a:p>
          <a:p>
            <a:pPr marL="285750" indent="-285750">
              <a:buFontTx/>
              <a:buChar char="-"/>
            </a:pPr>
            <a:endParaRPr lang="en-US" sz="2000" dirty="0"/>
          </a:p>
          <a:p>
            <a:pPr marL="285750" indent="-285750">
              <a:buFontTx/>
              <a:buChar char="-"/>
            </a:pPr>
            <a:r>
              <a:rPr lang="en-US" sz="2000" dirty="0"/>
              <a:t>a</a:t>
            </a:r>
            <a:r>
              <a:rPr lang="en-US" sz="2000" dirty="0" smtClean="0"/>
              <a:t>nd </a:t>
            </a:r>
          </a:p>
          <a:p>
            <a:pPr marL="285750" indent="-285750">
              <a:buFontTx/>
              <a:buChar char="-"/>
            </a:pPr>
            <a:endParaRPr lang="en-US" sz="2000" dirty="0"/>
          </a:p>
          <a:p>
            <a:pPr marL="285750" indent="-285750">
              <a:buFontTx/>
              <a:buChar char="-"/>
            </a:pPr>
            <a:r>
              <a:rPr lang="en-US" sz="2000" dirty="0" smtClean="0"/>
              <a:t>Design factors X that describe our decisions on data sources, methodology and related resource allocation</a:t>
            </a:r>
          </a:p>
        </p:txBody>
      </p:sp>
      <p:sp>
        <p:nvSpPr>
          <p:cNvPr id="4" name="Slide Number Placeholder 3"/>
          <p:cNvSpPr>
            <a:spLocks noGrp="1"/>
          </p:cNvSpPr>
          <p:nvPr>
            <p:ph type="sldNum" sz="quarter" idx="10"/>
          </p:nvPr>
        </p:nvSpPr>
        <p:spPr/>
        <p:txBody>
          <a:bodyPr/>
          <a:lstStyle/>
          <a:p>
            <a:fld id="{9C44FBD9-7E35-4D55-BEA0-19D5103CA3A0}" type="slidenum">
              <a:rPr lang="en-US" smtClean="0"/>
              <a:pPr/>
              <a:t>6</a:t>
            </a:fld>
            <a:endParaRPr lang="en-US" dirty="0"/>
          </a:p>
        </p:txBody>
      </p:sp>
    </p:spTree>
    <p:extLst>
      <p:ext uri="{BB962C8B-B14F-4D97-AF65-F5344CB8AC3E}">
        <p14:creationId xmlns:p14="http://schemas.microsoft.com/office/powerpoint/2010/main" val="1021718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And within that operating space, we define a schematic model centered on a performance profile vector – including multiple dimensions of quality, risk and cost.</a:t>
            </a:r>
          </a:p>
          <a:p>
            <a:endParaRPr lang="en-US" sz="2000" dirty="0"/>
          </a:p>
          <a:p>
            <a:r>
              <a:rPr lang="en-US" sz="2000" dirty="0" smtClean="0"/>
              <a:t>That performance profile is viewed as a function of the design and environmental factors, as well as a parameter vector gamma, and a residual term e </a:t>
            </a:r>
            <a:endParaRPr lang="en-US" sz="2000" dirty="0"/>
          </a:p>
        </p:txBody>
      </p:sp>
      <p:sp>
        <p:nvSpPr>
          <p:cNvPr id="4" name="Slide Number Placeholder 3"/>
          <p:cNvSpPr>
            <a:spLocks noGrp="1"/>
          </p:cNvSpPr>
          <p:nvPr>
            <p:ph type="sldNum" sz="quarter" idx="10"/>
          </p:nvPr>
        </p:nvSpPr>
        <p:spPr/>
        <p:txBody>
          <a:bodyPr/>
          <a:lstStyle/>
          <a:p>
            <a:fld id="{9C44FBD9-7E35-4D55-BEA0-19D5103CA3A0}" type="slidenum">
              <a:rPr lang="en-US" smtClean="0"/>
              <a:pPr/>
              <a:t>7</a:t>
            </a:fld>
            <a:endParaRPr lang="en-US" dirty="0"/>
          </a:p>
        </p:txBody>
      </p:sp>
    </p:spTree>
    <p:extLst>
      <p:ext uri="{BB962C8B-B14F-4D97-AF65-F5344CB8AC3E}">
        <p14:creationId xmlns:p14="http://schemas.microsoft.com/office/powerpoint/2010/main" val="1938488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In a very simplified and idealized form, we can think about the resulting methodological landscape with the three-dimensional figure displayed here.</a:t>
            </a:r>
          </a:p>
          <a:p>
            <a:endParaRPr lang="en-US" sz="2000" dirty="0"/>
          </a:p>
          <a:p>
            <a:r>
              <a:rPr lang="en-US" sz="2000" dirty="0" smtClean="0"/>
              <a:t>But in essentially all nontrivial cases, the substantive and methodological landscapes are much more complicated, and our understanding of those landscapes is at best murky, or </a:t>
            </a:r>
            <a:r>
              <a:rPr lang="en-US" sz="2000" dirty="0" err="1" smtClean="0"/>
              <a:t>oversmoothed</a:t>
            </a:r>
            <a:r>
              <a:rPr lang="en-US" sz="2000" dirty="0" smtClean="0"/>
              <a:t>, or in parts an entirely blank slate.</a:t>
            </a:r>
          </a:p>
        </p:txBody>
      </p:sp>
      <p:sp>
        <p:nvSpPr>
          <p:cNvPr id="4" name="Slide Number Placeholder 3"/>
          <p:cNvSpPr>
            <a:spLocks noGrp="1"/>
          </p:cNvSpPr>
          <p:nvPr>
            <p:ph type="sldNum" sz="quarter" idx="10"/>
          </p:nvPr>
        </p:nvSpPr>
        <p:spPr/>
        <p:txBody>
          <a:bodyPr/>
          <a:lstStyle/>
          <a:p>
            <a:fld id="{9C44FBD9-7E35-4D55-BEA0-19D5103CA3A0}" type="slidenum">
              <a:rPr lang="en-US" smtClean="0"/>
              <a:pPr/>
              <a:t>8</a:t>
            </a:fld>
            <a:endParaRPr lang="en-US" dirty="0"/>
          </a:p>
        </p:txBody>
      </p:sp>
    </p:spTree>
    <p:extLst>
      <p:ext uri="{BB962C8B-B14F-4D97-AF65-F5344CB8AC3E}">
        <p14:creationId xmlns:p14="http://schemas.microsoft.com/office/powerpoint/2010/main" val="1302774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01578"/>
          </a:xfrm>
        </p:spPr>
        <p:txBody>
          <a:bodyPr/>
          <a:lstStyle/>
          <a:p>
            <a:r>
              <a:rPr lang="en-US" sz="2000" dirty="0" smtClean="0"/>
              <a:t>To apply this “performance profile” tool to transparency, we need to spell out in further detail our measures for quality.  </a:t>
            </a:r>
          </a:p>
          <a:p>
            <a:endParaRPr lang="en-US" sz="2000" dirty="0"/>
          </a:p>
          <a:p>
            <a:r>
              <a:rPr lang="en-US" sz="2000" dirty="0" smtClean="0"/>
              <a:t>And for that, we can use a standard multidimensional definition of quality including relevance, accuracy, accessibility and credibility.  </a:t>
            </a:r>
          </a:p>
          <a:p>
            <a:endParaRPr lang="en-US" sz="2000" dirty="0"/>
          </a:p>
          <a:p>
            <a:r>
              <a:rPr lang="en-US" sz="2000" dirty="0" smtClean="0"/>
              <a:t>And each of those dimensions fit into the broader notion of efficiency, requiring balanced consideration of the dominant dimensions of quality, risk and cost.  </a:t>
            </a:r>
          </a:p>
        </p:txBody>
      </p:sp>
      <p:sp>
        <p:nvSpPr>
          <p:cNvPr id="4" name="Slide Number Placeholder 3"/>
          <p:cNvSpPr>
            <a:spLocks noGrp="1"/>
          </p:cNvSpPr>
          <p:nvPr>
            <p:ph type="sldNum" sz="quarter" idx="10"/>
          </p:nvPr>
        </p:nvSpPr>
        <p:spPr/>
        <p:txBody>
          <a:bodyPr/>
          <a:lstStyle/>
          <a:p>
            <a:fld id="{9C44FBD9-7E35-4D55-BEA0-19D5103CA3A0}" type="slidenum">
              <a:rPr lang="en-US" smtClean="0"/>
              <a:pPr/>
              <a:t>9</a:t>
            </a:fld>
            <a:endParaRPr lang="en-US" dirty="0"/>
          </a:p>
        </p:txBody>
      </p:sp>
    </p:spTree>
    <p:extLst>
      <p:ext uri="{BB962C8B-B14F-4D97-AF65-F5344CB8AC3E}">
        <p14:creationId xmlns:p14="http://schemas.microsoft.com/office/powerpoint/2010/main" val="25600930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1"/>
                </a:solidFill>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Calibri" panose="020F0502020204030204" pitchFamily="34" charset="0"/>
                <a:ea typeface="+mn-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pic>
        <p:nvPicPr>
          <p:cNvPr id="11" name="Picture 10">
            <a:extLst>
              <a:ext uri="{FF2B5EF4-FFF2-40B4-BE49-F238E27FC236}">
                <a16:creationId xmlns:a16="http://schemas.microsoft.com/office/drawing/2014/main" id="{0A5534A1-45C2-4BC4-9111-4906214CEA3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67811986"/>
      </p:ext>
    </p:extLst>
  </p:cSld>
  <p:clrMapOvr>
    <a:masterClrMapping/>
  </p:clrMapOvr>
  <p:extLst mod="1">
    <p:ext uri="{DCECCB84-F9BA-43D5-87BE-67443E8EF086}">
      <p15:sldGuideLst xmlns:p15="http://schemas.microsoft.com/office/powerpoint/2012/main">
        <p15:guide id="1" orient="horz" pos="2112" userDrawn="1">
          <p15:clr>
            <a:srgbClr val="FBAE40"/>
          </p15:clr>
        </p15:guide>
        <p15:guide id="2" orient="horz" pos="17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Title &amp; Content-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8" y="741789"/>
            <a:ext cx="6400800" cy="1325563"/>
          </a:xfrm>
        </p:spPr>
        <p:txBody>
          <a:bodyPr/>
          <a:lstStyle>
            <a:lvl1pPr>
              <a:defRPr spc="60" baseline="0">
                <a:solidFill>
                  <a:schemeClr val="accent5"/>
                </a:solidFill>
              </a:defRPr>
            </a:lvl1p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8948" y="2090139"/>
            <a:ext cx="6400800" cy="823912"/>
          </a:xfrm>
        </p:spPr>
        <p:txBody>
          <a:bodyPr anchor="b">
            <a:normAutofit/>
          </a:bodyPr>
          <a:lstStyle>
            <a:lvl1pPr marL="0" indent="0">
              <a:buNone/>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3537" y="2933099"/>
            <a:ext cx="6400800" cy="2735689"/>
          </a:xfrm>
        </p:spPr>
        <p:txBody>
          <a:bodyPr/>
          <a:lstStyle>
            <a:lvl1pPr>
              <a:lnSpc>
                <a:spcPts val="1750"/>
              </a:lnSpc>
              <a:defRPr sz="1400" b="0" spc="-20" baseline="0">
                <a:latin typeface="Calibri" panose="020F0502020204030204" pitchFamily="34" charset="0"/>
                <a:cs typeface="Calibri" panose="020F0502020204030204" pitchFamily="34" charset="0"/>
              </a:defRPr>
            </a:lvl1pPr>
            <a:lvl2pPr>
              <a:spcBef>
                <a:spcPts val="600"/>
              </a:spcBef>
              <a:defRPr sz="1200" spc="-20" baseline="0">
                <a:latin typeface="Calibri" panose="020F0502020204030204" pitchFamily="34" charset="0"/>
                <a:cs typeface="Calibri" panose="020F0502020204030204" pitchFamily="34" charset="0"/>
              </a:defRPr>
            </a:lvl2pPr>
            <a:lvl3pPr>
              <a:spcBef>
                <a:spcPts val="600"/>
              </a:spcBef>
              <a:defRPr sz="1200" spc="-20" baseline="0">
                <a:latin typeface="Calibri" panose="020F0502020204030204" pitchFamily="34" charset="0"/>
                <a:cs typeface="Calibri" panose="020F0502020204030204" pitchFamily="34" charset="0"/>
              </a:defRPr>
            </a:lvl3pPr>
            <a:lvl4pPr>
              <a:spcBef>
                <a:spcPts val="600"/>
              </a:spcBef>
              <a:defRPr sz="1200" spc="-20" baseline="0">
                <a:latin typeface="Calibri" panose="020F0502020204030204" pitchFamily="34" charset="0"/>
                <a:cs typeface="Calibri" panose="020F0502020204030204" pitchFamily="34" charset="0"/>
              </a:defRPr>
            </a:lvl4pPr>
            <a:lvl5pPr>
              <a:spcBef>
                <a:spcPts val="600"/>
              </a:spcBef>
              <a:defRPr sz="1200" spc="-2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10">
            <a:extLst>
              <a:ext uri="{FF2B5EF4-FFF2-40B4-BE49-F238E27FC236}">
                <a16:creationId xmlns:a16="http://schemas.microsoft.com/office/drawing/2014/main" id="{6666D4D5-7B8E-4B5E-A380-71BC94FB88A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2" name="Group 11">
            <a:extLst>
              <a:ext uri="{FF2B5EF4-FFF2-40B4-BE49-F238E27FC236}">
                <a16:creationId xmlns:a16="http://schemas.microsoft.com/office/drawing/2014/main" id="{C0D0B430-7B0E-4B5F-9BB7-7EB3F8FA543B}"/>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4BEF32CA-AF69-4062-A38E-3358CB82CCF8}"/>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EC2BE9B-8C85-4211-88DB-41BD75BA481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7" name="Footer Placeholder 16">
            <a:extLst>
              <a:ext uri="{FF2B5EF4-FFF2-40B4-BE49-F238E27FC236}">
                <a16:creationId xmlns:a16="http://schemas.microsoft.com/office/drawing/2014/main" id="{67D8B219-7E83-4EED-915C-3A47CA346F1C}"/>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8" name="Slide Number Placeholder 17">
            <a:extLst>
              <a:ext uri="{FF2B5EF4-FFF2-40B4-BE49-F238E27FC236}">
                <a16:creationId xmlns:a16="http://schemas.microsoft.com/office/drawing/2014/main" id="{8BE6E05C-801E-40C0-BC0C-8AC371F58039}"/>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580440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 Title &amp; Content-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3"/>
                </a:solidFill>
              </a:defRPr>
            </a:lvl1p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baseline="0">
                <a:latin typeface="Calibri" panose="020F0502020204030204" pitchFamily="34" charset="0"/>
                <a:cs typeface="Calibri" panose="020F0502020204030204" pitchFamily="34" charset="0"/>
              </a:defRPr>
            </a:lvl1pPr>
            <a:lvl2pPr>
              <a:spcBef>
                <a:spcPts val="600"/>
              </a:spcBef>
              <a:defRPr sz="1200" baseline="0">
                <a:latin typeface="Calibri" panose="020F0502020204030204" pitchFamily="34" charset="0"/>
                <a:cs typeface="Calibri" panose="020F0502020204030204" pitchFamily="34" charset="0"/>
              </a:defRPr>
            </a:lvl2pPr>
            <a:lvl3pPr>
              <a:spcBef>
                <a:spcPts val="600"/>
              </a:spcBef>
              <a:defRPr sz="1200" baseline="0">
                <a:latin typeface="Calibri" panose="020F0502020204030204" pitchFamily="34" charset="0"/>
                <a:cs typeface="Calibri" panose="020F0502020204030204" pitchFamily="34" charset="0"/>
              </a:defRPr>
            </a:lvl3pPr>
            <a:lvl4pPr>
              <a:spcBef>
                <a:spcPts val="600"/>
              </a:spcBef>
              <a:defRPr sz="1200" baseline="0">
                <a:latin typeface="Calibri" panose="020F0502020204030204" pitchFamily="34" charset="0"/>
                <a:cs typeface="Calibri" panose="020F0502020204030204" pitchFamily="34" charset="0"/>
              </a:defRPr>
            </a:lvl4pPr>
            <a:lvl5pPr>
              <a:spcBef>
                <a:spcPts val="600"/>
              </a:spcBef>
              <a:defRPr sz="120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5" name="Picture 14">
            <a:extLst>
              <a:ext uri="{FF2B5EF4-FFF2-40B4-BE49-F238E27FC236}">
                <a16:creationId xmlns:a16="http://schemas.microsoft.com/office/drawing/2014/main" id="{A6E556C2-B159-418C-88D2-51B27699A4A2}"/>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6" name="Group 15">
            <a:extLst>
              <a:ext uri="{FF2B5EF4-FFF2-40B4-BE49-F238E27FC236}">
                <a16:creationId xmlns:a16="http://schemas.microsoft.com/office/drawing/2014/main" id="{0F8AD144-028E-4AF9-9D03-30467FF62333}"/>
              </a:ext>
            </a:extLst>
          </p:cNvPr>
          <p:cNvGrpSpPr/>
          <p:nvPr userDrawn="1"/>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E0394F07-9AE2-471B-8510-29268744E1DF}"/>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6DA6D5-0DC1-4631-BCAC-DBB3BAE7833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46A3E3BD-7D55-4999-8EB9-4C0E68BEB02F}"/>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DF58777F-D8D1-4360-995F-1B9875FF0426}"/>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595624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 Title &amp; Content-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6"/>
                </a:solidFill>
              </a:defRPr>
            </a:lvl1p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a:latin typeface="Calibri" panose="020F0502020204030204" pitchFamily="34" charset="0"/>
                <a:cs typeface="Calibri" panose="020F0502020204030204" pitchFamily="34" charset="0"/>
              </a:defRPr>
            </a:lvl1pPr>
            <a:lvl2pPr>
              <a:spcBef>
                <a:spcPts val="600"/>
              </a:spcBef>
              <a:defRPr sz="1200">
                <a:latin typeface="Calibri" panose="020F0502020204030204" pitchFamily="34" charset="0"/>
                <a:cs typeface="Calibri" panose="020F0502020204030204" pitchFamily="34" charset="0"/>
              </a:defRPr>
            </a:lvl2pPr>
            <a:lvl3pPr>
              <a:spcBef>
                <a:spcPts val="600"/>
              </a:spcBef>
              <a:defRPr sz="1200">
                <a:latin typeface="Calibri" panose="020F0502020204030204" pitchFamily="34" charset="0"/>
                <a:cs typeface="Calibri" panose="020F0502020204030204" pitchFamily="34" charset="0"/>
              </a:defRPr>
            </a:lvl3pPr>
            <a:lvl4pPr>
              <a:spcBef>
                <a:spcPts val="600"/>
              </a:spcBef>
              <a:defRPr sz="1200">
                <a:latin typeface="Calibri" panose="020F0502020204030204" pitchFamily="34" charset="0"/>
                <a:cs typeface="Calibri" panose="020F0502020204030204" pitchFamily="34" charset="0"/>
              </a:defRPr>
            </a:lvl4pPr>
            <a:lvl5pPr>
              <a:spcBef>
                <a:spcPts val="600"/>
              </a:spcBef>
              <a:defRPr sz="120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5" name="Group 14">
            <a:extLst>
              <a:ext uri="{FF2B5EF4-FFF2-40B4-BE49-F238E27FC236}">
                <a16:creationId xmlns:a16="http://schemas.microsoft.com/office/drawing/2014/main" id="{2324B20E-5C69-47EA-9DA6-89619C0E91CB}"/>
              </a:ext>
            </a:extLst>
          </p:cNvPr>
          <p:cNvGrpSpPr/>
          <p:nvPr userDrawn="1"/>
        </p:nvGrpSpPr>
        <p:grpSpPr>
          <a:xfrm>
            <a:off x="10910889" y="5668963"/>
            <a:ext cx="1281112" cy="1188607"/>
            <a:chOff x="10910889" y="5668963"/>
            <a:chExt cx="1281112" cy="1188607"/>
          </a:xfrm>
        </p:grpSpPr>
        <p:sp>
          <p:nvSpPr>
            <p:cNvPr id="16" name="Rectangle 15">
              <a:extLst>
                <a:ext uri="{FF2B5EF4-FFF2-40B4-BE49-F238E27FC236}">
                  <a16:creationId xmlns:a16="http://schemas.microsoft.com/office/drawing/2014/main" id="{8854D9C2-AC0A-41D7-90F3-291E62F2C221}"/>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9EA32F3F-6A74-434D-B507-5592222B14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8" name="Picture 17">
            <a:extLst>
              <a:ext uri="{FF2B5EF4-FFF2-40B4-BE49-F238E27FC236}">
                <a16:creationId xmlns:a16="http://schemas.microsoft.com/office/drawing/2014/main" id="{FA7FF34E-36E1-40E8-91AB-F00AD4BD3B3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50FA5EA8-C67B-4366-92D3-3315A555066C}"/>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313D0653-8891-45D6-916F-443B729E5947}"/>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858740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vider-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1"/>
                </a:solidFill>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11" name="Picture 10">
            <a:extLst>
              <a:ext uri="{FF2B5EF4-FFF2-40B4-BE49-F238E27FC236}">
                <a16:creationId xmlns:a16="http://schemas.microsoft.com/office/drawing/2014/main" id="{0A5534A1-45C2-4BC4-9111-4906214CEA3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2" name="Rectangle 21">
            <a:extLst>
              <a:ext uri="{FF2B5EF4-FFF2-40B4-BE49-F238E27FC236}">
                <a16:creationId xmlns:a16="http://schemas.microsoft.com/office/drawing/2014/main" id="{F9DD796A-F622-48E6-BAB6-8954EED494A3}"/>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5166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vider-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5"/>
                </a:solidFill>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11" name="Picture 10">
            <a:extLst>
              <a:ext uri="{FF2B5EF4-FFF2-40B4-BE49-F238E27FC236}">
                <a16:creationId xmlns:a16="http://schemas.microsoft.com/office/drawing/2014/main" id="{3A174E65-3AEB-4DA9-B498-C87D051D28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2" name="Group 11">
            <a:extLst>
              <a:ext uri="{FF2B5EF4-FFF2-40B4-BE49-F238E27FC236}">
                <a16:creationId xmlns:a16="http://schemas.microsoft.com/office/drawing/2014/main" id="{D5CE6D60-C148-4C6B-8EA1-55C1D1374CAD}"/>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0210EC05-CC1E-4A78-B459-9243BE04F2E9}"/>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5DD83A96-2042-4BC8-BB16-3155F5E1464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2" name="Rectangle 21">
            <a:extLst>
              <a:ext uri="{FF2B5EF4-FFF2-40B4-BE49-F238E27FC236}">
                <a16:creationId xmlns:a16="http://schemas.microsoft.com/office/drawing/2014/main" id="{04BBA029-6AF2-478D-80FB-0DBFB5907644}"/>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4793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vider-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3"/>
                </a:solidFill>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13" name="Picture 12">
            <a:extLst>
              <a:ext uri="{FF2B5EF4-FFF2-40B4-BE49-F238E27FC236}">
                <a16:creationId xmlns:a16="http://schemas.microsoft.com/office/drawing/2014/main" id="{5DD58402-143E-48B4-8A50-A95C9B7B2F9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7" name="Group 16">
            <a:extLst>
              <a:ext uri="{FF2B5EF4-FFF2-40B4-BE49-F238E27FC236}">
                <a16:creationId xmlns:a16="http://schemas.microsoft.com/office/drawing/2014/main" id="{2370C17E-BBB4-4EFF-A766-B15315134A52}"/>
              </a:ext>
            </a:extLst>
          </p:cNvPr>
          <p:cNvGrpSpPr/>
          <p:nvPr userDrawn="1"/>
        </p:nvGrpSpPr>
        <p:grpSpPr>
          <a:xfrm>
            <a:off x="10910889" y="5668963"/>
            <a:ext cx="1281112" cy="1188607"/>
            <a:chOff x="10910889" y="5668963"/>
            <a:chExt cx="1281112" cy="1188607"/>
          </a:xfrm>
        </p:grpSpPr>
        <p:sp>
          <p:nvSpPr>
            <p:cNvPr id="16" name="Rectangle 15">
              <a:extLst>
                <a:ext uri="{FF2B5EF4-FFF2-40B4-BE49-F238E27FC236}">
                  <a16:creationId xmlns:a16="http://schemas.microsoft.com/office/drawing/2014/main" id="{CEE50C69-2149-431B-A72F-89CC01A78D19}"/>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103916D9-9F79-4B6A-8F09-36FBF72B3A6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6" name="Rectangle 25">
            <a:extLst>
              <a:ext uri="{FF2B5EF4-FFF2-40B4-BE49-F238E27FC236}">
                <a16:creationId xmlns:a16="http://schemas.microsoft.com/office/drawing/2014/main" id="{B97AA0DD-D696-4513-A9F2-27B503B322B8}"/>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16529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vider-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6"/>
                </a:solidFill>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grpSp>
        <p:nvGrpSpPr>
          <p:cNvPr id="11" name="Group 10">
            <a:extLst>
              <a:ext uri="{FF2B5EF4-FFF2-40B4-BE49-F238E27FC236}">
                <a16:creationId xmlns:a16="http://schemas.microsoft.com/office/drawing/2014/main" id="{0A716230-CCC0-44AB-9C40-FE869AA7BA19}"/>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4DF84A93-9520-4FD9-BF26-CD7E9AE7AADF}"/>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85B937BA-63FB-451C-870C-97F819C8ECF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21" name="Picture 20">
            <a:extLst>
              <a:ext uri="{FF2B5EF4-FFF2-40B4-BE49-F238E27FC236}">
                <a16:creationId xmlns:a16="http://schemas.microsoft.com/office/drawing/2014/main" id="{A690AE51-04D4-420B-9EE0-E38637205A9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22" name="Rectangle 21">
            <a:extLst>
              <a:ext uri="{FF2B5EF4-FFF2-40B4-BE49-F238E27FC236}">
                <a16:creationId xmlns:a16="http://schemas.microsoft.com/office/drawing/2014/main" id="{98B64B58-2DD9-49FB-AFD1-234C347355DA}"/>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2475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3 Text &amp; Picture-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1"/>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atin typeface="Calibri" panose="020F0502020204030204" pitchFamily="34" charset="0"/>
                <a:cs typeface="Calibri" panose="020F0502020204030204" pitchFamily="34" charset="0"/>
              </a:defRPr>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smtClean="0"/>
              <a:t>Click icon to add picture</a:t>
            </a:r>
            <a:endParaRPr lang="en-US"/>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B55A38CA-24B8-4D96-905F-F3118C02640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spTree>
    <p:extLst>
      <p:ext uri="{BB962C8B-B14F-4D97-AF65-F5344CB8AC3E}">
        <p14:creationId xmlns:p14="http://schemas.microsoft.com/office/powerpoint/2010/main" val="9869435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3 Text &amp; Picture-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5"/>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smtClean="0"/>
              <a:t>Click icon to add picture</a:t>
            </a:r>
            <a:endParaRPr lang="en-US" dirty="0"/>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CBB101B8-D628-4355-8646-9535BBB346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2765970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3 Text &amp; Picture-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3"/>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smtClean="0"/>
              <a:t>Click icon to add picture</a:t>
            </a:r>
            <a:endParaRPr lang="en-US"/>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C32857DD-1015-4F78-B3F4-C9C9C0FA1B09}"/>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155175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5"/>
                </a:solidFill>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Calibri" panose="020F0502020204030204" pitchFamily="34" charset="0"/>
                <a:ea typeface="+mn-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DCC28CF4-64A9-4A10-A3F8-8486FB06D2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527509995"/>
      </p:ext>
    </p:extLst>
  </p:cSld>
  <p:clrMapOvr>
    <a:masterClrMapping/>
  </p:clrMapOvr>
  <p:extLst mod="1">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3 Text &amp; Picture-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6"/>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2" name="Picture 11">
            <a:extLst>
              <a:ext uri="{FF2B5EF4-FFF2-40B4-BE49-F238E27FC236}">
                <a16:creationId xmlns:a16="http://schemas.microsoft.com/office/drawing/2014/main" id="{CFEE9956-DD3A-4817-A224-F77B7D782EA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atin typeface="Calibri" panose="020F0502020204030204" pitchFamily="34" charset="0"/>
                <a:cs typeface="Calibri" panose="020F0502020204030204" pitchFamily="34" charset="0"/>
              </a:defRPr>
            </a:lvl2pPr>
            <a:lvl3pPr>
              <a:spcBef>
                <a:spcPts val="200"/>
              </a:spcBef>
              <a:defRPr spc="40" baseline="0">
                <a:latin typeface="Calibri" panose="020F0502020204030204" pitchFamily="34" charset="0"/>
                <a:cs typeface="Calibri" panose="020F0502020204030204" pitchFamily="34" charset="0"/>
              </a:defRPr>
            </a:lvl3pPr>
            <a:lvl4pPr>
              <a:spcBef>
                <a:spcPts val="200"/>
              </a:spcBef>
              <a:defRPr spc="40" baseline="0">
                <a:latin typeface="Calibri" panose="020F0502020204030204" pitchFamily="34" charset="0"/>
                <a:cs typeface="Calibri" panose="020F0502020204030204" pitchFamily="34" charset="0"/>
              </a:defRPr>
            </a:lvl4pPr>
            <a:lvl5pPr>
              <a:spcBef>
                <a:spcPts val="200"/>
              </a:spcBef>
              <a:defRPr spc="4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smtClean="0"/>
              <a:t>Click icon to add picture</a:t>
            </a:r>
            <a:endParaRPr lang="en-US"/>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4239664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Left Text &amp; Picture-Blue">
    <p:bg>
      <p:bgPr>
        <a:solidFill>
          <a:schemeClr val="accent1"/>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smtClean="0"/>
              <a:t>Click icon to add picture</a:t>
            </a:r>
            <a:endParaRPr lang="en-US"/>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atin typeface="Calibri" panose="020F0502020204030204" pitchFamily="34" charset="0"/>
                <a:cs typeface="Calibri" panose="020F0502020204030204" pitchFamily="34" charset="0"/>
              </a:defRPr>
            </a:lvl2pPr>
            <a:lvl3pPr>
              <a:spcBef>
                <a:spcPts val="0"/>
              </a:spcBef>
              <a:spcAft>
                <a:spcPts val="300"/>
              </a:spcAft>
              <a:defRPr spc="30" baseline="0">
                <a:latin typeface="Calibri" panose="020F0502020204030204" pitchFamily="34" charset="0"/>
                <a:cs typeface="Calibri" panose="020F0502020204030204" pitchFamily="34" charset="0"/>
              </a:defRPr>
            </a:lvl3pPr>
            <a:lvl4pPr>
              <a:spcBef>
                <a:spcPts val="0"/>
              </a:spcBef>
              <a:spcAft>
                <a:spcPts val="300"/>
              </a:spcAft>
              <a:defRPr spc="30" baseline="0">
                <a:latin typeface="Calibri" panose="020F0502020204030204" pitchFamily="34" charset="0"/>
                <a:cs typeface="Calibri" panose="020F0502020204030204" pitchFamily="34" charset="0"/>
              </a:defRPr>
            </a:lvl4pPr>
            <a:lvl5pPr>
              <a:spcBef>
                <a:spcPts val="0"/>
              </a:spcBef>
              <a:spcAft>
                <a:spcPts val="300"/>
              </a:spcAft>
              <a:defRPr spc="3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2" name="Picture 11">
            <a:extLst>
              <a:ext uri="{FF2B5EF4-FFF2-40B4-BE49-F238E27FC236}">
                <a16:creationId xmlns:a16="http://schemas.microsoft.com/office/drawing/2014/main" id="{ACAE3D7F-2B7C-44F1-BCB3-9C9015CEFD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5711198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Left Text &amp; Picture-Teal">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smtClean="0"/>
              <a:t>Click icon to add picture</a:t>
            </a:r>
            <a:endParaRPr lang="en-US"/>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5"/>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atin typeface="Calibri" panose="020F0502020204030204" pitchFamily="34" charset="0"/>
                <a:cs typeface="Calibri" panose="020F0502020204030204" pitchFamily="34" charset="0"/>
              </a:defRPr>
            </a:lvl2pPr>
            <a:lvl3pPr>
              <a:spcBef>
                <a:spcPts val="0"/>
              </a:spcBef>
              <a:spcAft>
                <a:spcPts val="300"/>
              </a:spcAft>
              <a:defRPr spc="30" baseline="0">
                <a:latin typeface="Calibri" panose="020F0502020204030204" pitchFamily="34" charset="0"/>
                <a:cs typeface="Calibri" panose="020F0502020204030204" pitchFamily="34" charset="0"/>
              </a:defRPr>
            </a:lvl3pPr>
            <a:lvl4pPr>
              <a:spcBef>
                <a:spcPts val="0"/>
              </a:spcBef>
              <a:spcAft>
                <a:spcPts val="300"/>
              </a:spcAft>
              <a:defRPr spc="30" baseline="0">
                <a:latin typeface="Calibri" panose="020F0502020204030204" pitchFamily="34" charset="0"/>
                <a:cs typeface="Calibri" panose="020F0502020204030204" pitchFamily="34" charset="0"/>
              </a:defRPr>
            </a:lvl4pPr>
            <a:lvl5pPr>
              <a:spcBef>
                <a:spcPts val="0"/>
              </a:spcBef>
              <a:spcAft>
                <a:spcPts val="300"/>
              </a:spcAft>
              <a:defRPr spc="3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5A25CF9F-220B-40F9-B4C7-4939405D647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28031223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Left Text &amp; Picture-Red">
    <p:bg>
      <p:bgPr>
        <a:solidFill>
          <a:schemeClr val="accent3"/>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smtClean="0"/>
              <a:t>Click icon to add picture</a:t>
            </a:r>
            <a:endParaRPr lang="en-US"/>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3"/>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atin typeface="Calibri" panose="020F0502020204030204" pitchFamily="34" charset="0"/>
                <a:cs typeface="Calibri" panose="020F0502020204030204" pitchFamily="34" charset="0"/>
              </a:defRPr>
            </a:lvl2pPr>
            <a:lvl3pPr>
              <a:spcBef>
                <a:spcPts val="0"/>
              </a:spcBef>
              <a:spcAft>
                <a:spcPts val="300"/>
              </a:spcAft>
              <a:defRPr spc="30" baseline="0">
                <a:latin typeface="Calibri" panose="020F0502020204030204" pitchFamily="34" charset="0"/>
                <a:cs typeface="Calibri" panose="020F0502020204030204" pitchFamily="34" charset="0"/>
              </a:defRPr>
            </a:lvl3pPr>
            <a:lvl4pPr>
              <a:spcBef>
                <a:spcPts val="0"/>
              </a:spcBef>
              <a:spcAft>
                <a:spcPts val="300"/>
              </a:spcAft>
              <a:defRPr spc="30" baseline="0">
                <a:latin typeface="Calibri" panose="020F0502020204030204" pitchFamily="34" charset="0"/>
                <a:cs typeface="Calibri" panose="020F0502020204030204" pitchFamily="34" charset="0"/>
              </a:defRPr>
            </a:lvl4pPr>
            <a:lvl5pPr>
              <a:spcBef>
                <a:spcPts val="0"/>
              </a:spcBef>
              <a:spcAft>
                <a:spcPts val="300"/>
              </a:spcAft>
              <a:defRPr spc="3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81C55D88-784A-4006-B2B7-8F39417CD5C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35596086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Left Text &amp; Picture-Green">
    <p:bg>
      <p:bgPr>
        <a:solidFill>
          <a:schemeClr val="accent4"/>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smtClean="0"/>
              <a:t>Click icon to add picture</a:t>
            </a:r>
            <a:endParaRPr lang="en-US"/>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6"/>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atin typeface="Calibri" panose="020F0502020204030204" pitchFamily="34" charset="0"/>
                <a:cs typeface="Calibri" panose="020F0502020204030204" pitchFamily="34" charset="0"/>
              </a:defRPr>
            </a:lvl2pPr>
            <a:lvl3pPr>
              <a:spcBef>
                <a:spcPts val="0"/>
              </a:spcBef>
              <a:spcAft>
                <a:spcPts val="300"/>
              </a:spcAft>
              <a:defRPr spc="30" baseline="0">
                <a:latin typeface="Calibri" panose="020F0502020204030204" pitchFamily="34" charset="0"/>
                <a:cs typeface="Calibri" panose="020F0502020204030204" pitchFamily="34" charset="0"/>
              </a:defRPr>
            </a:lvl3pPr>
            <a:lvl4pPr>
              <a:spcBef>
                <a:spcPts val="0"/>
              </a:spcBef>
              <a:spcAft>
                <a:spcPts val="300"/>
              </a:spcAft>
              <a:defRPr spc="30" baseline="0">
                <a:latin typeface="Calibri" panose="020F0502020204030204" pitchFamily="34" charset="0"/>
                <a:cs typeface="Calibri" panose="020F0502020204030204" pitchFamily="34" charset="0"/>
              </a:defRPr>
            </a:lvl4pPr>
            <a:lvl5pPr>
              <a:spcBef>
                <a:spcPts val="0"/>
              </a:spcBef>
              <a:spcAft>
                <a:spcPts val="300"/>
              </a:spcAft>
              <a:defRPr spc="3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170B2B84-363C-4D17-8764-77C36E95E11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Tree>
    <p:extLst>
      <p:ext uri="{BB962C8B-B14F-4D97-AF65-F5344CB8AC3E}">
        <p14:creationId xmlns:p14="http://schemas.microsoft.com/office/powerpoint/2010/main" val="566364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only-Blue">
    <p:bg>
      <p:bgPr>
        <a:solidFill>
          <a:schemeClr val="accent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smtClean="0"/>
              <a:t>Click icon to add picture</a:t>
            </a:r>
            <a:endParaRPr lang="en-US"/>
          </a:p>
        </p:txBody>
      </p:sp>
      <p:pic>
        <p:nvPicPr>
          <p:cNvPr id="12" name="Picture 11">
            <a:extLst>
              <a:ext uri="{FF2B5EF4-FFF2-40B4-BE49-F238E27FC236}">
                <a16:creationId xmlns:a16="http://schemas.microsoft.com/office/drawing/2014/main" id="{0E2F4232-6841-474A-BD6A-F4DE2F232EC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E7C3CF12-5271-4E88-B4B7-29364CE4F354}"/>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3FA8D6E-5006-42A5-805B-A1540417783F}"/>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A4EBCB1-0E8C-4C44-B8D1-B7704D1AC53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77B3255C-6C14-4AA6-A5C2-043732116831}"/>
              </a:ext>
            </a:extLst>
          </p:cNvPr>
          <p:cNvSpPr>
            <a:spLocks noGrp="1"/>
          </p:cNvSpPr>
          <p:nvPr>
            <p:ph type="ftr" sz="quarter" idx="14"/>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2ABE8458-5B23-4B39-967C-93D029470616}"/>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7191978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only-Teal">
    <p:bg>
      <p:bgPr>
        <a:solidFill>
          <a:schemeClr val="accent2"/>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smtClean="0"/>
              <a:t>Click icon to add picture</a:t>
            </a:r>
            <a:endParaRPr lang="en-US" dirty="0"/>
          </a:p>
        </p:txBody>
      </p:sp>
      <p:pic>
        <p:nvPicPr>
          <p:cNvPr id="8" name="Picture 7">
            <a:extLst>
              <a:ext uri="{FF2B5EF4-FFF2-40B4-BE49-F238E27FC236}">
                <a16:creationId xmlns:a16="http://schemas.microsoft.com/office/drawing/2014/main" id="{B47F680C-E86C-4630-B1F2-0A790F0B5F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9" name="Group 8">
            <a:extLst>
              <a:ext uri="{FF2B5EF4-FFF2-40B4-BE49-F238E27FC236}">
                <a16:creationId xmlns:a16="http://schemas.microsoft.com/office/drawing/2014/main" id="{D351B73B-AC25-4420-8D95-06E3BC1D3DC8}"/>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A72CB1DE-0041-4663-BB8C-BCC3C6E0A54E}"/>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A4008EA-A6C1-4A99-A859-0E3024A81F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2" name="Footer Placeholder 11">
            <a:extLst>
              <a:ext uri="{FF2B5EF4-FFF2-40B4-BE49-F238E27FC236}">
                <a16:creationId xmlns:a16="http://schemas.microsoft.com/office/drawing/2014/main" id="{01AB6E27-9934-4A1F-BED0-1C33804133CC}"/>
              </a:ext>
            </a:extLst>
          </p:cNvPr>
          <p:cNvSpPr>
            <a:spLocks noGrp="1"/>
          </p:cNvSpPr>
          <p:nvPr>
            <p:ph type="ftr" sz="quarter" idx="14"/>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3" name="Slide Number Placeholder 12">
            <a:extLst>
              <a:ext uri="{FF2B5EF4-FFF2-40B4-BE49-F238E27FC236}">
                <a16:creationId xmlns:a16="http://schemas.microsoft.com/office/drawing/2014/main" id="{037C6B79-45C2-4C2D-96F4-BC9FBACA5A2A}"/>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5552295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only-Red">
    <p:bg>
      <p:bgPr>
        <a:solidFill>
          <a:schemeClr val="accent3"/>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smtClean="0"/>
              <a:t>Click icon to add picture</a:t>
            </a:r>
            <a:endParaRPr lang="en-US"/>
          </a:p>
        </p:txBody>
      </p:sp>
      <p:pic>
        <p:nvPicPr>
          <p:cNvPr id="12" name="Picture 11">
            <a:extLst>
              <a:ext uri="{FF2B5EF4-FFF2-40B4-BE49-F238E27FC236}">
                <a16:creationId xmlns:a16="http://schemas.microsoft.com/office/drawing/2014/main" id="{DFF2B610-55D0-41DD-92F8-7A2660F1187F}"/>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99533E50-7322-43E4-87D4-6FF77C02D787}"/>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E2C95C0-C429-4397-A138-08903A367561}"/>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12F2B6E4-A700-47F3-85BB-5B7FF96AE89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1C71F76-F689-4CD7-997B-954BD8090E07}"/>
              </a:ext>
            </a:extLst>
          </p:cNvPr>
          <p:cNvSpPr>
            <a:spLocks noGrp="1"/>
          </p:cNvSpPr>
          <p:nvPr>
            <p:ph type="ftr" sz="quarter" idx="14"/>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4D519FAB-F9CC-4334-8193-81B85DDC0A73}"/>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7053545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icture only-Green">
    <p:bg>
      <p:bgPr>
        <a:solidFill>
          <a:schemeClr val="accent4"/>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smtClean="0"/>
              <a:t>Click icon to add picture</a:t>
            </a:r>
            <a:endParaRPr lang="en-US"/>
          </a:p>
        </p:txBody>
      </p:sp>
      <p:grpSp>
        <p:nvGrpSpPr>
          <p:cNvPr id="12" name="Group 11">
            <a:extLst>
              <a:ext uri="{FF2B5EF4-FFF2-40B4-BE49-F238E27FC236}">
                <a16:creationId xmlns:a16="http://schemas.microsoft.com/office/drawing/2014/main" id="{C0DB1B7F-307C-46AE-89D8-B226EE00E847}"/>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9AE4BBB7-BCBD-44AE-9ECD-B2C2A7A8564C}"/>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DCD47EC-C3FB-41DA-9DB8-9A51C21E76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3565F273-2816-479E-9939-940B7E156E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B761E179-80EF-4897-A3F2-C22D24CE8D0A}"/>
              </a:ext>
            </a:extLst>
          </p:cNvPr>
          <p:cNvSpPr>
            <a:spLocks noGrp="1"/>
          </p:cNvSpPr>
          <p:nvPr>
            <p:ph type="ftr" sz="quarter" idx="14"/>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7EA53351-5447-4D4E-85EC-ECBF1AF689EB}"/>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6071576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1"/>
                </a:solidFill>
              </a:defRPr>
            </a:lvl1pPr>
          </a:lstStyle>
          <a:p>
            <a:r>
              <a:rPr lang="en-US" smtClean="0"/>
              <a:t>Click to edit Master title style</a:t>
            </a:r>
            <a:endParaRPr lang="en-US" dirty="0"/>
          </a:p>
        </p:txBody>
      </p:sp>
      <p:pic>
        <p:nvPicPr>
          <p:cNvPr id="10" name="Picture 9">
            <a:extLst>
              <a:ext uri="{FF2B5EF4-FFF2-40B4-BE49-F238E27FC236}">
                <a16:creationId xmlns:a16="http://schemas.microsoft.com/office/drawing/2014/main" id="{78D0480C-D0F0-4D64-91F7-253C93EA69C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1" name="Group 10">
            <a:extLst>
              <a:ext uri="{FF2B5EF4-FFF2-40B4-BE49-F238E27FC236}">
                <a16:creationId xmlns:a16="http://schemas.microsoft.com/office/drawing/2014/main" id="{2DC6D3C9-6C92-4E30-9A17-99F65DB4D299}"/>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55001050-7ABC-4538-9DD1-EDD54675A790}"/>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EC3EE77B-3F02-437B-89D4-A144513ABBF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425EF643-ACB6-49DE-99F2-122CA76F9200}"/>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5" name="Slide Number Placeholder 14">
            <a:extLst>
              <a:ext uri="{FF2B5EF4-FFF2-40B4-BE49-F238E27FC236}">
                <a16:creationId xmlns:a16="http://schemas.microsoft.com/office/drawing/2014/main" id="{A4A0623B-63CD-47FB-83FB-AC9D4A8A10E5}"/>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427455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age-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3"/>
                </a:solidFill>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Calibri" panose="020F0502020204030204" pitchFamily="34" charset="0"/>
                <a:ea typeface="+mn-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383A295C-2DC0-4B28-B19C-4099FCDCF236}"/>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665759991"/>
      </p:ext>
    </p:extLst>
  </p:cSld>
  <p:clrMapOvr>
    <a:masterClrMapping/>
  </p:clrMapOvr>
  <p:extLst mod="1">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5"/>
                </a:solidFill>
              </a:defRPr>
            </a:lvl1pPr>
          </a:lstStyle>
          <a:p>
            <a:r>
              <a:rPr lang="en-US" smtClean="0"/>
              <a:t>Click to edit Master title style</a:t>
            </a:r>
            <a:endParaRPr lang="en-US" dirty="0"/>
          </a:p>
        </p:txBody>
      </p:sp>
      <p:pic>
        <p:nvPicPr>
          <p:cNvPr id="10" name="Picture 9">
            <a:extLst>
              <a:ext uri="{FF2B5EF4-FFF2-40B4-BE49-F238E27FC236}">
                <a16:creationId xmlns:a16="http://schemas.microsoft.com/office/drawing/2014/main" id="{3403CA97-0323-4929-B4B0-48C22FE9C7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1" name="Group 10">
            <a:extLst>
              <a:ext uri="{FF2B5EF4-FFF2-40B4-BE49-F238E27FC236}">
                <a16:creationId xmlns:a16="http://schemas.microsoft.com/office/drawing/2014/main" id="{88F04A9F-F5D6-476A-9430-C3F567740C80}"/>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30D5D03F-619B-46AB-BA94-83D6CCD258BA}"/>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F19A46EE-D912-4DE1-BDC0-5262FDFD58F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65899BB5-6137-4F73-9841-E37D1B210038}"/>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5" name="Slide Number Placeholder 14">
            <a:extLst>
              <a:ext uri="{FF2B5EF4-FFF2-40B4-BE49-F238E27FC236}">
                <a16:creationId xmlns:a16="http://schemas.microsoft.com/office/drawing/2014/main" id="{AA50B008-20D9-4672-B91C-E5DCAD4F1317}"/>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4760607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3"/>
                </a:solidFill>
              </a:defRPr>
            </a:lvl1pPr>
          </a:lstStyle>
          <a:p>
            <a:r>
              <a:rPr lang="en-US" smtClean="0"/>
              <a:t>Click to edit Master title style</a:t>
            </a:r>
            <a:endParaRPr lang="en-US" dirty="0"/>
          </a:p>
        </p:txBody>
      </p:sp>
      <p:pic>
        <p:nvPicPr>
          <p:cNvPr id="6" name="Picture 5">
            <a:extLst>
              <a:ext uri="{FF2B5EF4-FFF2-40B4-BE49-F238E27FC236}">
                <a16:creationId xmlns:a16="http://schemas.microsoft.com/office/drawing/2014/main" id="{62BA346D-C8BC-45E6-8B74-91008AFF9D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7" name="Group 6">
            <a:extLst>
              <a:ext uri="{FF2B5EF4-FFF2-40B4-BE49-F238E27FC236}">
                <a16:creationId xmlns:a16="http://schemas.microsoft.com/office/drawing/2014/main" id="{000E2F0A-A266-4FEC-9AA2-0094D2E78CEF}"/>
              </a:ext>
            </a:extLst>
          </p:cNvPr>
          <p:cNvGrpSpPr/>
          <p:nvPr userDrawn="1"/>
        </p:nvGrpSpPr>
        <p:grpSpPr>
          <a:xfrm>
            <a:off x="10910889" y="5668963"/>
            <a:ext cx="1281112" cy="1188607"/>
            <a:chOff x="10910889" y="5668963"/>
            <a:chExt cx="1281112" cy="1188607"/>
          </a:xfrm>
        </p:grpSpPr>
        <p:sp>
          <p:nvSpPr>
            <p:cNvPr id="8" name="Rectangle 7">
              <a:extLst>
                <a:ext uri="{FF2B5EF4-FFF2-40B4-BE49-F238E27FC236}">
                  <a16:creationId xmlns:a16="http://schemas.microsoft.com/office/drawing/2014/main" id="{7BC7CEEB-F271-410B-A816-E60D4EC465F7}"/>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7EFA4DD-7457-4601-A0BA-1657499BE79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Footer Placeholder 9">
            <a:extLst>
              <a:ext uri="{FF2B5EF4-FFF2-40B4-BE49-F238E27FC236}">
                <a16:creationId xmlns:a16="http://schemas.microsoft.com/office/drawing/2014/main" id="{92FC9649-CE0C-41FA-860C-0F31C8EC1956}"/>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1" name="Slide Number Placeholder 10">
            <a:extLst>
              <a:ext uri="{FF2B5EF4-FFF2-40B4-BE49-F238E27FC236}">
                <a16:creationId xmlns:a16="http://schemas.microsoft.com/office/drawing/2014/main" id="{1FB29D45-148E-4CE3-ABDE-FD9683BBA442}"/>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9105770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6"/>
                </a:solidFill>
              </a:defRPr>
            </a:lvl1pPr>
          </a:lstStyle>
          <a:p>
            <a:r>
              <a:rPr lang="en-US" smtClean="0"/>
              <a:t>Click to edit Master title style</a:t>
            </a:r>
            <a:endParaRPr lang="en-US" dirty="0"/>
          </a:p>
        </p:txBody>
      </p:sp>
      <p:grpSp>
        <p:nvGrpSpPr>
          <p:cNvPr id="10" name="Group 9">
            <a:extLst>
              <a:ext uri="{FF2B5EF4-FFF2-40B4-BE49-F238E27FC236}">
                <a16:creationId xmlns:a16="http://schemas.microsoft.com/office/drawing/2014/main" id="{6F2415A4-BE91-4823-A4F1-1D9454169C66}"/>
              </a:ext>
            </a:extLst>
          </p:cNvPr>
          <p:cNvGrpSpPr/>
          <p:nvPr userDrawn="1"/>
        </p:nvGrpSpPr>
        <p:grpSpPr>
          <a:xfrm>
            <a:off x="10910889" y="5668963"/>
            <a:ext cx="1281112" cy="1188607"/>
            <a:chOff x="10910889" y="5668963"/>
            <a:chExt cx="1281112" cy="1188607"/>
          </a:xfrm>
        </p:grpSpPr>
        <p:sp>
          <p:nvSpPr>
            <p:cNvPr id="11" name="Rectangle 10">
              <a:extLst>
                <a:ext uri="{FF2B5EF4-FFF2-40B4-BE49-F238E27FC236}">
                  <a16:creationId xmlns:a16="http://schemas.microsoft.com/office/drawing/2014/main" id="{21593BF5-FC4B-495E-BD01-6AA2D3501B03}"/>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98DC6A2C-3169-41D3-8C10-0D4374B55C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3" name="Picture 12">
            <a:extLst>
              <a:ext uri="{FF2B5EF4-FFF2-40B4-BE49-F238E27FC236}">
                <a16:creationId xmlns:a16="http://schemas.microsoft.com/office/drawing/2014/main" id="{EE067285-DD00-4769-81F0-DAE16D89414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14" name="Footer Placeholder 13">
            <a:extLst>
              <a:ext uri="{FF2B5EF4-FFF2-40B4-BE49-F238E27FC236}">
                <a16:creationId xmlns:a16="http://schemas.microsoft.com/office/drawing/2014/main" id="{CBDDE1E3-A151-4D21-B486-A5C1196BCC85}"/>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5" name="Slide Number Placeholder 14">
            <a:extLst>
              <a:ext uri="{FF2B5EF4-FFF2-40B4-BE49-F238E27FC236}">
                <a16:creationId xmlns:a16="http://schemas.microsoft.com/office/drawing/2014/main" id="{87A12082-A3DF-4748-8F07-85CFBE92D602}"/>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41795837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Blue">
    <p:bg>
      <p:bgPr>
        <a:solidFill>
          <a:schemeClr val="accent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2A22F3B3-9E50-40AB-A7A5-2C79264EBC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B9593DAD-5CBA-4B3B-AA03-E1025FC4FE37}"/>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5AF440FC-9DE4-41F9-A23E-8220ED868EE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CBF48938-0590-48DF-9BA6-25EF409F918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3CFC89FF-A961-43A9-8BA0-DCD81E668B38}"/>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DFB108EE-430F-4075-A50D-89B43C70277A}"/>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6961760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Teal">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47F680C-E86C-4630-B1F2-0A790F0B5F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9" name="Group 8">
            <a:extLst>
              <a:ext uri="{FF2B5EF4-FFF2-40B4-BE49-F238E27FC236}">
                <a16:creationId xmlns:a16="http://schemas.microsoft.com/office/drawing/2014/main" id="{D351B73B-AC25-4420-8D95-06E3BC1D3DC8}"/>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A72CB1DE-0041-4663-BB8C-BCC3C6E0A54E}"/>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A4008EA-A6C1-4A99-A859-0E3024A81F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27D92168-F0C5-4AFA-A7D6-DBA4424B974D}"/>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F690B747-253F-4062-83D3-11A9F1163520}"/>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40942367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Red">
    <p:bg>
      <p:bgPr>
        <a:solidFill>
          <a:schemeClr val="accent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B7D32EDD-167A-4B2E-BA7E-E9CCADDF678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5071A42B-EF95-43FF-B6EC-7943AF759750}"/>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C771A908-BF5D-434C-800D-4782D1FB1934}"/>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0ADB4AD5-9CC7-4531-B315-A0D3966256F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C0096EF0-20D4-4AA1-BF4C-04E3BA46FE8F}"/>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4CE24A0A-5ECF-4A9E-A6F4-2FAF4CDC172F}"/>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9363685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Green">
    <p:bg>
      <p:bgPr>
        <a:solidFill>
          <a:schemeClr val="accent4"/>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B28AFA83-26C7-45F0-94B4-8D7261621B2B}"/>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599E9A34-9034-45D4-B084-71904A9D8B9E}"/>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EB6A35F-E960-4297-AA29-3585EA1EEE8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49EC12C3-77B3-47EF-B70B-A375A44ECF6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4E74E256-6803-42E2-90A4-4E5E29B8A3DB}"/>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F56BD49E-B7C1-4E59-AEEE-E2D5A58D63E6}"/>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7781615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31CCFBE-562C-48E4-98E6-77C9A843AD31}"/>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43B40C2B-653B-4BAE-9F7C-B8503F8D6C9D}"/>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30354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Page-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6"/>
                </a:solidFill>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Calibri" panose="020F0502020204030204" pitchFamily="34" charset="0"/>
                <a:ea typeface="+mn-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344B4D81-88CD-470E-8625-6F4D2E43AD0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Tree>
    <p:extLst>
      <p:ext uri="{BB962C8B-B14F-4D97-AF65-F5344CB8AC3E}">
        <p14:creationId xmlns:p14="http://schemas.microsoft.com/office/powerpoint/2010/main" val="1602274905"/>
      </p:ext>
    </p:extLst>
  </p:cSld>
  <p:clrMapOvr>
    <a:masterClrMapping/>
  </p:clrMapOvr>
  <p:extLst mod="1">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a:extLst>
              <a:ext uri="{FF2B5EF4-FFF2-40B4-BE49-F238E27FC236}">
                <a16:creationId xmlns:a16="http://schemas.microsoft.com/office/drawing/2014/main" id="{A15E2BD9-D93B-42F8-9283-EAC3C6EE0D9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9" name="Group 8">
            <a:extLst>
              <a:ext uri="{FF2B5EF4-FFF2-40B4-BE49-F238E27FC236}">
                <a16:creationId xmlns:a16="http://schemas.microsoft.com/office/drawing/2014/main" id="{3F9AA341-5978-4CF5-A740-BB51B2B3A7D7}"/>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977763C9-8FCA-4B82-A685-B68C69B4974B}"/>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066956F-0225-4D08-AB1F-416099A42C2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B20F191C-732F-4B5B-BB64-7DBD032C469A}"/>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5" name="Slide Number Placeholder 14">
            <a:extLst>
              <a:ext uri="{FF2B5EF4-FFF2-40B4-BE49-F238E27FC236}">
                <a16:creationId xmlns:a16="http://schemas.microsoft.com/office/drawing/2014/main" id="{75B41862-B55C-4FE0-8250-F24907CD0191}"/>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916461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5"/>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2" name="Picture 11">
            <a:extLst>
              <a:ext uri="{FF2B5EF4-FFF2-40B4-BE49-F238E27FC236}">
                <a16:creationId xmlns:a16="http://schemas.microsoft.com/office/drawing/2014/main" id="{BE9EE480-E44A-4CB3-AF35-36E339EE54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3" name="Group 12">
            <a:extLst>
              <a:ext uri="{FF2B5EF4-FFF2-40B4-BE49-F238E27FC236}">
                <a16:creationId xmlns:a16="http://schemas.microsoft.com/office/drawing/2014/main" id="{96BFC9F5-FB99-4722-AC76-C40AEA9F666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23225A31-7EE9-4B5F-8DB7-108817AFC892}"/>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F4B8BEC9-B3FB-4AA0-AA8D-2A6D9785DC1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7" name="Footer Placeholder 6">
            <a:extLst>
              <a:ext uri="{FF2B5EF4-FFF2-40B4-BE49-F238E27FC236}">
                <a16:creationId xmlns:a16="http://schemas.microsoft.com/office/drawing/2014/main" id="{56041093-8DDB-47BA-B7F1-3A2416331D81}"/>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6" name="Slide Number Placeholder 15">
            <a:extLst>
              <a:ext uri="{FF2B5EF4-FFF2-40B4-BE49-F238E27FC236}">
                <a16:creationId xmlns:a16="http://schemas.microsoft.com/office/drawing/2014/main" id="{68480899-2398-499B-A908-3C89781816F6}"/>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383412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3"/>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2" name="Picture 11">
            <a:extLst>
              <a:ext uri="{FF2B5EF4-FFF2-40B4-BE49-F238E27FC236}">
                <a16:creationId xmlns:a16="http://schemas.microsoft.com/office/drawing/2014/main" id="{37D0ADAB-3428-4427-AEFA-22E341902E5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D5EF3A2C-A276-46F1-9426-8DABE19BD98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9BEAE1E6-EA9C-4D13-A35E-07880DCE2FA9}"/>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F3E4D53A-DE70-4EE2-8E8D-AA47873F21F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7" name="Footer Placeholder 6">
            <a:extLst>
              <a:ext uri="{FF2B5EF4-FFF2-40B4-BE49-F238E27FC236}">
                <a16:creationId xmlns:a16="http://schemas.microsoft.com/office/drawing/2014/main" id="{43EEA4E6-4AC5-40A3-A3E7-CF2BE843599E}"/>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6" name="Slide Number Placeholder 15">
            <a:extLst>
              <a:ext uri="{FF2B5EF4-FFF2-40B4-BE49-F238E27FC236}">
                <a16:creationId xmlns:a16="http://schemas.microsoft.com/office/drawing/2014/main" id="{F5C3EB70-F95B-4CD7-B2C9-6E4086A77C18}"/>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336749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6"/>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2" name="Group 11">
            <a:extLst>
              <a:ext uri="{FF2B5EF4-FFF2-40B4-BE49-F238E27FC236}">
                <a16:creationId xmlns:a16="http://schemas.microsoft.com/office/drawing/2014/main" id="{12F275D8-6A23-4796-8B7D-8C2B5503ADDD}"/>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537412D5-664E-4E42-830A-F464B017B299}"/>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0493E8B-34EB-4FED-96E9-4F945A14C01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199FD9E3-06BE-4D22-A80B-0970457EA47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7" name="Footer Placeholder 6">
            <a:extLst>
              <a:ext uri="{FF2B5EF4-FFF2-40B4-BE49-F238E27FC236}">
                <a16:creationId xmlns:a16="http://schemas.microsoft.com/office/drawing/2014/main" id="{3713CF40-D8F8-4431-AB66-F68EB243A2EF}"/>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6" name="Slide Number Placeholder 15">
            <a:extLst>
              <a:ext uri="{FF2B5EF4-FFF2-40B4-BE49-F238E27FC236}">
                <a16:creationId xmlns:a16="http://schemas.microsoft.com/office/drawing/2014/main" id="{ED817541-8D89-450B-AEAF-AB2864CB0EC9}"/>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277769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Title &amp; Content-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1"/>
                </a:solidFill>
              </a:defRPr>
            </a:lvl1p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baseline="0">
                <a:latin typeface="Calibri" panose="020F0502020204030204" pitchFamily="34" charset="0"/>
                <a:cs typeface="Calibri" panose="020F0502020204030204" pitchFamily="34" charset="0"/>
              </a:defRPr>
            </a:lvl1pPr>
            <a:lvl2pPr>
              <a:spcBef>
                <a:spcPts val="600"/>
              </a:spcBef>
              <a:defRPr sz="1200" baseline="0">
                <a:latin typeface="Calibri" panose="020F0502020204030204" pitchFamily="34" charset="0"/>
                <a:cs typeface="Calibri" panose="020F0502020204030204" pitchFamily="34" charset="0"/>
              </a:defRPr>
            </a:lvl2pPr>
            <a:lvl3pPr>
              <a:spcBef>
                <a:spcPts val="600"/>
              </a:spcBef>
              <a:defRPr sz="1200" baseline="0">
                <a:latin typeface="Calibri" panose="020F0502020204030204" pitchFamily="34" charset="0"/>
                <a:cs typeface="Calibri" panose="020F0502020204030204" pitchFamily="34" charset="0"/>
              </a:defRPr>
            </a:lvl3pPr>
            <a:lvl4pPr>
              <a:spcBef>
                <a:spcPts val="600"/>
              </a:spcBef>
              <a:defRPr sz="1200" baseline="0">
                <a:latin typeface="Calibri" panose="020F0502020204030204" pitchFamily="34" charset="0"/>
                <a:cs typeface="Calibri" panose="020F0502020204030204" pitchFamily="34" charset="0"/>
              </a:defRPr>
            </a:lvl4pPr>
            <a:lvl5pPr>
              <a:spcBef>
                <a:spcPts val="600"/>
              </a:spcBef>
              <a:defRPr sz="1200" baseline="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5" name="Picture 14">
            <a:extLst>
              <a:ext uri="{FF2B5EF4-FFF2-40B4-BE49-F238E27FC236}">
                <a16:creationId xmlns:a16="http://schemas.microsoft.com/office/drawing/2014/main" id="{03BD3F6E-67F7-45F8-B0B5-A2822A42168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6" name="Group 15">
            <a:extLst>
              <a:ext uri="{FF2B5EF4-FFF2-40B4-BE49-F238E27FC236}">
                <a16:creationId xmlns:a16="http://schemas.microsoft.com/office/drawing/2014/main" id="{23AA7B41-09B4-4CF5-9567-9B2C4F9BD5CD}"/>
              </a:ext>
            </a:extLst>
          </p:cNvPr>
          <p:cNvGrpSpPr/>
          <p:nvPr userDrawn="1"/>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0E69CB54-68F6-40E8-AB2F-FEFA421124C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4102A84D-677B-4AAF-B3BD-4813C90B5C1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4B73111-D95D-4A45-BD12-60C3097AA900}"/>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060E9047-635F-4B6D-AAD2-25713FD5E681}"/>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83773683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652C1B-1A0E-4188-ADDA-1A9CCF765BA7}"/>
              </a:ext>
            </a:extLst>
          </p:cNvPr>
          <p:cNvSpPr/>
          <p:nvPr userDrawn="1"/>
        </p:nvSpPr>
        <p:spPr>
          <a:xfrm>
            <a:off x="190092" y="188913"/>
            <a:ext cx="11811408" cy="647858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05F0508E-1AE7-48DE-A7AF-A3BBFB154D46}"/>
              </a:ext>
            </a:extLst>
          </p:cNvPr>
          <p:cNvSpPr>
            <a:spLocks noGrp="1"/>
          </p:cNvSpPr>
          <p:nvPr>
            <p:ph type="title"/>
          </p:nvPr>
        </p:nvSpPr>
        <p:spPr>
          <a:xfrm>
            <a:off x="646611" y="738414"/>
            <a:ext cx="10707189" cy="1325563"/>
          </a:xfrm>
          <a:prstGeom prst="rect">
            <a:avLst/>
          </a:prstGeom>
        </p:spPr>
        <p:txBody>
          <a:bodyPr vert="horz" lIns="91440" tIns="45720" rIns="91440" bIns="45720" rtlCol="0" anchor="b">
            <a:noAutofit/>
          </a:bodyPr>
          <a:lstStyle/>
          <a:p>
            <a:r>
              <a:rPr lang="en-US" dirty="0"/>
              <a:t>Click to edit </a:t>
            </a:r>
            <a:br>
              <a:rPr lang="en-US" dirty="0"/>
            </a:br>
            <a:r>
              <a:rPr lang="en-US" dirty="0"/>
              <a:t>Master title style</a:t>
            </a:r>
          </a:p>
        </p:txBody>
      </p:sp>
      <p:sp>
        <p:nvSpPr>
          <p:cNvPr id="3" name="Text Placeholder 2">
            <a:extLst>
              <a:ext uri="{FF2B5EF4-FFF2-40B4-BE49-F238E27FC236}">
                <a16:creationId xmlns:a16="http://schemas.microsoft.com/office/drawing/2014/main" id="{9AB293C9-07E8-4B7C-A396-A7653238B317}"/>
              </a:ext>
            </a:extLst>
          </p:cNvPr>
          <p:cNvSpPr>
            <a:spLocks noGrp="1"/>
          </p:cNvSpPr>
          <p:nvPr>
            <p:ph type="body" idx="1"/>
          </p:nvPr>
        </p:nvSpPr>
        <p:spPr>
          <a:xfrm>
            <a:off x="646611" y="2547917"/>
            <a:ext cx="10707189" cy="407375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7A04C728-D88B-4E10-B32D-EFBB20D58C81}"/>
              </a:ext>
            </a:extLst>
          </p:cNvPr>
          <p:cNvSpPr>
            <a:spLocks noGrp="1"/>
          </p:cNvSpPr>
          <p:nvPr>
            <p:ph type="ftr" sz="quarter" idx="3"/>
          </p:nvPr>
        </p:nvSpPr>
        <p:spPr>
          <a:xfrm>
            <a:off x="2705828" y="6192041"/>
            <a:ext cx="6711221" cy="365125"/>
          </a:xfrm>
          <a:prstGeom prst="rect">
            <a:avLst/>
          </a:prstGeom>
        </p:spPr>
        <p:txBody>
          <a:bodyPr vert="horz" lIns="91440" tIns="45720" rIns="91440" bIns="45720" rtlCol="0" anchor="ctr"/>
          <a:lstStyle>
            <a:lvl1pPr algn="l">
              <a:defRPr sz="1050">
                <a:solidFill>
                  <a:schemeClr val="tx2"/>
                </a:solidFill>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49A8C4C1-E651-4171-82AC-B004048EB13E}"/>
              </a:ext>
            </a:extLst>
          </p:cNvPr>
          <p:cNvSpPr>
            <a:spLocks noGrp="1"/>
          </p:cNvSpPr>
          <p:nvPr>
            <p:ph type="sldNum" sz="quarter" idx="4"/>
          </p:nvPr>
        </p:nvSpPr>
        <p:spPr>
          <a:xfrm>
            <a:off x="321469" y="6192041"/>
            <a:ext cx="616260" cy="365125"/>
          </a:xfrm>
          <a:prstGeom prst="rect">
            <a:avLst/>
          </a:prstGeom>
        </p:spPr>
        <p:txBody>
          <a:bodyPr vert="horz" lIns="91440" tIns="45720" rIns="91440" bIns="45720" rtlCol="0" anchor="ctr"/>
          <a:lstStyle>
            <a:lvl1pPr algn="r">
              <a:defRPr sz="1050" b="0">
                <a:solidFill>
                  <a:srgbClr val="231F20"/>
                </a:solidFill>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
        <p:nvSpPr>
          <p:cNvPr id="7" name="Rectangle 6">
            <a:extLst>
              <a:ext uri="{FF2B5EF4-FFF2-40B4-BE49-F238E27FC236}">
                <a16:creationId xmlns:a16="http://schemas.microsoft.com/office/drawing/2014/main" id="{2E9384D0-0F87-49AD-BABA-90C85DF006CE}"/>
              </a:ext>
            </a:extLst>
          </p:cNvPr>
          <p:cNvSpPr/>
          <p:nvPr userDrawn="1"/>
        </p:nvSpPr>
        <p:spPr>
          <a:xfrm>
            <a:off x="1059108" y="6250861"/>
            <a:ext cx="1194558" cy="253916"/>
          </a:xfrm>
          <a:prstGeom prst="rect">
            <a:avLst/>
          </a:prstGeom>
        </p:spPr>
        <p:txBody>
          <a:bodyPr wrap="none">
            <a:spAutoFit/>
          </a:bodyPr>
          <a:lstStyle/>
          <a:p>
            <a:pPr marR="0" algn="l" rtl="0"/>
            <a:r>
              <a:rPr lang="en-US" sz="1050" b="1" kern="1200" dirty="0">
                <a:solidFill>
                  <a:srgbClr val="231F20"/>
                </a:solidFill>
                <a:latin typeface="Calibri" panose="020F0502020204030204" pitchFamily="34" charset="0"/>
                <a:ea typeface="+mn-ea"/>
                <a:cs typeface="Calibri" panose="020F0502020204030204" pitchFamily="34" charset="0"/>
              </a:rPr>
              <a:t>2020CENSUS.GOV</a:t>
            </a:r>
          </a:p>
        </p:txBody>
      </p:sp>
    </p:spTree>
    <p:extLst>
      <p:ext uri="{BB962C8B-B14F-4D97-AF65-F5344CB8AC3E}">
        <p14:creationId xmlns:p14="http://schemas.microsoft.com/office/powerpoint/2010/main" val="552817474"/>
      </p:ext>
    </p:extLst>
  </p:cSld>
  <p:clrMap bg1="lt1" tx1="dk1" bg2="lt2" tx2="dk2" accent1="accent1" accent2="accent2" accent3="accent3" accent4="accent4" accent5="accent5" accent6="accent6" hlink="hlink" folHlink="folHlink"/>
  <p:sldLayoutIdLst>
    <p:sldLayoutId id="2147483694" r:id="rId1"/>
    <p:sldLayoutId id="2147483698" r:id="rId2"/>
    <p:sldLayoutId id="2147483699" r:id="rId3"/>
    <p:sldLayoutId id="2147483700" r:id="rId4"/>
    <p:sldLayoutId id="2147483650" r:id="rId5"/>
    <p:sldLayoutId id="2147483666" r:id="rId6"/>
    <p:sldLayoutId id="2147483667" r:id="rId7"/>
    <p:sldLayoutId id="2147483668" r:id="rId8"/>
    <p:sldLayoutId id="2147483671" r:id="rId9"/>
    <p:sldLayoutId id="2147483660" r:id="rId10"/>
    <p:sldLayoutId id="2147483669" r:id="rId11"/>
    <p:sldLayoutId id="2147483670" r:id="rId12"/>
    <p:sldLayoutId id="2147483673" r:id="rId13"/>
    <p:sldLayoutId id="2147483674" r:id="rId14"/>
    <p:sldLayoutId id="2147483649" r:id="rId15"/>
    <p:sldLayoutId id="2147483672" r:id="rId16"/>
    <p:sldLayoutId id="2147483701" r:id="rId17"/>
    <p:sldLayoutId id="2147483702" r:id="rId18"/>
    <p:sldLayoutId id="2147483703" r:id="rId19"/>
    <p:sldLayoutId id="2147483663" r:id="rId20"/>
    <p:sldLayoutId id="2147483664" r:id="rId21"/>
    <p:sldLayoutId id="2147483707" r:id="rId22"/>
    <p:sldLayoutId id="2147483708" r:id="rId23"/>
    <p:sldLayoutId id="2147483709" r:id="rId24"/>
    <p:sldLayoutId id="2147483686" r:id="rId25"/>
    <p:sldLayoutId id="2147483665" r:id="rId26"/>
    <p:sldLayoutId id="2147483684" r:id="rId27"/>
    <p:sldLayoutId id="2147483685" r:id="rId28"/>
    <p:sldLayoutId id="2147483688" r:id="rId29"/>
    <p:sldLayoutId id="2147483689" r:id="rId30"/>
    <p:sldLayoutId id="2147483654" r:id="rId31"/>
    <p:sldLayoutId id="2147483687" r:id="rId32"/>
    <p:sldLayoutId id="2147483693" r:id="rId33"/>
    <p:sldLayoutId id="2147483690" r:id="rId34"/>
    <p:sldLayoutId id="2147483691" r:id="rId35"/>
    <p:sldLayoutId id="2147483692" r:id="rId36"/>
    <p:sldLayoutId id="2147483655" r:id="rId37"/>
  </p:sldLayoutIdLst>
  <p:hf hdr="0" ftr="0" dt="0"/>
  <p:txStyles>
    <p:titleStyle>
      <a:lvl1pPr algn="l" defTabSz="914400" rtl="0" eaLnBrk="1" latinLnBrk="0" hangingPunct="1">
        <a:lnSpc>
          <a:spcPct val="90000"/>
        </a:lnSpc>
        <a:spcBef>
          <a:spcPct val="0"/>
        </a:spcBef>
        <a:buNone/>
        <a:defRPr sz="4800" b="1" kern="1200">
          <a:solidFill>
            <a:srgbClr val="215493"/>
          </a:solidFill>
          <a:latin typeface="Century Gothic" panose="020B0502020202020204" pitchFamily="34" charset="0"/>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1800" b="1" kern="1200" spc="-20" baseline="0">
          <a:solidFill>
            <a:schemeClr val="tx1"/>
          </a:solidFill>
          <a:latin typeface="Century Gothic" panose="020B0502020202020204" pitchFamily="34" charset="0"/>
          <a:ea typeface="+mn-ea"/>
          <a:cs typeface="+mn-cs"/>
        </a:defRPr>
      </a:lvl1pPr>
      <a:lvl2pPr marL="0" indent="0" algn="l" defTabSz="914400" rtl="0" eaLnBrk="1" latinLnBrk="0" hangingPunct="1">
        <a:lnSpc>
          <a:spcPct val="100000"/>
        </a:lnSpc>
        <a:spcBef>
          <a:spcPts val="2600"/>
        </a:spcBef>
        <a:buFont typeface="Arial" panose="020B0604020202020204" pitchFamily="34" charset="0"/>
        <a:buNone/>
        <a:defRPr sz="1300" kern="1200" spc="-20" baseline="0">
          <a:solidFill>
            <a:schemeClr val="tx1"/>
          </a:solidFill>
          <a:latin typeface="Calibri" panose="020F0502020204030204" pitchFamily="34" charset="0"/>
          <a:ea typeface="+mn-ea"/>
          <a:cs typeface="Calibri" panose="020F0502020204030204" pitchFamily="34" charset="0"/>
        </a:defRPr>
      </a:lvl2pPr>
      <a:lvl3pPr marL="171450" indent="-171450" algn="l" defTabSz="914400" rtl="0" eaLnBrk="1" latinLnBrk="0" hangingPunct="1">
        <a:lnSpc>
          <a:spcPct val="100000"/>
        </a:lnSpc>
        <a:spcBef>
          <a:spcPts val="1200"/>
        </a:spcBef>
        <a:buFont typeface="Arial" panose="020B0604020202020204" pitchFamily="34" charset="0"/>
        <a:buChar char="•"/>
        <a:defRPr sz="1200" kern="1200" spc="-20" baseline="0">
          <a:solidFill>
            <a:schemeClr val="tx1"/>
          </a:solidFill>
          <a:latin typeface="Calibri" panose="020F0502020204030204" pitchFamily="34" charset="0"/>
          <a:ea typeface="+mn-ea"/>
          <a:cs typeface="Calibri" panose="020F0502020204030204" pitchFamily="34" charset="0"/>
        </a:defRPr>
      </a:lvl3pPr>
      <a:lvl4pPr marL="342900" indent="-171450" algn="l" defTabSz="914400" rtl="0" eaLnBrk="1" latinLnBrk="0" hangingPunct="1">
        <a:lnSpc>
          <a:spcPct val="100000"/>
        </a:lnSpc>
        <a:spcBef>
          <a:spcPts val="600"/>
        </a:spcBef>
        <a:buFont typeface="Arial" panose="020B0604020202020204" pitchFamily="34" charset="0"/>
        <a:buChar char="‒"/>
        <a:defRPr sz="1100" kern="1200" spc="-20" baseline="0">
          <a:solidFill>
            <a:schemeClr val="tx1"/>
          </a:solidFill>
          <a:latin typeface="Calibri" panose="020F0502020204030204" pitchFamily="34" charset="0"/>
          <a:ea typeface="+mn-ea"/>
          <a:cs typeface="Calibri" panose="020F0502020204030204" pitchFamily="34" charset="0"/>
        </a:defRPr>
      </a:lvl4pPr>
      <a:lvl5pPr marL="571500" indent="-228600" algn="l" defTabSz="914400" rtl="0" eaLnBrk="1" latinLnBrk="0" hangingPunct="1">
        <a:lnSpc>
          <a:spcPct val="100000"/>
        </a:lnSpc>
        <a:spcBef>
          <a:spcPts val="200"/>
        </a:spcBef>
        <a:buFont typeface="Arial" panose="020B0604020202020204" pitchFamily="34" charset="0"/>
        <a:buChar char="•"/>
        <a:defRPr sz="1000" kern="1200" spc="-20" baseline="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ohn.L.Eltinge@census.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mailto:John.L.Eltinge@census.gov"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s://www.statistics.gov.hk/wsc/IPS033-P4-S.pdf" TargetMode="Externa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s://doi.org/10.17226/24893" TargetMode="External"/><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hyperlink" Target="https://doi.org/10.17226/25303"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oi.org/10.17226/25305"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B9C40E-954B-45B0-834E-9FA741175830}"/>
              </a:ext>
            </a:extLst>
          </p:cNvPr>
          <p:cNvSpPr>
            <a:spLocks noGrp="1"/>
          </p:cNvSpPr>
          <p:nvPr>
            <p:ph type="ctrTitle"/>
          </p:nvPr>
        </p:nvSpPr>
        <p:spPr>
          <a:xfrm>
            <a:off x="675574" y="1239432"/>
            <a:ext cx="10240964" cy="1655762"/>
          </a:xfrm>
        </p:spPr>
        <p:txBody>
          <a:bodyPr/>
          <a:lstStyle/>
          <a:p>
            <a:pPr algn="ctr"/>
            <a:r>
              <a:rPr lang="en-US" sz="4000" dirty="0" smtClean="0"/>
              <a:t>Discussion: Landscapes</a:t>
            </a:r>
            <a:br>
              <a:rPr lang="en-US" sz="4000" dirty="0" smtClean="0"/>
            </a:br>
            <a:r>
              <a:rPr lang="en-US" sz="4000" dirty="0" smtClean="0"/>
              <a:t>from Statistical Information Systems</a:t>
            </a:r>
            <a:endParaRPr lang="en-US" sz="4000" dirty="0">
              <a:solidFill>
                <a:srgbClr val="215493"/>
              </a:solidFill>
              <a:latin typeface="Calibri" panose="020F0502020204030204" pitchFamily="34" charset="0"/>
              <a:cs typeface="Calibri" panose="020F0502020204030204" pitchFamily="34" charset="0"/>
            </a:endParaRPr>
          </a:p>
        </p:txBody>
      </p:sp>
      <p:sp>
        <p:nvSpPr>
          <p:cNvPr id="7" name="Text Placeholder 5"/>
          <p:cNvSpPr txBox="1">
            <a:spLocks/>
          </p:cNvSpPr>
          <p:nvPr/>
        </p:nvSpPr>
        <p:spPr>
          <a:xfrm>
            <a:off x="675258" y="2979638"/>
            <a:ext cx="10241280" cy="2506762"/>
          </a:xfrm>
          <a:prstGeom prst="rect">
            <a:avLst/>
          </a:prstGeom>
        </p:spPr>
        <p:txBody>
          <a:bodyPr vert="horz" lIns="91440" tIns="45720" rIns="91440" bIns="45720" rtlCol="0" anchor="t">
            <a:normAutofit fontScale="77500" lnSpcReduction="20000"/>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kern="1200" spc="40" baseline="0">
                <a:solidFill>
                  <a:schemeClr val="tx1"/>
                </a:solidFill>
                <a:latin typeface="+mj-lt"/>
                <a:ea typeface="+mn-ea"/>
                <a:cs typeface="+mn-cs"/>
              </a:defRPr>
            </a:lvl1pPr>
            <a:lvl2pPr marL="457200" indent="0" algn="l" defTabSz="914400" rtl="0" eaLnBrk="1" latinLnBrk="0" hangingPunct="1">
              <a:lnSpc>
                <a:spcPct val="100000"/>
              </a:lnSpc>
              <a:spcBef>
                <a:spcPts val="2600"/>
              </a:spcBef>
              <a:buFont typeface="Arial" panose="020B0604020202020204" pitchFamily="34" charset="0"/>
              <a:buNone/>
              <a:defRPr sz="2000" b="1" kern="1200" spc="-20" baseline="0">
                <a:solidFill>
                  <a:schemeClr val="tx1"/>
                </a:solidFill>
                <a:latin typeface="Calibri" panose="020F0502020204030204" pitchFamily="34" charset="0"/>
                <a:ea typeface="+mn-ea"/>
                <a:cs typeface="Calibri" panose="020F0502020204030204" pitchFamily="34" charset="0"/>
              </a:defRPr>
            </a:lvl2pPr>
            <a:lvl3pPr marL="914400" indent="0" algn="l" defTabSz="914400" rtl="0" eaLnBrk="1" latinLnBrk="0" hangingPunct="1">
              <a:lnSpc>
                <a:spcPct val="100000"/>
              </a:lnSpc>
              <a:spcBef>
                <a:spcPts val="1200"/>
              </a:spcBef>
              <a:buFont typeface="Arial" panose="020B0604020202020204" pitchFamily="34" charset="0"/>
              <a:buNone/>
              <a:defRPr sz="1800" b="1" kern="1200" spc="-20" baseline="0">
                <a:solidFill>
                  <a:schemeClr val="tx1"/>
                </a:solidFill>
                <a:latin typeface="Calibri" panose="020F0502020204030204" pitchFamily="34" charset="0"/>
                <a:ea typeface="+mn-ea"/>
                <a:cs typeface="Calibri" panose="020F0502020204030204" pitchFamily="34" charset="0"/>
              </a:defRPr>
            </a:lvl3pPr>
            <a:lvl4pPr marL="1371600" indent="0" algn="l" defTabSz="914400" rtl="0" eaLnBrk="1" latinLnBrk="0" hangingPunct="1">
              <a:lnSpc>
                <a:spcPct val="100000"/>
              </a:lnSpc>
              <a:spcBef>
                <a:spcPts val="600"/>
              </a:spcBef>
              <a:buFont typeface="Arial" panose="020B0604020202020204" pitchFamily="34" charset="0"/>
              <a:buNone/>
              <a:defRPr sz="1600" b="1" kern="1200" spc="-20" baseline="0">
                <a:solidFill>
                  <a:schemeClr val="tx1"/>
                </a:solidFill>
                <a:latin typeface="Calibri" panose="020F0502020204030204" pitchFamily="34" charset="0"/>
                <a:ea typeface="+mn-ea"/>
                <a:cs typeface="Calibri" panose="020F0502020204030204" pitchFamily="34" charset="0"/>
              </a:defRPr>
            </a:lvl4pPr>
            <a:lvl5pPr marL="1828800" indent="0" algn="l" defTabSz="914400" rtl="0" eaLnBrk="1" latinLnBrk="0" hangingPunct="1">
              <a:lnSpc>
                <a:spcPct val="100000"/>
              </a:lnSpc>
              <a:spcBef>
                <a:spcPts val="200"/>
              </a:spcBef>
              <a:buFont typeface="Arial" panose="020B0604020202020204" pitchFamily="34" charset="0"/>
              <a:buNone/>
              <a:defRPr sz="1600" b="1" kern="1200" spc="-20" baseline="0">
                <a:solidFill>
                  <a:schemeClr val="tx1"/>
                </a:solidFill>
                <a:latin typeface="Calibri" panose="020F0502020204030204" pitchFamily="34" charset="0"/>
                <a:ea typeface="+mn-ea"/>
                <a:cs typeface="Calibri" panose="020F050202020403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en-US" sz="2000" dirty="0" smtClean="0">
              <a:latin typeface="Calibri" panose="020F0502020204030204" pitchFamily="34" charset="0"/>
              <a:cs typeface="Calibri" panose="020F0502020204030204" pitchFamily="34" charset="0"/>
            </a:endParaRPr>
          </a:p>
          <a:p>
            <a:pPr>
              <a:spcBef>
                <a:spcPts val="0"/>
              </a:spcBef>
            </a:pPr>
            <a:endParaRPr lang="en-US" sz="2800" dirty="0" smtClean="0">
              <a:latin typeface="Calibri" panose="020F0502020204030204" pitchFamily="34" charset="0"/>
              <a:cs typeface="Calibri" panose="020F0502020204030204" pitchFamily="34" charset="0"/>
            </a:endParaRPr>
          </a:p>
          <a:p>
            <a:pPr>
              <a:spcBef>
                <a:spcPts val="0"/>
              </a:spcBef>
            </a:pPr>
            <a:r>
              <a:rPr lang="en-US" sz="3500" dirty="0" smtClean="0">
                <a:latin typeface="Calibri" panose="020F0502020204030204" pitchFamily="34" charset="0"/>
                <a:cs typeface="Calibri" panose="020F0502020204030204" pitchFamily="34" charset="0"/>
              </a:rPr>
              <a:t>John Eltinge, U.S. Census Bureau     </a:t>
            </a:r>
            <a:r>
              <a:rPr lang="en-US" sz="3500" dirty="0" smtClean="0">
                <a:latin typeface="Calibri" panose="020F0502020204030204" pitchFamily="34" charset="0"/>
                <a:cs typeface="Calibri" panose="020F0502020204030204" pitchFamily="34" charset="0"/>
                <a:hlinkClick r:id="rId3"/>
              </a:rPr>
              <a:t>John.L.Eltinge@census.gov</a:t>
            </a:r>
            <a:endParaRPr lang="en-US" sz="3500" dirty="0" smtClean="0">
              <a:latin typeface="Calibri" panose="020F0502020204030204" pitchFamily="34" charset="0"/>
              <a:cs typeface="Calibri" panose="020F0502020204030204" pitchFamily="34" charset="0"/>
            </a:endParaRPr>
          </a:p>
          <a:p>
            <a:endParaRPr lang="en-US" sz="3500" b="0" dirty="0" smtClean="0">
              <a:latin typeface="Calibri" panose="020F0502020204030204" pitchFamily="34" charset="0"/>
              <a:cs typeface="Calibri" panose="020F0502020204030204" pitchFamily="34" charset="0"/>
            </a:endParaRPr>
          </a:p>
          <a:p>
            <a:r>
              <a:rPr lang="en-US" sz="3500" b="0" dirty="0" smtClean="0">
                <a:latin typeface="Calibri" panose="020F0502020204030204" pitchFamily="34" charset="0"/>
                <a:cs typeface="Calibri" panose="020F0502020204030204" pitchFamily="34" charset="0"/>
              </a:rPr>
              <a:t>Discussion for JSM 2020 Session # 423, “</a:t>
            </a:r>
            <a:r>
              <a:rPr lang="en-US" sz="3500" b="0" dirty="0">
                <a:latin typeface="Calibri" panose="020F0502020204030204" pitchFamily="34" charset="0"/>
                <a:cs typeface="Calibri" panose="020F0502020204030204" pitchFamily="34" charset="0"/>
              </a:rPr>
              <a:t>Transparent, Efficient and Accessible Reporting on the Quality of Multiple Input Data </a:t>
            </a:r>
            <a:r>
              <a:rPr lang="en-US" sz="3500" b="0" dirty="0" smtClean="0">
                <a:latin typeface="Calibri" panose="020F0502020204030204" pitchFamily="34" charset="0"/>
                <a:cs typeface="Calibri" panose="020F0502020204030204" pitchFamily="34" charset="0"/>
              </a:rPr>
              <a:t>Sources”</a:t>
            </a:r>
            <a:endParaRPr lang="en-US" sz="3500" b="0" dirty="0">
              <a:latin typeface="Calibri" panose="020F0502020204030204" pitchFamily="34" charset="0"/>
              <a:cs typeface="Calibri" panose="020F0502020204030204" pitchFamily="34" charset="0"/>
            </a:endParaRPr>
          </a:p>
          <a:p>
            <a:pPr>
              <a:spcBef>
                <a:spcPts val="0"/>
              </a:spcBef>
            </a:pPr>
            <a:r>
              <a:rPr lang="en-US" sz="3500" b="0" dirty="0" smtClean="0">
                <a:latin typeface="Calibri" panose="020F0502020204030204" pitchFamily="34" charset="0"/>
                <a:cs typeface="Calibri" panose="020F0502020204030204" pitchFamily="34" charset="0"/>
              </a:rPr>
              <a:t>August 6, 2020</a:t>
            </a:r>
            <a:endParaRPr lang="en-US" sz="35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68181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22586"/>
          </a:xfrm>
        </p:spPr>
        <p:txBody>
          <a:bodyPr>
            <a:noAutofit/>
          </a:bodyPr>
          <a:lstStyle/>
          <a:p>
            <a:r>
              <a:rPr lang="en-US" sz="3600" b="0" dirty="0" smtClean="0">
                <a:latin typeface="+mj-lt"/>
                <a:cs typeface="Calibri" panose="020F0502020204030204" pitchFamily="34" charset="0"/>
              </a:rPr>
              <a:t>II. </a:t>
            </a:r>
            <a:r>
              <a:rPr lang="en-US" sz="3600" b="0" dirty="0" smtClean="0">
                <a:cs typeface="Calibri" panose="020F0502020204030204" pitchFamily="34" charset="0"/>
              </a:rPr>
              <a:t>Analytic Tools: Align Quality with</a:t>
            </a:r>
            <a:endParaRPr lang="en-US" sz="3600" b="0" dirty="0">
              <a:latin typeface="+mj-lt"/>
              <a:cs typeface="Calibri" panose="020F0502020204030204" pitchFamily="34" charset="0"/>
            </a:endParaRPr>
          </a:p>
        </p:txBody>
      </p:sp>
      <p:sp>
        <p:nvSpPr>
          <p:cNvPr id="4" name="Content Placeholder 3"/>
          <p:cNvSpPr>
            <a:spLocks noGrp="1"/>
          </p:cNvSpPr>
          <p:nvPr>
            <p:ph idx="1"/>
          </p:nvPr>
        </p:nvSpPr>
        <p:spPr>
          <a:xfrm>
            <a:off x="1449977" y="1435671"/>
            <a:ext cx="8760823" cy="4876800"/>
          </a:xfrm>
        </p:spPr>
        <p:txBody>
          <a:bodyPr>
            <a:normAutofit/>
          </a:bodyPr>
          <a:lstStyle/>
          <a:p>
            <a:r>
              <a:rPr lang="en-US" sz="3200" b="0" dirty="0" smtClean="0">
                <a:cs typeface="Calibri" panose="020F0502020204030204" pitchFamily="34" charset="0"/>
              </a:rPr>
              <a:t>Transparency: Procedures, Performance Profiles, Results, Interpretation, Utility</a:t>
            </a:r>
          </a:p>
          <a:p>
            <a:endParaRPr lang="en-US" sz="3200" b="0" dirty="0" smtClean="0">
              <a:cs typeface="Calibri" panose="020F0502020204030204" pitchFamily="34" charset="0"/>
            </a:endParaRPr>
          </a:p>
          <a:p>
            <a:r>
              <a:rPr lang="en-US" sz="3200" b="0" dirty="0" smtClean="0">
                <a:cs typeface="Calibri" panose="020F0502020204030204" pitchFamily="34" charset="0"/>
              </a:rPr>
              <a:t>Reproducibility:  Computational Results, Analytic (&amp; Exploratory) Decisions, Other</a:t>
            </a:r>
          </a:p>
          <a:p>
            <a:endParaRPr lang="en-US" sz="3200" b="0" dirty="0" smtClean="0">
              <a:cs typeface="Calibri" panose="020F0502020204030204" pitchFamily="34" charset="0"/>
            </a:endParaRPr>
          </a:p>
          <a:p>
            <a:r>
              <a:rPr lang="en-US" sz="3200" b="0" dirty="0" smtClean="0">
                <a:cs typeface="Calibri" panose="020F0502020204030204" pitchFamily="34" charset="0"/>
              </a:rPr>
              <a:t>Replicability: Conditional on Environmental Factors (Z), Design Features (X) - Specify?</a:t>
            </a:r>
          </a:p>
          <a:p>
            <a:endParaRPr lang="en-US" sz="3200" b="0" dirty="0" smtClean="0">
              <a:cs typeface="Calibri" panose="020F0502020204030204" pitchFamily="34" charset="0"/>
            </a:endParaRPr>
          </a:p>
          <a:p>
            <a:endParaRPr lang="en-US" sz="3200" dirty="0" smtClean="0"/>
          </a:p>
          <a:p>
            <a:endParaRPr lang="en-US" sz="3200" dirty="0"/>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10</a:t>
            </a:fld>
            <a:endParaRPr lang="en-US" dirty="0"/>
          </a:p>
        </p:txBody>
      </p:sp>
    </p:spTree>
    <p:extLst>
      <p:ext uri="{BB962C8B-B14F-4D97-AF65-F5344CB8AC3E}">
        <p14:creationId xmlns:p14="http://schemas.microsoft.com/office/powerpoint/2010/main" val="515584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22586"/>
          </a:xfrm>
        </p:spPr>
        <p:txBody>
          <a:bodyPr>
            <a:noAutofit/>
          </a:bodyPr>
          <a:lstStyle/>
          <a:p>
            <a:r>
              <a:rPr lang="en-US" sz="3600" b="0" dirty="0" smtClean="0">
                <a:latin typeface="+mj-lt"/>
                <a:cs typeface="Calibri" panose="020F0502020204030204" pitchFamily="34" charset="0"/>
              </a:rPr>
              <a:t>III. </a:t>
            </a:r>
            <a:r>
              <a:rPr lang="en-US" sz="3600" b="0" dirty="0" err="1" smtClean="0">
                <a:latin typeface="+mj-lt"/>
                <a:cs typeface="Calibri" panose="020F0502020204030204" pitchFamily="34" charset="0"/>
              </a:rPr>
              <a:t>Rancourt</a:t>
            </a:r>
            <a:r>
              <a:rPr lang="en-US" sz="3600" b="0" dirty="0" smtClean="0">
                <a:latin typeface="+mj-lt"/>
                <a:cs typeface="Calibri" panose="020F0502020204030204" pitchFamily="34" charset="0"/>
              </a:rPr>
              <a:t>: Changing Landscapes - 1</a:t>
            </a:r>
            <a:endParaRPr lang="en-US" sz="3600" b="0" dirty="0">
              <a:latin typeface="+mj-lt"/>
              <a:cs typeface="Calibri" panose="020F0502020204030204" pitchFamily="34" charset="0"/>
            </a:endParaRP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1981200" y="1631616"/>
                <a:ext cx="8229600" cy="4651620"/>
              </a:xfrm>
            </p:spPr>
            <p:txBody>
              <a:bodyPr>
                <a:normAutofit/>
              </a:bodyPr>
              <a:lstStyle/>
              <a:p>
                <a:r>
                  <a:rPr lang="en-US" sz="2800" b="0" dirty="0" smtClean="0">
                    <a:latin typeface="+mj-lt"/>
                    <a:cs typeface="Calibri" panose="020F0502020204030204" pitchFamily="34" charset="0"/>
                  </a:rPr>
                  <a:t>Dual focus </a:t>
                </a:r>
                <a14:m>
                  <m:oMath xmlns:m="http://schemas.openxmlformats.org/officeDocument/2006/math">
                    <m:r>
                      <a:rPr lang="en-US" sz="2800" b="0" i="1" smtClean="0">
                        <a:latin typeface="Cambria Math" panose="02040503050406030204" pitchFamily="18" charset="0"/>
                        <a:ea typeface="Cambria Math" panose="02040503050406030204" pitchFamily="18" charset="0"/>
                        <a:cs typeface="Calibri" panose="020F0502020204030204" pitchFamily="34" charset="0"/>
                      </a:rPr>
                      <m:t>→</m:t>
                    </m:r>
                  </m:oMath>
                </a14:m>
                <a:r>
                  <a:rPr lang="en-US" sz="2800" b="0" dirty="0" smtClean="0">
                    <a:latin typeface="+mj-lt"/>
                    <a:cs typeface="Calibri" panose="020F0502020204030204" pitchFamily="34" charset="0"/>
                  </a:rPr>
                  <a:t> Transparency responding to:</a:t>
                </a:r>
              </a:p>
              <a:p>
                <a:pPr marL="457200" indent="-457200">
                  <a:buFontTx/>
                  <a:buChar char="-"/>
                </a:pPr>
                <a:endParaRPr lang="en-US" sz="2800" b="0" dirty="0">
                  <a:latin typeface="+mj-lt"/>
                  <a:cs typeface="Calibri" panose="020F0502020204030204" pitchFamily="34" charset="0"/>
                </a:endParaRPr>
              </a:p>
              <a:p>
                <a:pPr marL="457200" indent="-457200">
                  <a:buFontTx/>
                  <a:buChar char="-"/>
                </a:pPr>
                <a:r>
                  <a:rPr lang="en-US" sz="2800" b="0" dirty="0" smtClean="0">
                    <a:latin typeface="+mj-lt"/>
                    <a:cs typeface="Calibri" panose="020F0502020204030204" pitchFamily="34" charset="0"/>
                  </a:rPr>
                  <a:t>Changing input sources (beyond surveys)</a:t>
                </a:r>
              </a:p>
              <a:p>
                <a:pPr marL="457200" indent="-457200">
                  <a:buFontTx/>
                  <a:buChar char="-"/>
                </a:pPr>
                <a:endParaRPr lang="en-US" sz="2800" b="0" dirty="0">
                  <a:latin typeface="+mj-lt"/>
                  <a:cs typeface="Calibri" panose="020F0502020204030204" pitchFamily="34" charset="0"/>
                </a:endParaRPr>
              </a:p>
              <a:p>
                <a:pPr marL="457200" indent="-457200">
                  <a:buFontTx/>
                  <a:buChar char="-"/>
                </a:pPr>
                <a:r>
                  <a:rPr lang="en-US" sz="2800" b="0" dirty="0" smtClean="0">
                    <a:latin typeface="+mj-lt"/>
                    <a:cs typeface="Calibri" panose="020F0502020204030204" pitchFamily="34" charset="0"/>
                  </a:rPr>
                  <a:t>Changing stakeholder expectations on </a:t>
                </a:r>
              </a:p>
              <a:p>
                <a:r>
                  <a:rPr lang="en-US" sz="2800" b="0" dirty="0">
                    <a:latin typeface="+mj-lt"/>
                    <a:cs typeface="Calibri" panose="020F0502020204030204" pitchFamily="34" charset="0"/>
                  </a:rPr>
                  <a:t> </a:t>
                </a:r>
                <a:r>
                  <a:rPr lang="en-US" sz="2800" b="0" dirty="0" smtClean="0">
                    <a:latin typeface="+mj-lt"/>
                    <a:cs typeface="Calibri" panose="020F0502020204030204" pitchFamily="34" charset="0"/>
                  </a:rPr>
                  <a:t>    outcomes, especially quality and privacy</a:t>
                </a:r>
              </a:p>
              <a:p>
                <a:endParaRPr lang="en-US" sz="3200" dirty="0" smtClean="0"/>
              </a:p>
              <a:p>
                <a:endParaRPr lang="en-US" sz="3200"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1981200" y="1631616"/>
                <a:ext cx="8229600" cy="4651620"/>
              </a:xfrm>
              <a:blipFill>
                <a:blip r:embed="rId3"/>
                <a:stretch>
                  <a:fillRect l="-1481" t="-1442"/>
                </a:stretch>
              </a:blipFill>
            </p:spPr>
            <p:txBody>
              <a:bodyPr/>
              <a:lstStyle/>
              <a:p>
                <a:r>
                  <a:rPr lang="en-US">
                    <a:noFill/>
                  </a:rPr>
                  <a:t> </a:t>
                </a:r>
              </a:p>
            </p:txBody>
          </p:sp>
        </mc:Fallback>
      </mc:AlternateContent>
      <p:sp>
        <p:nvSpPr>
          <p:cNvPr id="2" name="Slide Number Placeholder 1"/>
          <p:cNvSpPr>
            <a:spLocks noGrp="1"/>
          </p:cNvSpPr>
          <p:nvPr>
            <p:ph type="sldNum" sz="quarter" idx="4294967295"/>
          </p:nvPr>
        </p:nvSpPr>
        <p:spPr/>
        <p:txBody>
          <a:bodyPr/>
          <a:lstStyle/>
          <a:p>
            <a:fld id="{5212C905-FF40-4437-BDDD-7BDE312C732D}" type="slidenum">
              <a:rPr lang="en-US" smtClean="0"/>
              <a:pPr/>
              <a:t>11</a:t>
            </a:fld>
            <a:endParaRPr lang="en-US" dirty="0"/>
          </a:p>
        </p:txBody>
      </p:sp>
    </p:spTree>
    <p:extLst>
      <p:ext uri="{BB962C8B-B14F-4D97-AF65-F5344CB8AC3E}">
        <p14:creationId xmlns:p14="http://schemas.microsoft.com/office/powerpoint/2010/main" val="2022194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22586"/>
          </a:xfrm>
        </p:spPr>
        <p:txBody>
          <a:bodyPr>
            <a:noAutofit/>
          </a:bodyPr>
          <a:lstStyle/>
          <a:p>
            <a:r>
              <a:rPr lang="en-US" sz="3600" b="0" dirty="0" smtClean="0">
                <a:latin typeface="+mj-lt"/>
                <a:cs typeface="Calibri" panose="020F0502020204030204" pitchFamily="34" charset="0"/>
              </a:rPr>
              <a:t>III. </a:t>
            </a:r>
            <a:r>
              <a:rPr lang="en-US" sz="3600" b="0" dirty="0" err="1" smtClean="0">
                <a:latin typeface="+mj-lt"/>
                <a:cs typeface="Calibri" panose="020F0502020204030204" pitchFamily="34" charset="0"/>
              </a:rPr>
              <a:t>Rancourt</a:t>
            </a:r>
            <a:r>
              <a:rPr lang="en-US" sz="3600" b="0" dirty="0" smtClean="0">
                <a:latin typeface="+mj-lt"/>
                <a:cs typeface="Calibri" panose="020F0502020204030204" pitchFamily="34" charset="0"/>
              </a:rPr>
              <a:t>: Changing Landscapes - 2</a:t>
            </a:r>
            <a:endParaRPr lang="en-US" sz="3600" b="0" dirty="0">
              <a:latin typeface="+mj-lt"/>
              <a:cs typeface="Calibri" panose="020F0502020204030204" pitchFamily="34" charset="0"/>
            </a:endParaRPr>
          </a:p>
        </p:txBody>
      </p:sp>
      <p:sp>
        <p:nvSpPr>
          <p:cNvPr id="4" name="Content Placeholder 3"/>
          <p:cNvSpPr>
            <a:spLocks noGrp="1"/>
          </p:cNvSpPr>
          <p:nvPr>
            <p:ph idx="1"/>
          </p:nvPr>
        </p:nvSpPr>
        <p:spPr>
          <a:xfrm>
            <a:off x="1489166" y="1631616"/>
            <a:ext cx="9117874" cy="4194420"/>
          </a:xfrm>
        </p:spPr>
        <p:txBody>
          <a:bodyPr>
            <a:normAutofit/>
          </a:bodyPr>
          <a:lstStyle/>
          <a:p>
            <a:r>
              <a:rPr lang="en-US" sz="2800" b="0" dirty="0" smtClean="0"/>
              <a:t>Nuances of quality &amp; privacy: 2 approaches:</a:t>
            </a:r>
          </a:p>
          <a:p>
            <a:pPr marL="457200" indent="-457200">
              <a:buFontTx/>
              <a:buChar char="-"/>
            </a:pPr>
            <a:r>
              <a:rPr lang="en-US" sz="2800" b="0" dirty="0" smtClean="0"/>
              <a:t>“Survey first” - admin record supplement</a:t>
            </a:r>
          </a:p>
          <a:p>
            <a:pPr marL="457200" indent="-457200">
              <a:buFontTx/>
              <a:buChar char="-"/>
            </a:pPr>
            <a:r>
              <a:rPr lang="en-US" sz="2800" b="0" dirty="0" smtClean="0"/>
              <a:t>“Admin first” - survey supplement</a:t>
            </a:r>
          </a:p>
          <a:p>
            <a:pPr marL="457200" indent="-457200">
              <a:buFontTx/>
              <a:buChar char="-"/>
            </a:pPr>
            <a:endParaRPr lang="en-US" sz="2800" b="0" dirty="0"/>
          </a:p>
          <a:p>
            <a:r>
              <a:rPr lang="en-US" sz="2800" b="0" dirty="0" smtClean="0"/>
              <a:t>Privacy: </a:t>
            </a:r>
          </a:p>
          <a:p>
            <a:r>
              <a:rPr lang="en-US" sz="2800" b="0" dirty="0" smtClean="0"/>
              <a:t>- Gather/Guard/Grow/Give</a:t>
            </a:r>
          </a:p>
          <a:p>
            <a:r>
              <a:rPr lang="en-US" sz="2800" b="0" dirty="0" smtClean="0"/>
              <a:t>- “Necessity and Proportionality Framework”</a:t>
            </a:r>
            <a:endParaRPr lang="en-US" sz="2800" b="0" dirty="0"/>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12</a:t>
            </a:fld>
            <a:endParaRPr lang="en-US" dirty="0"/>
          </a:p>
        </p:txBody>
      </p:sp>
    </p:spTree>
    <p:extLst>
      <p:ext uri="{BB962C8B-B14F-4D97-AF65-F5344CB8AC3E}">
        <p14:creationId xmlns:p14="http://schemas.microsoft.com/office/powerpoint/2010/main" val="10799918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22586"/>
          </a:xfrm>
        </p:spPr>
        <p:txBody>
          <a:bodyPr>
            <a:noAutofit/>
          </a:bodyPr>
          <a:lstStyle/>
          <a:p>
            <a:r>
              <a:rPr lang="en-US" sz="3600" b="0" dirty="0" smtClean="0">
                <a:latin typeface="+mj-lt"/>
                <a:cs typeface="Calibri" panose="020F0502020204030204" pitchFamily="34" charset="0"/>
              </a:rPr>
              <a:t>IV. </a:t>
            </a:r>
            <a:r>
              <a:rPr lang="en-US" sz="3600" b="0" dirty="0" err="1" smtClean="0">
                <a:latin typeface="+mj-lt"/>
                <a:cs typeface="Calibri" panose="020F0502020204030204" pitchFamily="34" charset="0"/>
              </a:rPr>
              <a:t>Levenstein</a:t>
            </a:r>
            <a:r>
              <a:rPr lang="en-US" sz="3600" b="0" dirty="0" smtClean="0">
                <a:latin typeface="+mj-lt"/>
                <a:cs typeface="Calibri" panose="020F0502020204030204" pitchFamily="34" charset="0"/>
              </a:rPr>
              <a:t>: Virtual-Access Pilot - 1</a:t>
            </a:r>
            <a:endParaRPr lang="en-US" sz="3600" b="0" dirty="0">
              <a:latin typeface="+mj-lt"/>
              <a:cs typeface="Calibri" panose="020F0502020204030204" pitchFamily="34" charset="0"/>
            </a:endParaRPr>
          </a:p>
        </p:txBody>
      </p:sp>
      <p:sp>
        <p:nvSpPr>
          <p:cNvPr id="4" name="Content Placeholder 3"/>
          <p:cNvSpPr>
            <a:spLocks noGrp="1"/>
          </p:cNvSpPr>
          <p:nvPr>
            <p:ph idx="1"/>
          </p:nvPr>
        </p:nvSpPr>
        <p:spPr>
          <a:xfrm>
            <a:off x="1981200" y="1435671"/>
            <a:ext cx="8229600" cy="4876800"/>
          </a:xfrm>
        </p:spPr>
        <p:txBody>
          <a:bodyPr>
            <a:normAutofit/>
          </a:bodyPr>
          <a:lstStyle/>
          <a:p>
            <a:pPr marL="514350" indent="-514350"/>
            <a:r>
              <a:rPr lang="en-US" sz="2800" b="0" dirty="0" smtClean="0">
                <a:latin typeface="+mj-lt"/>
                <a:cs typeface="Calibri" panose="020F0502020204030204" pitchFamily="34" charset="0"/>
              </a:rPr>
              <a:t>General goal: Enhanced transparency and reproducibility</a:t>
            </a:r>
          </a:p>
          <a:p>
            <a:pPr marL="514350" indent="-514350"/>
            <a:endParaRPr lang="en-US" sz="2800" b="0" dirty="0" smtClean="0">
              <a:latin typeface="+mj-lt"/>
              <a:cs typeface="Calibri" panose="020F0502020204030204" pitchFamily="34" charset="0"/>
            </a:endParaRPr>
          </a:p>
          <a:p>
            <a:pPr marL="514350" indent="-514350"/>
            <a:r>
              <a:rPr lang="en-US" sz="2800" b="0" dirty="0" smtClean="0">
                <a:latin typeface="+mj-lt"/>
                <a:cs typeface="Calibri" panose="020F0502020204030204" pitchFamily="34" charset="0"/>
              </a:rPr>
              <a:t>Issue: “</a:t>
            </a:r>
            <a:r>
              <a:rPr lang="en-US" sz="2800" b="0" dirty="0">
                <a:latin typeface="+mj-lt"/>
                <a:cs typeface="Calibri" panose="020F0502020204030204" pitchFamily="34" charset="0"/>
              </a:rPr>
              <a:t>p</a:t>
            </a:r>
            <a:r>
              <a:rPr lang="en-US" sz="2800" b="0" dirty="0" smtClean="0">
                <a:latin typeface="+mj-lt"/>
                <a:cs typeface="Calibri" panose="020F0502020204030204" pitchFamily="34" charset="0"/>
              </a:rPr>
              <a:t>hysical, social and legal barriers that have created a shroud of mystery around research using restricted data.” </a:t>
            </a:r>
          </a:p>
          <a:p>
            <a:endParaRPr lang="en-US" sz="2800" dirty="0" smtClean="0"/>
          </a:p>
          <a:p>
            <a:pPr marL="342900" indent="-342900">
              <a:buFontTx/>
              <a:buChar char="-"/>
            </a:pPr>
            <a:r>
              <a:rPr lang="en-US" sz="2800" b="0" dirty="0" smtClean="0">
                <a:latin typeface="+mj-lt"/>
                <a:cs typeface="Calibri" panose="020F0502020204030204" pitchFamily="34" charset="0"/>
              </a:rPr>
              <a:t>Note combined effects of operational constraints and stakeholder perceptions</a:t>
            </a:r>
          </a:p>
          <a:p>
            <a:endParaRPr lang="en-US" sz="3200" dirty="0"/>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13</a:t>
            </a:fld>
            <a:endParaRPr lang="en-US" dirty="0"/>
          </a:p>
        </p:txBody>
      </p:sp>
    </p:spTree>
    <p:extLst>
      <p:ext uri="{BB962C8B-B14F-4D97-AF65-F5344CB8AC3E}">
        <p14:creationId xmlns:p14="http://schemas.microsoft.com/office/powerpoint/2010/main" val="2105210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22586"/>
          </a:xfrm>
        </p:spPr>
        <p:txBody>
          <a:bodyPr>
            <a:noAutofit/>
          </a:bodyPr>
          <a:lstStyle/>
          <a:p>
            <a:r>
              <a:rPr lang="en-US" sz="3600" b="0" dirty="0" smtClean="0">
                <a:latin typeface="+mj-lt"/>
                <a:cs typeface="Calibri" panose="020F0502020204030204" pitchFamily="34" charset="0"/>
              </a:rPr>
              <a:t>IV. </a:t>
            </a:r>
            <a:r>
              <a:rPr lang="en-US" sz="3600" b="0" dirty="0" err="1" smtClean="0">
                <a:latin typeface="+mj-lt"/>
                <a:cs typeface="Calibri" panose="020F0502020204030204" pitchFamily="34" charset="0"/>
              </a:rPr>
              <a:t>Levenstein</a:t>
            </a:r>
            <a:r>
              <a:rPr lang="en-US" sz="3600" b="0" dirty="0" smtClean="0">
                <a:latin typeface="+mj-lt"/>
                <a:cs typeface="Calibri" panose="020F0502020204030204" pitchFamily="34" charset="0"/>
              </a:rPr>
              <a:t>: Virtual-Access Pilot - 2</a:t>
            </a:r>
            <a:endParaRPr lang="en-US" sz="3600" b="0" dirty="0">
              <a:latin typeface="+mj-lt"/>
              <a:cs typeface="Calibri" panose="020F0502020204030204" pitchFamily="34" charset="0"/>
            </a:endParaRPr>
          </a:p>
        </p:txBody>
      </p:sp>
      <p:sp>
        <p:nvSpPr>
          <p:cNvPr id="4" name="Content Placeholder 3"/>
          <p:cNvSpPr>
            <a:spLocks noGrp="1"/>
          </p:cNvSpPr>
          <p:nvPr>
            <p:ph idx="1"/>
          </p:nvPr>
        </p:nvSpPr>
        <p:spPr>
          <a:xfrm>
            <a:off x="1981200" y="1435671"/>
            <a:ext cx="8229600" cy="4876800"/>
          </a:xfrm>
        </p:spPr>
        <p:txBody>
          <a:bodyPr>
            <a:normAutofit fontScale="92500" lnSpcReduction="10000"/>
          </a:bodyPr>
          <a:lstStyle/>
          <a:p>
            <a:r>
              <a:rPr lang="en-US" sz="3200" b="0" dirty="0" smtClean="0">
                <a:cs typeface="Calibri" panose="020F0502020204030204" pitchFamily="34" charset="0"/>
              </a:rPr>
              <a:t>Approach</a:t>
            </a:r>
            <a:r>
              <a:rPr lang="en-US" sz="3200" b="0" dirty="0">
                <a:cs typeface="Calibri" panose="020F0502020204030204" pitchFamily="34" charset="0"/>
              </a:rPr>
              <a:t>: “safely and efficiently </a:t>
            </a:r>
            <a:endParaRPr lang="en-US" sz="3200" b="0" dirty="0" smtClean="0">
              <a:cs typeface="Calibri" panose="020F0502020204030204" pitchFamily="34" charset="0"/>
            </a:endParaRPr>
          </a:p>
          <a:p>
            <a:r>
              <a:rPr lang="en-US" sz="3200" b="0" dirty="0" smtClean="0">
                <a:cs typeface="Calibri" panose="020F0502020204030204" pitchFamily="34" charset="0"/>
              </a:rPr>
              <a:t>democratize </a:t>
            </a:r>
            <a:r>
              <a:rPr lang="en-US" sz="3200" b="0" dirty="0">
                <a:cs typeface="Calibri" panose="020F0502020204030204" pitchFamily="34" charset="0"/>
              </a:rPr>
              <a:t>access by providing secure </a:t>
            </a:r>
            <a:endParaRPr lang="en-US" sz="3200" b="0" dirty="0" smtClean="0">
              <a:cs typeface="Calibri" panose="020F0502020204030204" pitchFamily="34" charset="0"/>
            </a:endParaRPr>
          </a:p>
          <a:p>
            <a:r>
              <a:rPr lang="en-US" sz="3200" b="0" dirty="0" smtClean="0">
                <a:cs typeface="Calibri" panose="020F0502020204030204" pitchFamily="34" charset="0"/>
              </a:rPr>
              <a:t>virtual </a:t>
            </a:r>
            <a:r>
              <a:rPr lang="en-US" sz="3200" b="0" dirty="0">
                <a:cs typeface="Calibri" panose="020F0502020204030204" pitchFamily="34" charset="0"/>
              </a:rPr>
              <a:t>access to FSRDC data by </a:t>
            </a:r>
            <a:endParaRPr lang="en-US" sz="3200" b="0" dirty="0" smtClean="0">
              <a:cs typeface="Calibri" panose="020F0502020204030204" pitchFamily="34" charset="0"/>
            </a:endParaRPr>
          </a:p>
          <a:p>
            <a:r>
              <a:rPr lang="en-US" sz="3200" b="0" dirty="0" smtClean="0">
                <a:cs typeface="Calibri" panose="020F0502020204030204" pitchFamily="34" charset="0"/>
              </a:rPr>
              <a:t>participating </a:t>
            </a:r>
            <a:r>
              <a:rPr lang="en-US" sz="3200" b="0" dirty="0">
                <a:cs typeface="Calibri" panose="020F0502020204030204" pitchFamily="34" charset="0"/>
              </a:rPr>
              <a:t>statistical agencies</a:t>
            </a:r>
            <a:r>
              <a:rPr lang="en-US" sz="3200" b="0" dirty="0" smtClean="0">
                <a:cs typeface="Calibri" panose="020F0502020204030204" pitchFamily="34" charset="0"/>
              </a:rPr>
              <a:t>.”</a:t>
            </a:r>
          </a:p>
          <a:p>
            <a:endParaRPr lang="en-US" sz="3200" b="0" dirty="0">
              <a:cs typeface="Calibri" panose="020F0502020204030204" pitchFamily="34" charset="0"/>
            </a:endParaRPr>
          </a:p>
          <a:p>
            <a:r>
              <a:rPr lang="en-US" sz="3200" b="0" dirty="0" smtClean="0">
                <a:cs typeface="Calibri" panose="020F0502020204030204" pitchFamily="34" charset="0"/>
              </a:rPr>
              <a:t>Of special interest:</a:t>
            </a:r>
          </a:p>
          <a:p>
            <a:pPr marL="457200" indent="-457200">
              <a:buFontTx/>
              <a:buChar char="-"/>
            </a:pPr>
            <a:r>
              <a:rPr lang="en-US" sz="3200" b="0" dirty="0" smtClean="0">
                <a:cs typeface="Calibri" panose="020F0502020204030204" pitchFamily="34" charset="0"/>
              </a:rPr>
              <a:t>Privacy: Constraints and incentives</a:t>
            </a:r>
          </a:p>
          <a:p>
            <a:pPr marL="457200" indent="-457200">
              <a:buFontTx/>
              <a:buChar char="-"/>
            </a:pPr>
            <a:r>
              <a:rPr lang="en-US" sz="3200" b="0" dirty="0" smtClean="0">
                <a:cs typeface="Calibri" panose="020F0502020204030204" pitchFamily="34" charset="0"/>
              </a:rPr>
              <a:t>Efficiency: Cost structures (multiple </a:t>
            </a:r>
          </a:p>
          <a:p>
            <a:r>
              <a:rPr lang="en-US" sz="3200" b="0" dirty="0">
                <a:cs typeface="Calibri" panose="020F0502020204030204" pitchFamily="34" charset="0"/>
              </a:rPr>
              <a:t> </a:t>
            </a:r>
            <a:r>
              <a:rPr lang="en-US" sz="3200" b="0" dirty="0" smtClean="0">
                <a:cs typeface="Calibri" panose="020F0502020204030204" pitchFamily="34" charset="0"/>
              </a:rPr>
              <a:t>   assets) and outcome measures</a:t>
            </a:r>
            <a:endParaRPr lang="en-US" sz="3200" b="0" dirty="0">
              <a:cs typeface="Calibri" panose="020F0502020204030204" pitchFamily="34" charset="0"/>
            </a:endParaRPr>
          </a:p>
          <a:p>
            <a:endParaRPr lang="en-US" sz="3200" dirty="0"/>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14</a:t>
            </a:fld>
            <a:endParaRPr lang="en-US" dirty="0"/>
          </a:p>
        </p:txBody>
      </p:sp>
    </p:spTree>
    <p:extLst>
      <p:ext uri="{BB962C8B-B14F-4D97-AF65-F5344CB8AC3E}">
        <p14:creationId xmlns:p14="http://schemas.microsoft.com/office/powerpoint/2010/main" val="861943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22586"/>
          </a:xfrm>
        </p:spPr>
        <p:txBody>
          <a:bodyPr>
            <a:noAutofit/>
          </a:bodyPr>
          <a:lstStyle/>
          <a:p>
            <a:r>
              <a:rPr lang="en-US" sz="3600" b="0" dirty="0">
                <a:latin typeface="+mj-lt"/>
                <a:cs typeface="Calibri" panose="020F0502020204030204" pitchFamily="34" charset="0"/>
              </a:rPr>
              <a:t>V</a:t>
            </a:r>
            <a:r>
              <a:rPr lang="en-US" sz="3600" b="0" dirty="0" smtClean="0">
                <a:latin typeface="+mj-lt"/>
                <a:cs typeface="Calibri" panose="020F0502020204030204" pitchFamily="34" charset="0"/>
              </a:rPr>
              <a:t>: </a:t>
            </a:r>
            <a:r>
              <a:rPr lang="en-US" sz="3600" b="0" dirty="0" err="1" smtClean="0">
                <a:latin typeface="+mj-lt"/>
                <a:cs typeface="Calibri" panose="020F0502020204030204" pitchFamily="34" charset="0"/>
              </a:rPr>
              <a:t>Vilhuber</a:t>
            </a:r>
            <a:r>
              <a:rPr lang="en-US" sz="3600" b="0" dirty="0" smtClean="0">
                <a:latin typeface="+mj-lt"/>
                <a:cs typeface="Calibri" panose="020F0502020204030204" pitchFamily="34" charset="0"/>
              </a:rPr>
              <a:t>: Accuracy Dimension (+) </a:t>
            </a:r>
            <a:endParaRPr lang="en-US" sz="3600" b="0" dirty="0">
              <a:latin typeface="+mj-lt"/>
              <a:cs typeface="Calibri" panose="020F0502020204030204" pitchFamily="34" charset="0"/>
            </a:endParaRPr>
          </a:p>
        </p:txBody>
      </p:sp>
      <p:sp>
        <p:nvSpPr>
          <p:cNvPr id="4" name="Content Placeholder 3"/>
          <p:cNvSpPr>
            <a:spLocks noGrp="1"/>
          </p:cNvSpPr>
          <p:nvPr>
            <p:ph idx="1"/>
          </p:nvPr>
        </p:nvSpPr>
        <p:spPr>
          <a:xfrm>
            <a:off x="1981200" y="1435671"/>
            <a:ext cx="8229600" cy="4876800"/>
          </a:xfrm>
        </p:spPr>
        <p:txBody>
          <a:bodyPr>
            <a:normAutofit lnSpcReduction="10000"/>
          </a:bodyPr>
          <a:lstStyle/>
          <a:p>
            <a:pPr marL="514350" indent="-514350"/>
            <a:r>
              <a:rPr lang="en-US" sz="2800" b="0" dirty="0" smtClean="0">
                <a:latin typeface="+mj-lt"/>
                <a:cs typeface="Calibri" panose="020F0502020204030204" pitchFamily="34" charset="0"/>
              </a:rPr>
              <a:t>Computational reproducibility (&amp; nuances)</a:t>
            </a:r>
          </a:p>
          <a:p>
            <a:pPr marL="514350" indent="-514350"/>
            <a:r>
              <a:rPr lang="en-US" sz="2800" b="0" dirty="0" smtClean="0">
                <a:latin typeface="+mj-lt"/>
                <a:cs typeface="Calibri" panose="020F0502020204030204" pitchFamily="34" charset="0"/>
              </a:rPr>
              <a:t>essential to assess &amp; improve:</a:t>
            </a:r>
          </a:p>
          <a:p>
            <a:pPr marL="514350" indent="-514350"/>
            <a:endParaRPr lang="en-US" sz="2800" b="0" dirty="0">
              <a:latin typeface="+mj-lt"/>
              <a:cs typeface="Calibri" panose="020F0502020204030204" pitchFamily="34" charset="0"/>
            </a:endParaRPr>
          </a:p>
          <a:p>
            <a:pPr marL="514350" indent="-514350"/>
            <a:r>
              <a:rPr lang="en-US" sz="2800" b="0" dirty="0" smtClean="0">
                <a:latin typeface="+mj-lt"/>
                <a:cs typeface="Calibri" panose="020F0502020204030204" pitchFamily="34" charset="0"/>
              </a:rPr>
              <a:t>1. Accuracy of reported substantive results</a:t>
            </a:r>
          </a:p>
          <a:p>
            <a:pPr marL="514350" indent="-514350"/>
            <a:endParaRPr lang="en-US" sz="2800" b="0" dirty="0">
              <a:latin typeface="+mj-lt"/>
              <a:cs typeface="Calibri" panose="020F0502020204030204" pitchFamily="34" charset="0"/>
            </a:endParaRPr>
          </a:p>
          <a:p>
            <a:pPr marL="514350" indent="-514350"/>
            <a:r>
              <a:rPr lang="en-US" sz="2800" b="0" dirty="0" smtClean="0">
                <a:latin typeface="+mj-lt"/>
                <a:cs typeface="Calibri" panose="020F0502020204030204" pitchFamily="34" charset="0"/>
              </a:rPr>
              <a:t>2. Plus other dimensions of quality:</a:t>
            </a:r>
          </a:p>
          <a:p>
            <a:pPr marL="514350" indent="-514350"/>
            <a:endParaRPr lang="en-US" sz="2800" b="0" dirty="0" smtClean="0">
              <a:latin typeface="+mj-lt"/>
              <a:cs typeface="Calibri" panose="020F0502020204030204" pitchFamily="34" charset="0"/>
            </a:endParaRPr>
          </a:p>
          <a:p>
            <a:pPr marL="514350" indent="-514350"/>
            <a:r>
              <a:rPr lang="en-US" sz="2800" b="0" dirty="0" smtClean="0">
                <a:latin typeface="+mj-lt"/>
                <a:cs typeface="Calibri" panose="020F0502020204030204" pitchFamily="34" charset="0"/>
              </a:rPr>
              <a:t>    Ex: Poor record linkage – effect on </a:t>
            </a:r>
          </a:p>
          <a:p>
            <a:pPr marL="514350" indent="-514350"/>
            <a:r>
              <a:rPr lang="en-US" sz="2800" b="0" dirty="0" smtClean="0">
                <a:latin typeface="+mj-lt"/>
                <a:cs typeface="Calibri" panose="020F0502020204030204" pitchFamily="34" charset="0"/>
              </a:rPr>
              <a:t>	    relevance, comparability </a:t>
            </a:r>
            <a:endParaRPr lang="en-US" sz="3200" dirty="0"/>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15</a:t>
            </a:fld>
            <a:endParaRPr lang="en-US" dirty="0"/>
          </a:p>
        </p:txBody>
      </p:sp>
    </p:spTree>
    <p:extLst>
      <p:ext uri="{BB962C8B-B14F-4D97-AF65-F5344CB8AC3E}">
        <p14:creationId xmlns:p14="http://schemas.microsoft.com/office/powerpoint/2010/main" val="3631288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442040"/>
            <a:ext cx="8865476" cy="722586"/>
          </a:xfrm>
        </p:spPr>
        <p:txBody>
          <a:bodyPr>
            <a:noAutofit/>
          </a:bodyPr>
          <a:lstStyle/>
          <a:p>
            <a:r>
              <a:rPr lang="en-US" sz="3600" b="0" dirty="0">
                <a:latin typeface="+mj-lt"/>
                <a:cs typeface="Calibri" panose="020F0502020204030204" pitchFamily="34" charset="0"/>
              </a:rPr>
              <a:t>V</a:t>
            </a:r>
            <a:r>
              <a:rPr lang="en-US" sz="3600" b="0" dirty="0" smtClean="0">
                <a:latin typeface="+mj-lt"/>
                <a:cs typeface="Calibri" panose="020F0502020204030204" pitchFamily="34" charset="0"/>
              </a:rPr>
              <a:t>: </a:t>
            </a:r>
            <a:r>
              <a:rPr lang="en-US" sz="3600" b="0" dirty="0" err="1" smtClean="0">
                <a:latin typeface="+mj-lt"/>
                <a:cs typeface="Calibri" panose="020F0502020204030204" pitchFamily="34" charset="0"/>
              </a:rPr>
              <a:t>Vilhuber</a:t>
            </a:r>
            <a:r>
              <a:rPr lang="en-US" sz="3600" b="0" dirty="0" smtClean="0">
                <a:latin typeface="+mj-lt"/>
                <a:cs typeface="Calibri" panose="020F0502020204030204" pitchFamily="34" charset="0"/>
              </a:rPr>
              <a:t>: Accuracy Dimension (+) </a:t>
            </a:r>
            <a:endParaRPr lang="en-US" sz="3600" b="0" dirty="0">
              <a:latin typeface="+mj-lt"/>
              <a:cs typeface="Calibri" panose="020F0502020204030204" pitchFamily="34" charset="0"/>
            </a:endParaRPr>
          </a:p>
        </p:txBody>
      </p:sp>
      <p:sp>
        <p:nvSpPr>
          <p:cNvPr id="4" name="Content Placeholder 3"/>
          <p:cNvSpPr>
            <a:spLocks noGrp="1"/>
          </p:cNvSpPr>
          <p:nvPr>
            <p:ph idx="1"/>
          </p:nvPr>
        </p:nvSpPr>
        <p:spPr>
          <a:xfrm>
            <a:off x="1981200" y="1540175"/>
            <a:ext cx="8229600" cy="4876800"/>
          </a:xfrm>
        </p:spPr>
        <p:txBody>
          <a:bodyPr>
            <a:normAutofit fontScale="92500" lnSpcReduction="10000"/>
          </a:bodyPr>
          <a:lstStyle/>
          <a:p>
            <a:pPr marL="514350" indent="-514350"/>
            <a:r>
              <a:rPr lang="en-US" sz="3000" b="0" dirty="0" smtClean="0">
                <a:cs typeface="Calibri" panose="020F0502020204030204" pitchFamily="34" charset="0"/>
              </a:rPr>
              <a:t>3</a:t>
            </a:r>
            <a:r>
              <a:rPr lang="en-US" sz="3000" b="0" dirty="0">
                <a:cs typeface="Calibri" panose="020F0502020204030204" pitchFamily="34" charset="0"/>
              </a:rPr>
              <a:t>. Curation of </a:t>
            </a:r>
            <a:r>
              <a:rPr lang="en-US" sz="3000" b="0" dirty="0" smtClean="0">
                <a:cs typeface="Calibri" panose="020F0502020204030204" pitchFamily="34" charset="0"/>
              </a:rPr>
              <a:t>code &amp; data </a:t>
            </a:r>
            <a:r>
              <a:rPr lang="en-US" sz="3000" b="0" dirty="0">
                <a:cs typeface="Calibri" panose="020F0502020204030204" pitchFamily="34" charset="0"/>
              </a:rPr>
              <a:t>(linkage &amp; edits): </a:t>
            </a:r>
            <a:endParaRPr lang="en-US" sz="3000" b="0" dirty="0" smtClean="0">
              <a:cs typeface="Calibri" panose="020F0502020204030204" pitchFamily="34" charset="0"/>
            </a:endParaRPr>
          </a:p>
          <a:p>
            <a:pPr marL="514350" indent="-514350"/>
            <a:endParaRPr lang="en-US" sz="3000" b="0" dirty="0" smtClean="0">
              <a:cs typeface="Calibri" panose="020F0502020204030204" pitchFamily="34" charset="0"/>
            </a:endParaRPr>
          </a:p>
          <a:p>
            <a:pPr marL="514350" indent="-514350"/>
            <a:r>
              <a:rPr lang="en-US" sz="3000" b="0" dirty="0" smtClean="0">
                <a:cs typeface="Calibri" panose="020F0502020204030204" pitchFamily="34" charset="0"/>
              </a:rPr>
              <a:t>	- Computational reproducibility</a:t>
            </a:r>
          </a:p>
          <a:p>
            <a:pPr marL="514350" indent="-514350"/>
            <a:endParaRPr lang="en-US" sz="3000" b="0" dirty="0">
              <a:cs typeface="Calibri" panose="020F0502020204030204" pitchFamily="34" charset="0"/>
            </a:endParaRPr>
          </a:p>
          <a:p>
            <a:pPr marL="514350" indent="-514350"/>
            <a:r>
              <a:rPr lang="en-US" sz="3000" b="0" dirty="0" smtClean="0">
                <a:cs typeface="Calibri" panose="020F0502020204030204" pitchFamily="34" charset="0"/>
              </a:rPr>
              <a:t>	- Comparability of multiple studies</a:t>
            </a:r>
          </a:p>
          <a:p>
            <a:pPr marL="514350" indent="-514350"/>
            <a:endParaRPr lang="en-US" sz="3000" b="0" dirty="0">
              <a:cs typeface="Calibri" panose="020F0502020204030204" pitchFamily="34" charset="0"/>
            </a:endParaRPr>
          </a:p>
          <a:p>
            <a:pPr marL="514350" indent="-514350"/>
            <a:r>
              <a:rPr lang="en-US" sz="3000" b="0" dirty="0" smtClean="0">
                <a:cs typeface="Calibri" panose="020F0502020204030204" pitchFamily="34" charset="0"/>
              </a:rPr>
              <a:t>	- Interpretability of results</a:t>
            </a:r>
          </a:p>
          <a:p>
            <a:pPr marL="514350" indent="-514350"/>
            <a:endParaRPr lang="en-US" sz="3000" b="0" dirty="0">
              <a:cs typeface="Calibri" panose="020F0502020204030204" pitchFamily="34" charset="0"/>
            </a:endParaRPr>
          </a:p>
          <a:p>
            <a:pPr marL="514350" indent="-514350"/>
            <a:r>
              <a:rPr lang="en-US" sz="3000" b="0" dirty="0" smtClean="0">
                <a:cs typeface="Calibri" panose="020F0502020204030204" pitchFamily="34" charset="0"/>
              </a:rPr>
              <a:t>	- Accessibility</a:t>
            </a:r>
            <a:r>
              <a:rPr lang="en-US" sz="2500" b="0" dirty="0" smtClean="0">
                <a:cs typeface="Calibri" panose="020F0502020204030204" pitchFamily="34" charset="0"/>
              </a:rPr>
              <a:t>   </a:t>
            </a:r>
            <a:endParaRPr lang="en-US" sz="2500" b="0" dirty="0">
              <a:cs typeface="Calibri" panose="020F0502020204030204" pitchFamily="34" charset="0"/>
            </a:endParaRPr>
          </a:p>
          <a:p>
            <a:pPr marL="514350" indent="-514350">
              <a:buFontTx/>
              <a:buChar char="-"/>
            </a:pPr>
            <a:endParaRPr lang="en-US" sz="3200" b="0" dirty="0" smtClean="0">
              <a:cs typeface="Calibri" panose="020F0502020204030204" pitchFamily="34" charset="0"/>
            </a:endParaRPr>
          </a:p>
          <a:p>
            <a:pPr marL="571500" indent="-571500">
              <a:buFontTx/>
              <a:buChar char="-"/>
            </a:pPr>
            <a:endParaRPr lang="en-US" sz="3600" dirty="0"/>
          </a:p>
          <a:p>
            <a:pPr marL="514350" indent="-514350"/>
            <a:endParaRPr lang="en-US" sz="3200" b="0" dirty="0"/>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16</a:t>
            </a:fld>
            <a:endParaRPr lang="en-US" dirty="0"/>
          </a:p>
        </p:txBody>
      </p:sp>
    </p:spTree>
    <p:extLst>
      <p:ext uri="{BB962C8B-B14F-4D97-AF65-F5344CB8AC3E}">
        <p14:creationId xmlns:p14="http://schemas.microsoft.com/office/powerpoint/2010/main" val="18706227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22586"/>
          </a:xfrm>
        </p:spPr>
        <p:txBody>
          <a:bodyPr>
            <a:noAutofit/>
          </a:bodyPr>
          <a:lstStyle/>
          <a:p>
            <a:r>
              <a:rPr lang="en-US" sz="3600" b="0" dirty="0" smtClean="0">
                <a:latin typeface="+mj-lt"/>
                <a:cs typeface="Calibri" panose="020F0502020204030204" pitchFamily="34" charset="0"/>
              </a:rPr>
              <a:t>VI: Closing Remarks - 1</a:t>
            </a:r>
            <a:endParaRPr lang="en-US" sz="3600" b="0" dirty="0">
              <a:latin typeface="+mj-lt"/>
              <a:cs typeface="Calibri" panose="020F0502020204030204" pitchFamily="34" charset="0"/>
            </a:endParaRPr>
          </a:p>
        </p:txBody>
      </p:sp>
      <p:sp>
        <p:nvSpPr>
          <p:cNvPr id="4" name="Content Placeholder 3"/>
          <p:cNvSpPr>
            <a:spLocks noGrp="1"/>
          </p:cNvSpPr>
          <p:nvPr>
            <p:ph idx="1"/>
          </p:nvPr>
        </p:nvSpPr>
        <p:spPr>
          <a:xfrm>
            <a:off x="1436915" y="1435671"/>
            <a:ext cx="9026132" cy="4876800"/>
          </a:xfrm>
        </p:spPr>
        <p:txBody>
          <a:bodyPr>
            <a:normAutofit/>
          </a:bodyPr>
          <a:lstStyle/>
          <a:p>
            <a:r>
              <a:rPr lang="en-US" sz="2800" dirty="0" smtClean="0">
                <a:latin typeface="+mj-lt"/>
                <a:cs typeface="Calibri" panose="020F0502020204030204" pitchFamily="34" charset="0"/>
              </a:rPr>
              <a:t>Three Very Interesting Presentations:</a:t>
            </a:r>
          </a:p>
          <a:p>
            <a:r>
              <a:rPr lang="en-US" sz="2800" dirty="0" smtClean="0">
                <a:latin typeface="+mj-lt"/>
                <a:cs typeface="Calibri" panose="020F0502020204030204" pitchFamily="34" charset="0"/>
              </a:rPr>
              <a:t>Examine Statistical Information Landscapes </a:t>
            </a:r>
          </a:p>
          <a:p>
            <a:endParaRPr lang="en-US" sz="2800" b="0" dirty="0" smtClean="0">
              <a:latin typeface="+mj-lt"/>
              <a:cs typeface="Calibri" panose="020F0502020204030204" pitchFamily="34" charset="0"/>
            </a:endParaRPr>
          </a:p>
          <a:p>
            <a:pPr marL="514350" indent="-514350">
              <a:buAutoNum type="alphaUcPeriod"/>
            </a:pPr>
            <a:r>
              <a:rPr lang="en-US" sz="2800" b="0" dirty="0" smtClean="0">
                <a:latin typeface="+mj-lt"/>
                <a:cs typeface="Calibri" panose="020F0502020204030204" pitchFamily="34" charset="0"/>
              </a:rPr>
              <a:t>Dual goals in analyses of transparency, reproducibility and replicability (TRR):</a:t>
            </a:r>
          </a:p>
          <a:p>
            <a:r>
              <a:rPr lang="en-US" sz="2800" b="0" dirty="0">
                <a:latin typeface="+mj-lt"/>
                <a:cs typeface="Calibri" panose="020F0502020204030204" pitchFamily="34" charset="0"/>
              </a:rPr>
              <a:t>	</a:t>
            </a:r>
            <a:r>
              <a:rPr lang="en-US" sz="2800" b="0" dirty="0" smtClean="0">
                <a:latin typeface="+mj-lt"/>
                <a:cs typeface="Calibri" panose="020F0502020204030204" pitchFamily="34" charset="0"/>
              </a:rPr>
              <a:t>1. Inform current stakeholders: </a:t>
            </a:r>
          </a:p>
          <a:p>
            <a:r>
              <a:rPr lang="en-US" sz="2800" b="0" dirty="0">
                <a:latin typeface="+mj-lt"/>
                <a:cs typeface="Calibri" panose="020F0502020204030204" pitchFamily="34" charset="0"/>
              </a:rPr>
              <a:t>	 </a:t>
            </a:r>
            <a:r>
              <a:rPr lang="en-US" sz="2800" b="0" dirty="0" smtClean="0">
                <a:latin typeface="+mj-lt"/>
                <a:cs typeface="Calibri" panose="020F0502020204030204" pitchFamily="34" charset="0"/>
              </a:rPr>
              <a:t>   Substantive inferences </a:t>
            </a:r>
            <a:r>
              <a:rPr lang="en-US" sz="2800" b="0" dirty="0">
                <a:latin typeface="+mj-lt"/>
                <a:cs typeface="Calibri" panose="020F0502020204030204" pitchFamily="34" charset="0"/>
              </a:rPr>
              <a:t>&amp;</a:t>
            </a:r>
            <a:r>
              <a:rPr lang="en-US" sz="2800" b="0" dirty="0" smtClean="0">
                <a:latin typeface="+mj-lt"/>
                <a:cs typeface="Calibri" panose="020F0502020204030204" pitchFamily="34" charset="0"/>
              </a:rPr>
              <a:t> quality thereof</a:t>
            </a:r>
          </a:p>
          <a:p>
            <a:endParaRPr lang="en-US" sz="2800" b="0" dirty="0">
              <a:latin typeface="+mj-lt"/>
              <a:cs typeface="Calibri" panose="020F0502020204030204" pitchFamily="34" charset="0"/>
            </a:endParaRPr>
          </a:p>
          <a:p>
            <a:r>
              <a:rPr lang="en-US" sz="2800" b="0" dirty="0" smtClean="0">
                <a:latin typeface="+mj-lt"/>
                <a:cs typeface="Calibri" panose="020F0502020204030204" pitchFamily="34" charset="0"/>
              </a:rPr>
              <a:t>    	2. Improve future design &amp; operations</a:t>
            </a:r>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17</a:t>
            </a:fld>
            <a:endParaRPr lang="en-US" dirty="0"/>
          </a:p>
        </p:txBody>
      </p:sp>
    </p:spTree>
    <p:extLst>
      <p:ext uri="{BB962C8B-B14F-4D97-AF65-F5344CB8AC3E}">
        <p14:creationId xmlns:p14="http://schemas.microsoft.com/office/powerpoint/2010/main" val="10099413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22586"/>
          </a:xfrm>
        </p:spPr>
        <p:txBody>
          <a:bodyPr>
            <a:noAutofit/>
          </a:bodyPr>
          <a:lstStyle/>
          <a:p>
            <a:r>
              <a:rPr lang="en-US" sz="3600" b="0" dirty="0" smtClean="0">
                <a:latin typeface="+mj-lt"/>
                <a:cs typeface="Calibri" panose="020F0502020204030204" pitchFamily="34" charset="0"/>
              </a:rPr>
              <a:t>VI: Closing Remarks - 2</a:t>
            </a:r>
            <a:endParaRPr lang="en-US" sz="3600" b="0" dirty="0">
              <a:latin typeface="+mj-lt"/>
              <a:cs typeface="Calibri" panose="020F0502020204030204" pitchFamily="34" charset="0"/>
            </a:endParaRPr>
          </a:p>
        </p:txBody>
      </p:sp>
      <p:sp>
        <p:nvSpPr>
          <p:cNvPr id="4" name="Content Placeholder 3"/>
          <p:cNvSpPr>
            <a:spLocks noGrp="1"/>
          </p:cNvSpPr>
          <p:nvPr>
            <p:ph idx="1"/>
          </p:nvPr>
        </p:nvSpPr>
        <p:spPr>
          <a:xfrm>
            <a:off x="1981200" y="1435671"/>
            <a:ext cx="8229600" cy="4876800"/>
          </a:xfrm>
        </p:spPr>
        <p:txBody>
          <a:bodyPr>
            <a:normAutofit/>
          </a:bodyPr>
          <a:lstStyle/>
          <a:p>
            <a:r>
              <a:rPr lang="en-US" sz="2800" b="0" dirty="0" smtClean="0">
                <a:latin typeface="+mj-lt"/>
                <a:cs typeface="Calibri" panose="020F0502020204030204" pitchFamily="34" charset="0"/>
              </a:rPr>
              <a:t>B. High-priority potential decisions based on </a:t>
            </a:r>
          </a:p>
          <a:p>
            <a:r>
              <a:rPr lang="en-US" sz="2800" b="0" dirty="0">
                <a:latin typeface="+mj-lt"/>
                <a:cs typeface="Calibri" panose="020F0502020204030204" pitchFamily="34" charset="0"/>
              </a:rPr>
              <a:t> </a:t>
            </a:r>
            <a:r>
              <a:rPr lang="en-US" sz="2800" b="0" dirty="0" smtClean="0">
                <a:latin typeface="+mj-lt"/>
                <a:cs typeface="Calibri" panose="020F0502020204030204" pitchFamily="34" charset="0"/>
              </a:rPr>
              <a:t>   those answers?</a:t>
            </a:r>
          </a:p>
          <a:p>
            <a:endParaRPr lang="en-US" sz="2800" b="0" dirty="0" smtClean="0">
              <a:latin typeface="+mj-lt"/>
              <a:cs typeface="Calibri" panose="020F0502020204030204" pitchFamily="34" charset="0"/>
            </a:endParaRPr>
          </a:p>
          <a:p>
            <a:r>
              <a:rPr lang="en-US" sz="2800" b="0" dirty="0" smtClean="0">
                <a:latin typeface="+mj-lt"/>
                <a:cs typeface="Calibri" panose="020F0502020204030204" pitchFamily="34" charset="0"/>
              </a:rPr>
              <a:t>C. Sensitivity analyses: In the context of </a:t>
            </a:r>
          </a:p>
          <a:p>
            <a:r>
              <a:rPr lang="en-US" sz="2800" b="0" dirty="0">
                <a:latin typeface="+mj-lt"/>
                <a:cs typeface="Calibri" panose="020F0502020204030204" pitchFamily="34" charset="0"/>
              </a:rPr>
              <a:t> </a:t>
            </a:r>
            <a:r>
              <a:rPr lang="en-US" sz="2800" b="0" dirty="0" smtClean="0">
                <a:latin typeface="+mj-lt"/>
                <a:cs typeface="Calibri" panose="020F0502020204030204" pitchFamily="34" charset="0"/>
              </a:rPr>
              <a:t>    schematic models for performance </a:t>
            </a:r>
          </a:p>
          <a:p>
            <a:r>
              <a:rPr lang="en-US" sz="2800" b="0" dirty="0">
                <a:latin typeface="+mj-lt"/>
                <a:cs typeface="Calibri" panose="020F0502020204030204" pitchFamily="34" charset="0"/>
              </a:rPr>
              <a:t> </a:t>
            </a:r>
            <a:r>
              <a:rPr lang="en-US" sz="2800" b="0" dirty="0" smtClean="0">
                <a:latin typeface="+mj-lt"/>
                <a:cs typeface="Calibri" panose="020F0502020204030204" pitchFamily="34" charset="0"/>
              </a:rPr>
              <a:t>    (quality, risk, cost) and stakeholder utility, </a:t>
            </a:r>
          </a:p>
          <a:p>
            <a:r>
              <a:rPr lang="en-US" sz="2800" b="0" dirty="0">
                <a:latin typeface="+mj-lt"/>
                <a:cs typeface="Calibri" panose="020F0502020204030204" pitchFamily="34" charset="0"/>
              </a:rPr>
              <a:t> </a:t>
            </a:r>
            <a:r>
              <a:rPr lang="en-US" sz="2800" b="0" dirty="0" smtClean="0">
                <a:latin typeface="+mj-lt"/>
                <a:cs typeface="Calibri" panose="020F0502020204030204" pitchFamily="34" charset="0"/>
              </a:rPr>
              <a:t>    where will more refined information on TRR </a:t>
            </a:r>
          </a:p>
          <a:p>
            <a:r>
              <a:rPr lang="en-US" sz="2800" b="0" dirty="0">
                <a:latin typeface="+mj-lt"/>
                <a:cs typeface="Calibri" panose="020F0502020204030204" pitchFamily="34" charset="0"/>
              </a:rPr>
              <a:t> </a:t>
            </a:r>
            <a:r>
              <a:rPr lang="en-US" sz="2800" b="0" dirty="0" smtClean="0">
                <a:latin typeface="+mj-lt"/>
                <a:cs typeface="Calibri" panose="020F0502020204030204" pitchFamily="34" charset="0"/>
              </a:rPr>
              <a:t>    be most beneficial?</a:t>
            </a:r>
            <a:endParaRPr lang="en-US" sz="3200" dirty="0"/>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18</a:t>
            </a:fld>
            <a:endParaRPr lang="en-US" dirty="0"/>
          </a:p>
        </p:txBody>
      </p:sp>
    </p:spTree>
    <p:extLst>
      <p:ext uri="{BB962C8B-B14F-4D97-AF65-F5344CB8AC3E}">
        <p14:creationId xmlns:p14="http://schemas.microsoft.com/office/powerpoint/2010/main" val="3631200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67965"/>
            <a:ext cx="8229600" cy="1143000"/>
          </a:xfrm>
        </p:spPr>
        <p:txBody>
          <a:bodyPr>
            <a:normAutofit/>
          </a:bodyPr>
          <a:lstStyle/>
          <a:p>
            <a:pPr algn="ctr"/>
            <a:r>
              <a:rPr lang="en-US" sz="4000" dirty="0"/>
              <a:t>Thank You!</a:t>
            </a:r>
          </a:p>
        </p:txBody>
      </p:sp>
      <p:sp>
        <p:nvSpPr>
          <p:cNvPr id="4" name="Content Placeholder 3"/>
          <p:cNvSpPr>
            <a:spLocks noGrp="1"/>
          </p:cNvSpPr>
          <p:nvPr>
            <p:ph idx="1"/>
          </p:nvPr>
        </p:nvSpPr>
        <p:spPr>
          <a:xfrm>
            <a:off x="1792013" y="1064173"/>
            <a:ext cx="8676290" cy="4648200"/>
          </a:xfrm>
        </p:spPr>
        <p:txBody>
          <a:bodyPr>
            <a:noAutofit/>
          </a:bodyPr>
          <a:lstStyle/>
          <a:p>
            <a:pPr marL="457200" indent="-457200" algn="ctr"/>
            <a:endParaRPr lang="en-US" dirty="0">
              <a:latin typeface="Calibri" panose="020F0502020204030204" pitchFamily="34" charset="0"/>
              <a:cs typeface="Calibri" panose="020F0502020204030204" pitchFamily="34" charset="0"/>
            </a:endParaRPr>
          </a:p>
          <a:p>
            <a:pPr marL="457200" indent="-457200" algn="ctr"/>
            <a:endParaRPr lang="en-US" dirty="0" smtClean="0">
              <a:latin typeface="Calibri" panose="020F0502020204030204" pitchFamily="34" charset="0"/>
              <a:cs typeface="Calibri" panose="020F0502020204030204" pitchFamily="34" charset="0"/>
            </a:endParaRPr>
          </a:p>
          <a:p>
            <a:pPr marL="457200" indent="-457200" algn="ctr"/>
            <a:endParaRPr lang="en-US" dirty="0">
              <a:latin typeface="Calibri" panose="020F0502020204030204" pitchFamily="34" charset="0"/>
              <a:cs typeface="Calibri" panose="020F0502020204030204" pitchFamily="34" charset="0"/>
            </a:endParaRPr>
          </a:p>
          <a:p>
            <a:pPr marL="457200" indent="-457200" algn="ctr"/>
            <a:r>
              <a:rPr lang="en-US" sz="3200" b="0" dirty="0" smtClean="0">
                <a:latin typeface="Calibri" panose="020F0502020204030204" pitchFamily="34" charset="0"/>
                <a:cs typeface="Calibri" panose="020F0502020204030204" pitchFamily="34" charset="0"/>
              </a:rPr>
              <a:t>John </a:t>
            </a:r>
            <a:r>
              <a:rPr lang="en-US" sz="3200" b="0" dirty="0">
                <a:latin typeface="Calibri" panose="020F0502020204030204" pitchFamily="34" charset="0"/>
                <a:cs typeface="Calibri" panose="020F0502020204030204" pitchFamily="34" charset="0"/>
              </a:rPr>
              <a:t>L. Eltinge  </a:t>
            </a:r>
            <a:endParaRPr lang="en-US" sz="3200" b="0" dirty="0" smtClean="0">
              <a:latin typeface="Calibri" panose="020F0502020204030204" pitchFamily="34" charset="0"/>
              <a:cs typeface="Calibri" panose="020F0502020204030204" pitchFamily="34" charset="0"/>
            </a:endParaRPr>
          </a:p>
          <a:p>
            <a:pPr marL="457200" indent="-457200" algn="ctr"/>
            <a:r>
              <a:rPr lang="en-US" sz="3200" b="0" dirty="0" smtClean="0">
                <a:latin typeface="Calibri" panose="020F0502020204030204" pitchFamily="34" charset="0"/>
                <a:cs typeface="Calibri" panose="020F0502020204030204" pitchFamily="34" charset="0"/>
              </a:rPr>
              <a:t>Assistant </a:t>
            </a:r>
            <a:r>
              <a:rPr lang="en-US" sz="3200" b="0" dirty="0">
                <a:latin typeface="Calibri" panose="020F0502020204030204" pitchFamily="34" charset="0"/>
                <a:cs typeface="Calibri" panose="020F0502020204030204" pitchFamily="34" charset="0"/>
              </a:rPr>
              <a:t>Director for Research </a:t>
            </a:r>
            <a:r>
              <a:rPr lang="en-US" sz="3200" b="0" dirty="0" smtClean="0">
                <a:latin typeface="Calibri" panose="020F0502020204030204" pitchFamily="34" charset="0"/>
                <a:cs typeface="Calibri" panose="020F0502020204030204" pitchFamily="34" charset="0"/>
              </a:rPr>
              <a:t>and Methodology</a:t>
            </a:r>
          </a:p>
          <a:p>
            <a:pPr marL="457200" indent="-457200" algn="ctr"/>
            <a:r>
              <a:rPr lang="en-US" sz="3200" b="0" dirty="0" smtClean="0">
                <a:latin typeface="Calibri" panose="020F0502020204030204" pitchFamily="34" charset="0"/>
                <a:cs typeface="Calibri" panose="020F0502020204030204" pitchFamily="34" charset="0"/>
              </a:rPr>
              <a:t>U.S</a:t>
            </a:r>
            <a:r>
              <a:rPr lang="en-US" sz="3200" b="0" dirty="0">
                <a:latin typeface="Calibri" panose="020F0502020204030204" pitchFamily="34" charset="0"/>
                <a:cs typeface="Calibri" panose="020F0502020204030204" pitchFamily="34" charset="0"/>
              </a:rPr>
              <a:t>. Census Bureau  </a:t>
            </a:r>
            <a:endParaRPr lang="en-US" sz="3200" b="0" dirty="0" smtClean="0">
              <a:latin typeface="Calibri" panose="020F0502020204030204" pitchFamily="34" charset="0"/>
              <a:cs typeface="Calibri" panose="020F0502020204030204" pitchFamily="34" charset="0"/>
            </a:endParaRPr>
          </a:p>
          <a:p>
            <a:pPr marL="457200" indent="-457200" algn="ctr"/>
            <a:r>
              <a:rPr lang="en-US" sz="3200" b="0" dirty="0" smtClean="0">
                <a:latin typeface="Calibri" panose="020F0502020204030204" pitchFamily="34" charset="0"/>
                <a:cs typeface="Calibri" panose="020F0502020204030204" pitchFamily="34" charset="0"/>
                <a:hlinkClick r:id="rId3"/>
              </a:rPr>
              <a:t>John.L.Eltinge@census.gov</a:t>
            </a:r>
            <a:endParaRPr lang="en-US" sz="3200" b="0" dirty="0" smtClean="0">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4294967295"/>
          </p:nvPr>
        </p:nvSpPr>
        <p:spPr/>
        <p:txBody>
          <a:bodyPr/>
          <a:lstStyle/>
          <a:p>
            <a:pPr>
              <a:defRPr/>
            </a:pPr>
            <a:fld id="{0F007E64-D858-4686-BEC9-9DE3BFFDA9CB}" type="slidenum">
              <a:rPr lang="en-US" smtClean="0"/>
              <a:pPr>
                <a:defRPr/>
              </a:pPr>
              <a:t>19</a:t>
            </a:fld>
            <a:endParaRPr lang="en-US" dirty="0"/>
          </a:p>
        </p:txBody>
      </p:sp>
      <p:sp>
        <p:nvSpPr>
          <p:cNvPr id="4098"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24916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0"/>
            <a:ext cx="8458200" cy="1143000"/>
          </a:xfrm>
        </p:spPr>
        <p:txBody>
          <a:bodyPr>
            <a:noAutofit/>
          </a:bodyPr>
          <a:lstStyle/>
          <a:p>
            <a:r>
              <a:rPr lang="en-US" sz="4000" dirty="0">
                <a:latin typeface="Calibri" panose="020F0502020204030204" pitchFamily="34" charset="0"/>
                <a:cs typeface="Calibri" panose="020F0502020204030204" pitchFamily="34" charset="0"/>
              </a:rPr>
              <a:t>Acknowledgements and Disclaimer</a:t>
            </a:r>
          </a:p>
        </p:txBody>
      </p:sp>
      <p:sp>
        <p:nvSpPr>
          <p:cNvPr id="4" name="Content Placeholder 3"/>
          <p:cNvSpPr>
            <a:spLocks noGrp="1"/>
          </p:cNvSpPr>
          <p:nvPr>
            <p:ph idx="1"/>
          </p:nvPr>
        </p:nvSpPr>
        <p:spPr>
          <a:xfrm>
            <a:off x="1981200" y="1463676"/>
            <a:ext cx="8229600" cy="4453798"/>
          </a:xfrm>
        </p:spPr>
        <p:txBody>
          <a:bodyPr>
            <a:noAutofit/>
          </a:bodyPr>
          <a:lstStyle/>
          <a:p>
            <a:r>
              <a:rPr lang="en-US" sz="2400" b="0" spc="60" dirty="0">
                <a:latin typeface="Calibri" panose="020F0502020204030204" pitchFamily="34" charset="0"/>
                <a:cs typeface="Calibri" panose="020F0502020204030204" pitchFamily="34" charset="0"/>
              </a:rPr>
              <a:t>The author </a:t>
            </a:r>
            <a:r>
              <a:rPr lang="en-US" sz="2400" b="0" spc="60" dirty="0" smtClean="0">
                <a:latin typeface="Calibri" panose="020F0502020204030204" pitchFamily="34" charset="0"/>
                <a:cs typeface="Calibri" panose="020F0502020204030204" pitchFamily="34" charset="0"/>
              </a:rPr>
              <a:t>thanks Mike Cohen, Dan </a:t>
            </a:r>
            <a:r>
              <a:rPr lang="en-US" sz="2400" b="0" spc="60" dirty="0" err="1" smtClean="0">
                <a:latin typeface="Calibri" panose="020F0502020204030204" pitchFamily="34" charset="0"/>
                <a:cs typeface="Calibri" panose="020F0502020204030204" pitchFamily="34" charset="0"/>
              </a:rPr>
              <a:t>Kasprzyk</a:t>
            </a:r>
            <a:r>
              <a:rPr lang="en-US" sz="2400" b="0" spc="60" dirty="0" smtClean="0">
                <a:latin typeface="Calibri" panose="020F0502020204030204" pitchFamily="34" charset="0"/>
                <a:cs typeface="Calibri" panose="020F0502020204030204" pitchFamily="34" charset="0"/>
              </a:rPr>
              <a:t>, Peter Miller, Victoria </a:t>
            </a:r>
            <a:r>
              <a:rPr lang="en-US" sz="2400" b="0" spc="60" dirty="0" err="1" smtClean="0">
                <a:latin typeface="Calibri" panose="020F0502020204030204" pitchFamily="34" charset="0"/>
                <a:cs typeface="Calibri" panose="020F0502020204030204" pitchFamily="34" charset="0"/>
              </a:rPr>
              <a:t>Stodden</a:t>
            </a:r>
            <a:r>
              <a:rPr lang="en-US" sz="2400" b="0" spc="60" dirty="0" smtClean="0">
                <a:latin typeface="Calibri" panose="020F0502020204030204" pitchFamily="34" charset="0"/>
                <a:cs typeface="Calibri" panose="020F0502020204030204" pitchFamily="34" charset="0"/>
              </a:rPr>
              <a:t>, Lars </a:t>
            </a:r>
            <a:r>
              <a:rPr lang="en-US" sz="2400" b="0" spc="60" dirty="0" err="1" smtClean="0">
                <a:latin typeface="Calibri" panose="020F0502020204030204" pitchFamily="34" charset="0"/>
                <a:cs typeface="Calibri" panose="020F0502020204030204" pitchFamily="34" charset="0"/>
              </a:rPr>
              <a:t>Vilhuber</a:t>
            </a:r>
            <a:r>
              <a:rPr lang="en-US" sz="2400" b="0" spc="60" dirty="0" smtClean="0">
                <a:latin typeface="Calibri" panose="020F0502020204030204" pitchFamily="34" charset="0"/>
                <a:cs typeface="Calibri" panose="020F0502020204030204" pitchFamily="34" charset="0"/>
              </a:rPr>
              <a:t> </a:t>
            </a:r>
            <a:r>
              <a:rPr lang="en-US" sz="2400" b="0" spc="60" dirty="0">
                <a:latin typeface="Calibri" panose="020F0502020204030204" pitchFamily="34" charset="0"/>
                <a:cs typeface="Calibri" panose="020F0502020204030204" pitchFamily="34" charset="0"/>
              </a:rPr>
              <a:t>and </a:t>
            </a:r>
            <a:r>
              <a:rPr lang="en-US" sz="2400" b="0" spc="60" dirty="0" smtClean="0">
                <a:latin typeface="Calibri" panose="020F0502020204030204" pitchFamily="34" charset="0"/>
                <a:cs typeface="Calibri" panose="020F0502020204030204" pitchFamily="34" charset="0"/>
              </a:rPr>
              <a:t> </a:t>
            </a:r>
            <a:r>
              <a:rPr lang="en-US" sz="2400" b="0" spc="60" dirty="0">
                <a:latin typeface="Calibri" panose="020F0502020204030204" pitchFamily="34" charset="0"/>
                <a:cs typeface="Calibri" panose="020F0502020204030204" pitchFamily="34" charset="0"/>
              </a:rPr>
              <a:t>participants in several </a:t>
            </a:r>
            <a:r>
              <a:rPr lang="en-US" sz="2400" b="0" spc="60" dirty="0" smtClean="0">
                <a:latin typeface="Calibri" panose="020F0502020204030204" pitchFamily="34" charset="0"/>
                <a:cs typeface="Calibri" panose="020F0502020204030204" pitchFamily="34" charset="0"/>
              </a:rPr>
              <a:t>FCSM-WSS </a:t>
            </a:r>
            <a:r>
              <a:rPr lang="en-US" sz="2400" b="0" spc="60" dirty="0">
                <a:latin typeface="Calibri" panose="020F0502020204030204" pitchFamily="34" charset="0"/>
                <a:cs typeface="Calibri" panose="020F0502020204030204" pitchFamily="34" charset="0"/>
              </a:rPr>
              <a:t>data quality </a:t>
            </a:r>
            <a:r>
              <a:rPr lang="en-US" sz="2400" b="0" spc="60" dirty="0" smtClean="0">
                <a:latin typeface="Calibri" panose="020F0502020204030204" pitchFamily="34" charset="0"/>
                <a:cs typeface="Calibri" panose="020F0502020204030204" pitchFamily="34" charset="0"/>
              </a:rPr>
              <a:t>workshops, as well as National Academies workshops and professional association sessions on transparency, reproducibility, replicability and data quality, </a:t>
            </a:r>
            <a:r>
              <a:rPr lang="en-US" sz="2400" b="0" spc="60" dirty="0">
                <a:latin typeface="Calibri" panose="020F0502020204030204" pitchFamily="34" charset="0"/>
                <a:cs typeface="Calibri" panose="020F0502020204030204" pitchFamily="34" charset="0"/>
              </a:rPr>
              <a:t>for helpful discussions of numerous questions </a:t>
            </a:r>
            <a:r>
              <a:rPr lang="en-US" sz="2400" b="0" spc="60" dirty="0" smtClean="0">
                <a:latin typeface="Calibri" panose="020F0502020204030204" pitchFamily="34" charset="0"/>
                <a:cs typeface="Calibri" panose="020F0502020204030204" pitchFamily="34" charset="0"/>
              </a:rPr>
              <a:t>considered in this presentation.  </a:t>
            </a:r>
            <a:endParaRPr lang="en-US" sz="2400" b="0" spc="60" dirty="0">
              <a:latin typeface="Calibri" panose="020F0502020204030204" pitchFamily="34" charset="0"/>
              <a:cs typeface="Calibri" panose="020F0502020204030204" pitchFamily="34" charset="0"/>
            </a:endParaRPr>
          </a:p>
          <a:p>
            <a:endParaRPr lang="en-US" sz="2400" b="0" spc="60" dirty="0">
              <a:latin typeface="Calibri" panose="020F0502020204030204" pitchFamily="34" charset="0"/>
              <a:cs typeface="Calibri" panose="020F0502020204030204" pitchFamily="34" charset="0"/>
            </a:endParaRPr>
          </a:p>
          <a:p>
            <a:r>
              <a:rPr lang="en-US" sz="2400" b="0" spc="60" dirty="0">
                <a:latin typeface="Calibri" panose="020F0502020204030204" pitchFamily="34" charset="0"/>
                <a:cs typeface="Calibri" panose="020F0502020204030204" pitchFamily="34" charset="0"/>
              </a:rPr>
              <a:t>The views expressed here are those of the speaker and do not represent the policies of the United States Census Bureau.</a:t>
            </a:r>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2</a:t>
            </a:fld>
            <a:endParaRPr lang="en-US" dirty="0"/>
          </a:p>
        </p:txBody>
      </p:sp>
    </p:spTree>
    <p:extLst>
      <p:ext uri="{BB962C8B-B14F-4D97-AF65-F5344CB8AC3E}">
        <p14:creationId xmlns:p14="http://schemas.microsoft.com/office/powerpoint/2010/main" val="1075956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900" y="381000"/>
            <a:ext cx="6172200" cy="628650"/>
          </a:xfrm>
        </p:spPr>
        <p:txBody>
          <a:bodyPr>
            <a:normAutofit/>
          </a:bodyPr>
          <a:lstStyle/>
          <a:p>
            <a:r>
              <a:rPr lang="en-US" sz="3000" b="0" dirty="0"/>
              <a:t>References (1)</a:t>
            </a:r>
          </a:p>
        </p:txBody>
      </p:sp>
      <p:sp>
        <p:nvSpPr>
          <p:cNvPr id="3" name="Content Placeholder 2"/>
          <p:cNvSpPr>
            <a:spLocks noGrp="1"/>
          </p:cNvSpPr>
          <p:nvPr>
            <p:ph idx="1"/>
          </p:nvPr>
        </p:nvSpPr>
        <p:spPr>
          <a:xfrm>
            <a:off x="2905700" y="1371600"/>
            <a:ext cx="6172200" cy="4797972"/>
          </a:xfrm>
        </p:spPr>
        <p:txBody>
          <a:bodyPr>
            <a:noAutofit/>
          </a:bodyPr>
          <a:lstStyle/>
          <a:p>
            <a:r>
              <a:rPr lang="en-US" sz="1350" b="0" dirty="0" err="1"/>
              <a:t>Abowd</a:t>
            </a:r>
            <a:r>
              <a:rPr lang="en-US" sz="1350" b="0" dirty="0"/>
              <a:t>, John M., and Ian M. </a:t>
            </a:r>
            <a:r>
              <a:rPr lang="en-US" sz="1350" b="0" dirty="0" err="1"/>
              <a:t>Schmutte</a:t>
            </a:r>
            <a:r>
              <a:rPr lang="en-US" sz="1350" b="0" dirty="0"/>
              <a:t> (2019). “An Economic Analysis of Privacy Protection and Statistical Accuracy as Social Choices.” American Economic Review. </a:t>
            </a:r>
          </a:p>
          <a:p>
            <a:endParaRPr lang="en-US" sz="1350" b="0" dirty="0"/>
          </a:p>
          <a:p>
            <a:r>
              <a:rPr lang="en-US" sz="1350" b="0" dirty="0" err="1"/>
              <a:t>Biemer</a:t>
            </a:r>
            <a:r>
              <a:rPr lang="en-US" sz="1350" b="0" dirty="0"/>
              <a:t>, Paul P., Edith de </a:t>
            </a:r>
            <a:r>
              <a:rPr lang="en-US" sz="1350" b="0" dirty="0" err="1"/>
              <a:t>Leeuw</a:t>
            </a:r>
            <a:r>
              <a:rPr lang="en-US" sz="1350" b="0" dirty="0"/>
              <a:t>, Stephanie </a:t>
            </a:r>
            <a:r>
              <a:rPr lang="en-US" sz="1350" b="0" dirty="0" err="1"/>
              <a:t>Eckman</a:t>
            </a:r>
            <a:r>
              <a:rPr lang="en-US" sz="1350" b="0" dirty="0"/>
              <a:t>, Brad Edwards, </a:t>
            </a:r>
            <a:r>
              <a:rPr lang="en-US" sz="1350" b="0" dirty="0" err="1"/>
              <a:t>Frauke</a:t>
            </a:r>
            <a:r>
              <a:rPr lang="en-US" sz="1350" b="0" dirty="0"/>
              <a:t> </a:t>
            </a:r>
            <a:r>
              <a:rPr lang="en-US" sz="1350" b="0" dirty="0" err="1"/>
              <a:t>Kreuter</a:t>
            </a:r>
            <a:r>
              <a:rPr lang="en-US" sz="1350" b="0" dirty="0"/>
              <a:t>, Lars E. </a:t>
            </a:r>
            <a:r>
              <a:rPr lang="en-US" sz="1350" b="0" dirty="0" err="1"/>
              <a:t>Lyberg</a:t>
            </a:r>
            <a:r>
              <a:rPr lang="en-US" sz="1350" b="0" dirty="0"/>
              <a:t>, N. Clyde Tucker, Brady T. West (Editors) (2017). </a:t>
            </a:r>
            <a:r>
              <a:rPr lang="en-US" sz="1350" b="0" i="1" dirty="0"/>
              <a:t>Total Survey Error in Practice.</a:t>
            </a:r>
            <a:r>
              <a:rPr lang="en-US" sz="1350" b="0" dirty="0"/>
              <a:t>  New York: Wiley.  </a:t>
            </a:r>
          </a:p>
          <a:p>
            <a:endParaRPr lang="en-US" sz="1350" b="0" dirty="0"/>
          </a:p>
          <a:p>
            <a:r>
              <a:rPr lang="en-US" sz="1400" b="0" dirty="0" err="1"/>
              <a:t>Brackstone</a:t>
            </a:r>
            <a:r>
              <a:rPr lang="en-US" sz="1400" b="0" dirty="0"/>
              <a:t>, Gordon (1999).  Managing Data Quality in a Statistical Agency.  </a:t>
            </a:r>
            <a:r>
              <a:rPr lang="en-US" sz="1400" b="0" i="1" dirty="0"/>
              <a:t>Survey Methodology </a:t>
            </a:r>
            <a:r>
              <a:rPr lang="en-US" sz="1400" b="0" dirty="0"/>
              <a:t>25, 139-149.  </a:t>
            </a:r>
          </a:p>
          <a:p>
            <a:endParaRPr lang="en-US" sz="900" b="0" dirty="0">
              <a:latin typeface="Calibri" panose="020F0502020204030204" pitchFamily="34" charset="0"/>
              <a:cs typeface="Calibri" panose="020F0502020204030204" pitchFamily="34" charset="0"/>
            </a:endParaRPr>
          </a:p>
          <a:p>
            <a:r>
              <a:rPr lang="en-US" sz="1400" b="0" dirty="0" err="1">
                <a:latin typeface="Calibri" panose="020F0502020204030204" pitchFamily="34" charset="0"/>
                <a:cs typeface="Calibri" panose="020F0502020204030204" pitchFamily="34" charset="0"/>
              </a:rPr>
              <a:t>Citro</a:t>
            </a:r>
            <a:r>
              <a:rPr lang="en-US" sz="1400" b="0" dirty="0">
                <a:latin typeface="Calibri" panose="020F0502020204030204" pitchFamily="34" charset="0"/>
                <a:cs typeface="Calibri" panose="020F0502020204030204" pitchFamily="34" charset="0"/>
              </a:rPr>
              <a:t>, Constance F. (2014).  From Multiple Modes for Surveys to Multiple Sources for Estimates.  </a:t>
            </a:r>
            <a:r>
              <a:rPr lang="en-US" sz="1400" b="0" i="1" dirty="0">
                <a:latin typeface="Calibri" panose="020F0502020204030204" pitchFamily="34" charset="0"/>
                <a:cs typeface="Calibri" panose="020F0502020204030204" pitchFamily="34" charset="0"/>
              </a:rPr>
              <a:t>Survey Methodology Journal</a:t>
            </a:r>
            <a:r>
              <a:rPr lang="en-US" sz="1400" b="0" dirty="0">
                <a:latin typeface="Calibri" panose="020F0502020204030204" pitchFamily="34" charset="0"/>
                <a:cs typeface="Calibri" panose="020F0502020204030204" pitchFamily="34" charset="0"/>
              </a:rPr>
              <a:t> 40, 137-161.</a:t>
            </a:r>
          </a:p>
          <a:p>
            <a:endParaRPr lang="en-US" sz="1350" b="0" dirty="0"/>
          </a:p>
          <a:p>
            <a:r>
              <a:rPr lang="en-US" sz="1400" b="0" dirty="0" err="1"/>
              <a:t>Dever</a:t>
            </a:r>
            <a:r>
              <a:rPr lang="en-US" sz="1400" b="0" dirty="0"/>
              <a:t>, J.A. and R.L. Valliant (2010).  A Comparison of Variance Estimators for </a:t>
            </a:r>
            <a:r>
              <a:rPr lang="en-US" sz="1400" b="0" dirty="0" err="1"/>
              <a:t>Poststratification</a:t>
            </a:r>
            <a:r>
              <a:rPr lang="en-US" sz="1400" b="0" dirty="0"/>
              <a:t> to Estimated Control Totals." </a:t>
            </a:r>
            <a:r>
              <a:rPr lang="en-US" sz="1400" b="0" i="1" dirty="0"/>
              <a:t>Survey Methodology</a:t>
            </a:r>
            <a:r>
              <a:rPr lang="en-US" sz="1400" b="0" dirty="0"/>
              <a:t>, 36, 45-56.</a:t>
            </a:r>
          </a:p>
          <a:p>
            <a:endParaRPr lang="en-US" sz="1350" b="0"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fld id="{5212C905-FF40-4437-BDDD-7BDE312C732D}" type="slidenum">
              <a:rPr lang="en-US" smtClean="0">
                <a:solidFill>
                  <a:srgbClr val="1F497D"/>
                </a:solidFill>
              </a:rPr>
              <a:pPr/>
              <a:t>20</a:t>
            </a:fld>
            <a:endParaRPr lang="en-US" dirty="0">
              <a:solidFill>
                <a:srgbClr val="1F497D"/>
              </a:solidFill>
            </a:endParaRPr>
          </a:p>
        </p:txBody>
      </p:sp>
      <p:sp>
        <p:nvSpPr>
          <p:cNvPr id="5" name="Rectangle 1"/>
          <p:cNvSpPr>
            <a:spLocks noChangeArrowheads="1"/>
          </p:cNvSpPr>
          <p:nvPr/>
        </p:nvSpPr>
        <p:spPr bwMode="auto">
          <a:xfrm>
            <a:off x="2667002" y="753377"/>
            <a:ext cx="65" cy="207749"/>
          </a:xfrm>
          <a:prstGeom prst="rect">
            <a:avLst/>
          </a:prstGeom>
          <a:solidFill>
            <a:srgbClr val="EDF0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eaLnBrk="0" fontAlgn="base" hangingPunct="0">
              <a:spcBef>
                <a:spcPct val="0"/>
              </a:spcBef>
              <a:spcAft>
                <a:spcPct val="0"/>
              </a:spcAft>
            </a:pPr>
            <a:endParaRPr lang="en-US" altLang="en-US" sz="1350" dirty="0">
              <a:latin typeface="Arial" panose="020B0604020202020204" pitchFamily="34" charset="0"/>
            </a:endParaRPr>
          </a:p>
        </p:txBody>
      </p:sp>
      <p:sp>
        <p:nvSpPr>
          <p:cNvPr id="6" name="Rectangle 2"/>
          <p:cNvSpPr>
            <a:spLocks noChangeArrowheads="1"/>
          </p:cNvSpPr>
          <p:nvPr/>
        </p:nvSpPr>
        <p:spPr bwMode="auto">
          <a:xfrm>
            <a:off x="2781300" y="913842"/>
            <a:ext cx="27252" cy="115416"/>
          </a:xfrm>
          <a:prstGeom prst="rect">
            <a:avLst/>
          </a:prstGeom>
          <a:solidFill>
            <a:srgbClr val="EDF0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eaLnBrk="0" fontAlgn="base" hangingPunct="0">
              <a:spcBef>
                <a:spcPct val="0"/>
              </a:spcBef>
              <a:spcAft>
                <a:spcPct val="0"/>
              </a:spcAft>
            </a:pPr>
            <a:r>
              <a:rPr lang="en-US" altLang="en-US" sz="750" dirty="0">
                <a:solidFill>
                  <a:srgbClr val="727272"/>
                </a:solidFill>
                <a:latin typeface="Roboto"/>
              </a:rPr>
              <a:t> </a:t>
            </a:r>
            <a:endParaRPr lang="en-US" altLang="en-US" sz="1350" dirty="0">
              <a:latin typeface="Arial" panose="020B0604020202020204" pitchFamily="34" charset="0"/>
            </a:endParaRPr>
          </a:p>
        </p:txBody>
      </p:sp>
      <p:sp>
        <p:nvSpPr>
          <p:cNvPr id="7" name="Rectangle 3"/>
          <p:cNvSpPr>
            <a:spLocks noChangeArrowheads="1"/>
          </p:cNvSpPr>
          <p:nvPr/>
        </p:nvSpPr>
        <p:spPr bwMode="auto">
          <a:xfrm>
            <a:off x="2895602" y="981978"/>
            <a:ext cx="65" cy="207749"/>
          </a:xfrm>
          <a:prstGeom prst="rect">
            <a:avLst/>
          </a:prstGeom>
          <a:solidFill>
            <a:srgbClr val="EDF0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eaLnBrk="0" fontAlgn="base" hangingPunct="0">
              <a:spcBef>
                <a:spcPct val="0"/>
              </a:spcBef>
              <a:spcAft>
                <a:spcPct val="0"/>
              </a:spcAft>
            </a:pPr>
            <a:endParaRPr lang="en-US" altLang="en-US" sz="1350" dirty="0">
              <a:latin typeface="Arial" panose="020B0604020202020204" pitchFamily="34" charset="0"/>
            </a:endParaRPr>
          </a:p>
        </p:txBody>
      </p:sp>
    </p:spTree>
    <p:extLst>
      <p:ext uri="{BB962C8B-B14F-4D97-AF65-F5344CB8AC3E}">
        <p14:creationId xmlns:p14="http://schemas.microsoft.com/office/powerpoint/2010/main" val="15901046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900" y="381000"/>
            <a:ext cx="6172200" cy="628650"/>
          </a:xfrm>
        </p:spPr>
        <p:txBody>
          <a:bodyPr>
            <a:normAutofit/>
          </a:bodyPr>
          <a:lstStyle/>
          <a:p>
            <a:r>
              <a:rPr lang="en-US" sz="3000" b="0" dirty="0"/>
              <a:t>References </a:t>
            </a:r>
            <a:r>
              <a:rPr lang="en-US" sz="3000" b="0" dirty="0" smtClean="0"/>
              <a:t>(2)</a:t>
            </a:r>
            <a:endParaRPr lang="en-US" sz="3000" b="0" dirty="0"/>
          </a:p>
        </p:txBody>
      </p:sp>
      <p:sp>
        <p:nvSpPr>
          <p:cNvPr id="3" name="Content Placeholder 2"/>
          <p:cNvSpPr>
            <a:spLocks noGrp="1"/>
          </p:cNvSpPr>
          <p:nvPr>
            <p:ph idx="1"/>
          </p:nvPr>
        </p:nvSpPr>
        <p:spPr>
          <a:xfrm>
            <a:off x="2905700" y="1371600"/>
            <a:ext cx="6172200" cy="4572000"/>
          </a:xfrm>
        </p:spPr>
        <p:txBody>
          <a:bodyPr>
            <a:noAutofit/>
          </a:bodyPr>
          <a:lstStyle/>
          <a:p>
            <a:r>
              <a:rPr lang="en-US" sz="1400" b="0" dirty="0" smtClean="0"/>
              <a:t>Elliott</a:t>
            </a:r>
            <a:r>
              <a:rPr lang="en-US" sz="1400" b="0" dirty="0"/>
              <a:t>, Michael  R. and Richard Valliant (2017). Inference for Nonprobability Samples. </a:t>
            </a:r>
            <a:r>
              <a:rPr lang="en-US" sz="1400" b="0" i="1" dirty="0"/>
              <a:t>Statistical Science </a:t>
            </a:r>
            <a:r>
              <a:rPr lang="en-US" sz="1400" b="0" dirty="0"/>
              <a:t>32, 249-264</a:t>
            </a:r>
          </a:p>
          <a:p>
            <a:endParaRPr lang="en-US" sz="1400" b="0" dirty="0"/>
          </a:p>
          <a:p>
            <a:r>
              <a:rPr lang="en-US" sz="1400" b="0" dirty="0"/>
              <a:t>Eltinge, John L. (2013). Integration of matrix sampling and multiple-frame methodology.  Proceedings of the 59</a:t>
            </a:r>
            <a:r>
              <a:rPr lang="en-US" sz="1400" b="0" baseline="30000" dirty="0"/>
              <a:t>th</a:t>
            </a:r>
            <a:r>
              <a:rPr lang="en-US" sz="1400" b="0" dirty="0"/>
              <a:t> World Statistical Congress.   </a:t>
            </a:r>
            <a:r>
              <a:rPr lang="en-US" sz="1400" b="0" dirty="0">
                <a:hlinkClick r:id="rId3"/>
              </a:rPr>
              <a:t>https://www.statistics.gov.hk/wsc/IPS033-P4-S.pdf</a:t>
            </a:r>
            <a:r>
              <a:rPr lang="en-US" sz="1400" b="0" dirty="0"/>
              <a:t> </a:t>
            </a:r>
          </a:p>
          <a:p>
            <a:endParaRPr lang="en-US" sz="1350" b="0" dirty="0" smtClean="0"/>
          </a:p>
          <a:p>
            <a:r>
              <a:rPr lang="en-US" sz="1400" b="0" dirty="0" err="1"/>
              <a:t>Imbens</a:t>
            </a:r>
            <a:r>
              <a:rPr lang="en-US" sz="1400" b="0" dirty="0"/>
              <a:t>, Guido W. and Donald B. Rubin (2015).  </a:t>
            </a:r>
            <a:r>
              <a:rPr lang="en-US" sz="1400" b="0" i="1" dirty="0"/>
              <a:t>Causal Inference for Statistics, Social and Biomedical Sciences: An Introduction.</a:t>
            </a:r>
            <a:r>
              <a:rPr lang="en-US" sz="1400" b="0" dirty="0"/>
              <a:t>  New York: Cambridge University Press. </a:t>
            </a:r>
            <a:endParaRPr lang="en-US" sz="1400" b="0" dirty="0" smtClean="0"/>
          </a:p>
          <a:p>
            <a:endParaRPr lang="en-US" sz="1400" b="0" dirty="0" smtClean="0">
              <a:cs typeface="Calibri" panose="020F0502020204030204" pitchFamily="34" charset="0"/>
            </a:endParaRPr>
          </a:p>
          <a:p>
            <a:r>
              <a:rPr lang="en-US" sz="1400" b="0" dirty="0" err="1" smtClean="0">
                <a:cs typeface="Calibri" panose="020F0502020204030204" pitchFamily="34" charset="0"/>
              </a:rPr>
              <a:t>Lohr</a:t>
            </a:r>
            <a:r>
              <a:rPr lang="en-US" sz="1400" b="0" dirty="0" smtClean="0">
                <a:cs typeface="Calibri" panose="020F0502020204030204" pitchFamily="34" charset="0"/>
              </a:rPr>
              <a:t>, </a:t>
            </a:r>
            <a:r>
              <a:rPr lang="en-US" sz="1400" b="0" dirty="0">
                <a:cs typeface="Calibri" panose="020F0502020204030204" pitchFamily="34" charset="0"/>
              </a:rPr>
              <a:t>Sharon L. (2011).  Alternative Survey Sample Designs: Sampling with Multiple Overlapping Frames.  Survey Methodology 37, 197-213.</a:t>
            </a:r>
          </a:p>
          <a:p>
            <a:endParaRPr lang="en-US" sz="1400" b="0" dirty="0"/>
          </a:p>
          <a:p>
            <a:r>
              <a:rPr lang="en-US" sz="1400" b="0" dirty="0" err="1"/>
              <a:t>Lohr</a:t>
            </a:r>
            <a:r>
              <a:rPr lang="en-US" sz="1400" b="0" dirty="0"/>
              <a:t>, Sharon L. (2018).  Measuring Uncertainty with Multiple Sources of Data.  </a:t>
            </a:r>
            <a:r>
              <a:rPr lang="en-US" sz="1400" b="0" i="1" dirty="0"/>
              <a:t>Proceedings of Statistics Canada Symposium 2018.  </a:t>
            </a:r>
            <a:endParaRPr lang="en-US" sz="1400" b="0" dirty="0"/>
          </a:p>
          <a:p>
            <a:r>
              <a:rPr lang="en-US" sz="1400" b="0" dirty="0" smtClean="0"/>
              <a:t> </a:t>
            </a:r>
            <a:endParaRPr lang="en-US" sz="1400" b="0" dirty="0"/>
          </a:p>
          <a:p>
            <a:endParaRPr lang="en-US" sz="1350" b="0"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fld id="{5212C905-FF40-4437-BDDD-7BDE312C732D}" type="slidenum">
              <a:rPr lang="en-US" smtClean="0">
                <a:solidFill>
                  <a:srgbClr val="1F497D"/>
                </a:solidFill>
              </a:rPr>
              <a:pPr/>
              <a:t>21</a:t>
            </a:fld>
            <a:endParaRPr lang="en-US" dirty="0">
              <a:solidFill>
                <a:srgbClr val="1F497D"/>
              </a:solidFill>
            </a:endParaRPr>
          </a:p>
        </p:txBody>
      </p:sp>
      <p:sp>
        <p:nvSpPr>
          <p:cNvPr id="5" name="Rectangle 1"/>
          <p:cNvSpPr>
            <a:spLocks noChangeArrowheads="1"/>
          </p:cNvSpPr>
          <p:nvPr/>
        </p:nvSpPr>
        <p:spPr bwMode="auto">
          <a:xfrm>
            <a:off x="2667002" y="753377"/>
            <a:ext cx="65" cy="207749"/>
          </a:xfrm>
          <a:prstGeom prst="rect">
            <a:avLst/>
          </a:prstGeom>
          <a:solidFill>
            <a:srgbClr val="EDF0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eaLnBrk="0" fontAlgn="base" hangingPunct="0">
              <a:spcBef>
                <a:spcPct val="0"/>
              </a:spcBef>
              <a:spcAft>
                <a:spcPct val="0"/>
              </a:spcAft>
            </a:pPr>
            <a:endParaRPr lang="en-US" altLang="en-US" sz="1350" dirty="0">
              <a:latin typeface="Arial" panose="020B0604020202020204" pitchFamily="34" charset="0"/>
            </a:endParaRPr>
          </a:p>
        </p:txBody>
      </p:sp>
      <p:sp>
        <p:nvSpPr>
          <p:cNvPr id="6" name="Rectangle 2"/>
          <p:cNvSpPr>
            <a:spLocks noChangeArrowheads="1"/>
          </p:cNvSpPr>
          <p:nvPr/>
        </p:nvSpPr>
        <p:spPr bwMode="auto">
          <a:xfrm>
            <a:off x="2781300" y="913842"/>
            <a:ext cx="27252" cy="115416"/>
          </a:xfrm>
          <a:prstGeom prst="rect">
            <a:avLst/>
          </a:prstGeom>
          <a:solidFill>
            <a:srgbClr val="EDF0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eaLnBrk="0" fontAlgn="base" hangingPunct="0">
              <a:spcBef>
                <a:spcPct val="0"/>
              </a:spcBef>
              <a:spcAft>
                <a:spcPct val="0"/>
              </a:spcAft>
            </a:pPr>
            <a:r>
              <a:rPr lang="en-US" altLang="en-US" sz="750" dirty="0">
                <a:solidFill>
                  <a:srgbClr val="727272"/>
                </a:solidFill>
                <a:latin typeface="Roboto"/>
              </a:rPr>
              <a:t> </a:t>
            </a:r>
            <a:endParaRPr lang="en-US" altLang="en-US" sz="1350" dirty="0">
              <a:latin typeface="Arial" panose="020B0604020202020204" pitchFamily="34" charset="0"/>
            </a:endParaRPr>
          </a:p>
        </p:txBody>
      </p:sp>
      <p:sp>
        <p:nvSpPr>
          <p:cNvPr id="7" name="Rectangle 3"/>
          <p:cNvSpPr>
            <a:spLocks noChangeArrowheads="1"/>
          </p:cNvSpPr>
          <p:nvPr/>
        </p:nvSpPr>
        <p:spPr bwMode="auto">
          <a:xfrm>
            <a:off x="2895602" y="981978"/>
            <a:ext cx="65" cy="207749"/>
          </a:xfrm>
          <a:prstGeom prst="rect">
            <a:avLst/>
          </a:prstGeom>
          <a:solidFill>
            <a:srgbClr val="EDF0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eaLnBrk="0" fontAlgn="base" hangingPunct="0">
              <a:spcBef>
                <a:spcPct val="0"/>
              </a:spcBef>
              <a:spcAft>
                <a:spcPct val="0"/>
              </a:spcAft>
            </a:pPr>
            <a:endParaRPr lang="en-US" altLang="en-US" sz="1350" dirty="0">
              <a:latin typeface="Arial" panose="020B0604020202020204" pitchFamily="34" charset="0"/>
            </a:endParaRPr>
          </a:p>
        </p:txBody>
      </p:sp>
    </p:spTree>
    <p:extLst>
      <p:ext uri="{BB962C8B-B14F-4D97-AF65-F5344CB8AC3E}">
        <p14:creationId xmlns:p14="http://schemas.microsoft.com/office/powerpoint/2010/main" val="3049316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900" y="304800"/>
            <a:ext cx="6172200" cy="628650"/>
          </a:xfrm>
        </p:spPr>
        <p:txBody>
          <a:bodyPr>
            <a:normAutofit/>
          </a:bodyPr>
          <a:lstStyle/>
          <a:p>
            <a:r>
              <a:rPr lang="en-US" sz="3000" b="0" dirty="0"/>
              <a:t>References </a:t>
            </a:r>
            <a:r>
              <a:rPr lang="en-US" sz="3000" b="0" dirty="0" smtClean="0"/>
              <a:t>(3)</a:t>
            </a:r>
            <a:endParaRPr lang="en-US" sz="3000" b="0" dirty="0"/>
          </a:p>
        </p:txBody>
      </p:sp>
      <p:sp>
        <p:nvSpPr>
          <p:cNvPr id="3" name="Content Placeholder 2"/>
          <p:cNvSpPr>
            <a:spLocks noGrp="1"/>
          </p:cNvSpPr>
          <p:nvPr>
            <p:ph idx="1"/>
          </p:nvPr>
        </p:nvSpPr>
        <p:spPr>
          <a:xfrm>
            <a:off x="3009900" y="1066800"/>
            <a:ext cx="6172200" cy="4724400"/>
          </a:xfrm>
        </p:spPr>
        <p:txBody>
          <a:bodyPr>
            <a:normAutofit/>
          </a:bodyPr>
          <a:lstStyle/>
          <a:p>
            <a:r>
              <a:rPr lang="en-US" sz="1500" b="0" dirty="0" err="1" smtClean="0">
                <a:latin typeface="+mj-lt"/>
              </a:rPr>
              <a:t>Lohr</a:t>
            </a:r>
            <a:r>
              <a:rPr lang="en-US" sz="1500" b="0" dirty="0">
                <a:latin typeface="+mj-lt"/>
              </a:rPr>
              <a:t>, Sharon L and </a:t>
            </a:r>
            <a:r>
              <a:rPr lang="en-US" sz="1500" b="0" dirty="0" err="1">
                <a:latin typeface="+mj-lt"/>
              </a:rPr>
              <a:t>Trivellore</a:t>
            </a:r>
            <a:r>
              <a:rPr lang="en-US" sz="1500" b="0" dirty="0">
                <a:latin typeface="+mj-lt"/>
              </a:rPr>
              <a:t> E. </a:t>
            </a:r>
            <a:r>
              <a:rPr lang="en-US" sz="1500" b="0" dirty="0" err="1">
                <a:latin typeface="+mj-lt"/>
              </a:rPr>
              <a:t>Raghunathan</a:t>
            </a:r>
            <a:r>
              <a:rPr lang="en-US" sz="1500" b="0" dirty="0">
                <a:latin typeface="+mj-lt"/>
              </a:rPr>
              <a:t> (2017). Combining Survey Data with Other Data Sources.  </a:t>
            </a:r>
            <a:r>
              <a:rPr lang="en-US" sz="1500" b="0" i="1" dirty="0">
                <a:latin typeface="+mj-lt"/>
              </a:rPr>
              <a:t>Statistical Science </a:t>
            </a:r>
            <a:r>
              <a:rPr lang="en-US" sz="1500" b="0" dirty="0">
                <a:latin typeface="+mj-lt"/>
              </a:rPr>
              <a:t>32, 293-312</a:t>
            </a:r>
          </a:p>
          <a:p>
            <a:endParaRPr lang="en-US" sz="1500" b="0" dirty="0">
              <a:latin typeface="+mj-lt"/>
              <a:cs typeface="Calibri" panose="020F0502020204030204" pitchFamily="34" charset="0"/>
            </a:endParaRPr>
          </a:p>
          <a:p>
            <a:r>
              <a:rPr lang="en-US" sz="1500" b="0" dirty="0" err="1" smtClean="0">
                <a:latin typeface="+mj-lt"/>
              </a:rPr>
              <a:t>Meng</a:t>
            </a:r>
            <a:r>
              <a:rPr lang="en-US" sz="1500" b="0" dirty="0">
                <a:latin typeface="+mj-lt"/>
              </a:rPr>
              <a:t>, Xiao-Li (2018).  Statistical Paradises and Paradoxes in Big Data (I): Law of Large Populations, Big Data Paradox and the 2016 U.S. Presidential Election.  </a:t>
            </a:r>
            <a:r>
              <a:rPr lang="en-US" sz="1500" b="0" i="1" dirty="0">
                <a:latin typeface="+mj-lt"/>
              </a:rPr>
              <a:t>Annals of Applied Statistics </a:t>
            </a:r>
            <a:r>
              <a:rPr lang="en-US" sz="1500" b="0" dirty="0">
                <a:latin typeface="+mj-lt"/>
              </a:rPr>
              <a:t>1-42.  </a:t>
            </a:r>
          </a:p>
          <a:p>
            <a:endParaRPr lang="en-US" sz="1500" b="0" dirty="0">
              <a:latin typeface="+mj-lt"/>
            </a:endParaRPr>
          </a:p>
          <a:p>
            <a:r>
              <a:rPr lang="en-US" sz="1500" b="0" dirty="0">
                <a:latin typeface="+mj-lt"/>
              </a:rPr>
              <a:t>National Academies of Sciences, Engineering, and Medicine (2017). </a:t>
            </a:r>
            <a:r>
              <a:rPr lang="en-US" sz="1500" b="0" i="1" dirty="0">
                <a:latin typeface="+mj-lt"/>
              </a:rPr>
              <a:t>Federal Statistics, Multiple Data Sources, and Privacy Protection: Next Steps</a:t>
            </a:r>
            <a:r>
              <a:rPr lang="en-US" sz="1500" b="0" dirty="0">
                <a:latin typeface="+mj-lt"/>
              </a:rPr>
              <a:t>. Washington, DC: The National Academies Press. </a:t>
            </a:r>
            <a:r>
              <a:rPr lang="en-US" sz="1500" b="0" dirty="0">
                <a:latin typeface="+mj-lt"/>
                <a:hlinkClick r:id="rId3"/>
              </a:rPr>
              <a:t>https://doi.org/10.17226/24893</a:t>
            </a:r>
            <a:r>
              <a:rPr lang="en-US" sz="1500" b="0" dirty="0" smtClean="0">
                <a:latin typeface="+mj-lt"/>
              </a:rPr>
              <a:t>.</a:t>
            </a:r>
          </a:p>
          <a:p>
            <a:endParaRPr lang="en-US" sz="1500" b="0" dirty="0">
              <a:latin typeface="+mj-lt"/>
            </a:endParaRPr>
          </a:p>
          <a:p>
            <a:r>
              <a:rPr lang="en-US" sz="1500" b="0" dirty="0"/>
              <a:t>National Academies of Sciences, Engineering, and Medicine (2019a). Reproducibility and Replicability in Science. Washington, DC: The National Academies Press. </a:t>
            </a:r>
            <a:r>
              <a:rPr lang="en-US" sz="1500" b="0" dirty="0">
                <a:hlinkClick r:id="rId4"/>
              </a:rPr>
              <a:t>https://doi.org/10.17226/25303</a:t>
            </a:r>
            <a:endParaRPr lang="en-US" sz="1500" b="0" dirty="0"/>
          </a:p>
          <a:p>
            <a:endParaRPr lang="en-US" sz="1500" b="0" dirty="0">
              <a:latin typeface="+mj-lt"/>
            </a:endParaRPr>
          </a:p>
          <a:p>
            <a:endParaRPr lang="en-US" sz="1500" i="1" dirty="0"/>
          </a:p>
          <a:p>
            <a:endParaRPr lang="en-US" sz="1050" dirty="0"/>
          </a:p>
          <a:p>
            <a:endParaRPr lang="en-US" sz="1200" i="1" dirty="0"/>
          </a:p>
          <a:p>
            <a:endParaRPr lang="en-US" sz="1200" dirty="0"/>
          </a:p>
          <a:p>
            <a:pPr marL="385763" indent="-385763"/>
            <a:endParaRPr lang="en-US" sz="1200"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fld id="{5212C905-FF40-4437-BDDD-7BDE312C732D}" type="slidenum">
              <a:rPr lang="en-US" smtClean="0">
                <a:solidFill>
                  <a:srgbClr val="1F497D"/>
                </a:solidFill>
              </a:rPr>
              <a:pPr/>
              <a:t>22</a:t>
            </a:fld>
            <a:endParaRPr lang="en-US" dirty="0">
              <a:solidFill>
                <a:srgbClr val="1F497D"/>
              </a:solidFill>
            </a:endParaRPr>
          </a:p>
        </p:txBody>
      </p:sp>
    </p:spTree>
    <p:extLst>
      <p:ext uri="{BB962C8B-B14F-4D97-AF65-F5344CB8AC3E}">
        <p14:creationId xmlns:p14="http://schemas.microsoft.com/office/powerpoint/2010/main" val="37863316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900" y="742950"/>
            <a:ext cx="6172200" cy="628650"/>
          </a:xfrm>
        </p:spPr>
        <p:txBody>
          <a:bodyPr>
            <a:normAutofit/>
          </a:bodyPr>
          <a:lstStyle/>
          <a:p>
            <a:r>
              <a:rPr lang="en-US" sz="3000" b="0" dirty="0"/>
              <a:t>References </a:t>
            </a:r>
            <a:r>
              <a:rPr lang="en-US" sz="3000" b="0" dirty="0" smtClean="0"/>
              <a:t>(4)</a:t>
            </a:r>
            <a:endParaRPr lang="en-US" sz="3000" b="0" dirty="0"/>
          </a:p>
        </p:txBody>
      </p:sp>
      <p:sp>
        <p:nvSpPr>
          <p:cNvPr id="3" name="Content Placeholder 2"/>
          <p:cNvSpPr>
            <a:spLocks noGrp="1"/>
          </p:cNvSpPr>
          <p:nvPr>
            <p:ph idx="1"/>
          </p:nvPr>
        </p:nvSpPr>
        <p:spPr>
          <a:xfrm>
            <a:off x="3009900" y="1520429"/>
            <a:ext cx="6172200" cy="4423171"/>
          </a:xfrm>
        </p:spPr>
        <p:txBody>
          <a:bodyPr>
            <a:normAutofit/>
          </a:bodyPr>
          <a:lstStyle/>
          <a:p>
            <a:r>
              <a:rPr lang="en-US" sz="1600" b="0" dirty="0" smtClean="0"/>
              <a:t>National </a:t>
            </a:r>
            <a:r>
              <a:rPr lang="en-US" sz="1600" b="0" dirty="0"/>
              <a:t>Academies of Sciences, Engineering, and Medicine (2019b). </a:t>
            </a:r>
            <a:r>
              <a:rPr lang="en-US" sz="1600" b="0" i="1" dirty="0"/>
              <a:t>Methods to Foster Transparency and Reproducibility of Federal Statistics: Proceedings of a Workshop</a:t>
            </a:r>
            <a:r>
              <a:rPr lang="en-US" sz="1600" b="0" dirty="0"/>
              <a:t>. Washington, DC: The National Academies Press. </a:t>
            </a:r>
            <a:r>
              <a:rPr lang="en-US" sz="1600" b="0" dirty="0">
                <a:hlinkClick r:id="rId3"/>
              </a:rPr>
              <a:t>https://doi.org/10.17226/25305</a:t>
            </a:r>
            <a:endParaRPr lang="en-US" sz="1600" b="0" dirty="0"/>
          </a:p>
          <a:p>
            <a:endParaRPr lang="en-US" sz="1500" b="0" dirty="0"/>
          </a:p>
          <a:p>
            <a:r>
              <a:rPr lang="en-US" sz="1500" b="0" dirty="0"/>
              <a:t>Rao, J.N.K. and I. Molina (2015).  </a:t>
            </a:r>
            <a:r>
              <a:rPr lang="en-US" sz="1500" b="0" i="1" dirty="0"/>
              <a:t>Small Area Estimation, Second Edition.</a:t>
            </a:r>
            <a:r>
              <a:rPr lang="en-US" sz="1500" b="0" dirty="0"/>
              <a:t>  New York: Wiley.</a:t>
            </a:r>
          </a:p>
          <a:p>
            <a:endParaRPr lang="en-US" sz="1500" b="0" dirty="0"/>
          </a:p>
          <a:p>
            <a:r>
              <a:rPr lang="en-US" sz="1500" b="0" dirty="0" err="1"/>
              <a:t>Steorts</a:t>
            </a:r>
            <a:r>
              <a:rPr lang="en-US" sz="1500" b="0" dirty="0"/>
              <a:t>, Rebecca (2015).  Entity Resolution with Empirically Motivated Priors.  </a:t>
            </a:r>
            <a:r>
              <a:rPr lang="en-US" sz="1500" b="0" i="1" dirty="0"/>
              <a:t>Bayesian Analysis </a:t>
            </a:r>
            <a:r>
              <a:rPr lang="en-US" sz="1500" b="0" dirty="0"/>
              <a:t> 10, 849-875.  </a:t>
            </a:r>
          </a:p>
          <a:p>
            <a:endParaRPr lang="en-US" sz="1500" b="0" dirty="0"/>
          </a:p>
          <a:p>
            <a:r>
              <a:rPr lang="en-US" sz="1500" b="0" dirty="0" err="1"/>
              <a:t>Stodden</a:t>
            </a:r>
            <a:r>
              <a:rPr lang="en-US" sz="1500" b="0" dirty="0"/>
              <a:t>, V, F. </a:t>
            </a:r>
            <a:r>
              <a:rPr lang="en-US" sz="1500" b="0" dirty="0" err="1"/>
              <a:t>Leisch</a:t>
            </a:r>
            <a:r>
              <a:rPr lang="en-US" sz="1500" b="0" dirty="0"/>
              <a:t> and R.D. Peng (2014).  </a:t>
            </a:r>
            <a:r>
              <a:rPr lang="en-US" sz="1500" b="0" i="1" dirty="0"/>
              <a:t>Implementing Reproducible Research</a:t>
            </a:r>
            <a:r>
              <a:rPr lang="en-US" sz="1500" b="0" dirty="0"/>
              <a:t>.  London: CRC Press</a:t>
            </a:r>
          </a:p>
          <a:p>
            <a:endParaRPr lang="en-US" sz="1500" dirty="0"/>
          </a:p>
          <a:p>
            <a:endParaRPr lang="en-US" sz="1500" dirty="0"/>
          </a:p>
          <a:p>
            <a:endParaRPr lang="en-US" sz="1500"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fld id="{5212C905-FF40-4437-BDDD-7BDE312C732D}" type="slidenum">
              <a:rPr lang="en-US" smtClean="0">
                <a:solidFill>
                  <a:srgbClr val="1F497D"/>
                </a:solidFill>
              </a:rPr>
              <a:pPr/>
              <a:t>23</a:t>
            </a:fld>
            <a:endParaRPr lang="en-US" dirty="0">
              <a:solidFill>
                <a:srgbClr val="1F497D"/>
              </a:solidFill>
            </a:endParaRPr>
          </a:p>
        </p:txBody>
      </p:sp>
    </p:spTree>
    <p:extLst>
      <p:ext uri="{BB962C8B-B14F-4D97-AF65-F5344CB8AC3E}">
        <p14:creationId xmlns:p14="http://schemas.microsoft.com/office/powerpoint/2010/main" val="717202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06285" y="457201"/>
            <a:ext cx="9375570" cy="640080"/>
          </a:xfrm>
        </p:spPr>
        <p:txBody>
          <a:bodyPr>
            <a:noAutofit/>
          </a:bodyPr>
          <a:lstStyle/>
          <a:p>
            <a:pPr algn="ctr"/>
            <a:r>
              <a:rPr lang="en-US" sz="3600" dirty="0">
                <a:latin typeface="Calibri" panose="020F0502020204030204" pitchFamily="34" charset="0"/>
                <a:cs typeface="Calibri" panose="020F0502020204030204" pitchFamily="34" charset="0"/>
              </a:rPr>
              <a:t>Overview</a:t>
            </a:r>
            <a:r>
              <a:rPr lang="en-US" sz="3600" dirty="0" smtClean="0">
                <a:latin typeface="Calibri" panose="020F0502020204030204" pitchFamily="34" charset="0"/>
                <a:cs typeface="Calibri" panose="020F0502020204030204" pitchFamily="34" charset="0"/>
              </a:rPr>
              <a:t>: Three Very Interesting Presentations</a:t>
            </a:r>
            <a:endParaRPr lang="en-US" sz="3600" dirty="0">
              <a:latin typeface="Calibri" panose="020F0502020204030204" pitchFamily="34" charset="0"/>
              <a:cs typeface="Calibri" panose="020F0502020204030204" pitchFamily="34" charset="0"/>
            </a:endParaRPr>
          </a:p>
        </p:txBody>
      </p:sp>
      <p:sp>
        <p:nvSpPr>
          <p:cNvPr id="4" name="Content Placeholder 3"/>
          <p:cNvSpPr>
            <a:spLocks noGrp="1"/>
          </p:cNvSpPr>
          <p:nvPr>
            <p:ph idx="1"/>
          </p:nvPr>
        </p:nvSpPr>
        <p:spPr>
          <a:xfrm>
            <a:off x="1162593" y="1240971"/>
            <a:ext cx="9640389" cy="4834007"/>
          </a:xfrm>
        </p:spPr>
        <p:txBody>
          <a:bodyPr>
            <a:noAutofit/>
          </a:bodyPr>
          <a:lstStyle/>
          <a:p>
            <a:pPr marL="571500" indent="-571500">
              <a:buAutoNum type="romanUcPeriod"/>
            </a:pPr>
            <a:r>
              <a:rPr lang="en-US" sz="2400" b="0" dirty="0" smtClean="0">
                <a:latin typeface="+mj-lt"/>
                <a:cs typeface="Calibri" panose="020F0502020204030204" pitchFamily="34" charset="0"/>
              </a:rPr>
              <a:t>Landscapes from Statistical Information Systems</a:t>
            </a:r>
          </a:p>
          <a:p>
            <a:pPr marL="571500" indent="-571500">
              <a:buAutoNum type="romanUcPeriod"/>
            </a:pPr>
            <a:endParaRPr lang="en-US" sz="2400" b="0" dirty="0" smtClean="0">
              <a:latin typeface="+mj-lt"/>
              <a:cs typeface="Calibri" panose="020F0502020204030204" pitchFamily="34" charset="0"/>
            </a:endParaRPr>
          </a:p>
          <a:p>
            <a:pPr marL="571500" indent="-571500">
              <a:buAutoNum type="romanUcPeriod"/>
            </a:pPr>
            <a:r>
              <a:rPr lang="en-US" sz="2400" b="0" dirty="0" smtClean="0">
                <a:latin typeface="+mj-lt"/>
                <a:cs typeface="Calibri" panose="020F0502020204030204" pitchFamily="34" charset="0"/>
              </a:rPr>
              <a:t>Analytic Tools: Transparency</a:t>
            </a:r>
            <a:r>
              <a:rPr lang="en-US" sz="2400" b="0" dirty="0">
                <a:latin typeface="+mj-lt"/>
                <a:cs typeface="Calibri" panose="020F0502020204030204" pitchFamily="34" charset="0"/>
              </a:rPr>
              <a:t>, </a:t>
            </a:r>
            <a:r>
              <a:rPr lang="en-US" sz="2400" b="0" dirty="0" smtClean="0">
                <a:latin typeface="+mj-lt"/>
                <a:cs typeface="Calibri" panose="020F0502020204030204" pitchFamily="34" charset="0"/>
              </a:rPr>
              <a:t>Reproducibility, </a:t>
            </a:r>
          </a:p>
          <a:p>
            <a:r>
              <a:rPr lang="en-US" sz="2400" b="0" dirty="0" smtClean="0">
                <a:latin typeface="+mj-lt"/>
                <a:cs typeface="Calibri" panose="020F0502020204030204" pitchFamily="34" charset="0"/>
              </a:rPr>
              <a:t>        Replicability, Efficiency and Accessibility</a:t>
            </a:r>
            <a:endParaRPr lang="en-US" sz="2400" b="0" dirty="0">
              <a:latin typeface="+mj-lt"/>
              <a:cs typeface="Calibri" panose="020F0502020204030204" pitchFamily="34" charset="0"/>
            </a:endParaRPr>
          </a:p>
          <a:p>
            <a:endParaRPr lang="en-US" sz="2400" b="0" dirty="0">
              <a:latin typeface="+mj-lt"/>
              <a:cs typeface="Calibri" panose="020F0502020204030204" pitchFamily="34" charset="0"/>
            </a:endParaRPr>
          </a:p>
          <a:p>
            <a:pPr marL="571500" indent="-571500">
              <a:buAutoNum type="romanUcPeriod" startAt="3"/>
            </a:pPr>
            <a:r>
              <a:rPr lang="en-US" sz="2400" b="0" dirty="0" err="1" smtClean="0">
                <a:latin typeface="+mj-lt"/>
                <a:cs typeface="Calibri" panose="020F0502020204030204" pitchFamily="34" charset="0"/>
              </a:rPr>
              <a:t>Rancourt</a:t>
            </a:r>
            <a:endParaRPr lang="en-US" sz="2400" b="0" dirty="0" smtClean="0">
              <a:latin typeface="+mj-lt"/>
              <a:cs typeface="Calibri" panose="020F0502020204030204" pitchFamily="34" charset="0"/>
            </a:endParaRPr>
          </a:p>
          <a:p>
            <a:pPr marL="571500" indent="-571500">
              <a:buAutoNum type="romanUcPeriod" startAt="3"/>
            </a:pPr>
            <a:endParaRPr lang="en-US" sz="2400" b="0" dirty="0" smtClean="0">
              <a:latin typeface="+mj-lt"/>
              <a:cs typeface="Calibri" panose="020F0502020204030204" pitchFamily="34" charset="0"/>
            </a:endParaRPr>
          </a:p>
          <a:p>
            <a:pPr marL="571500" indent="-571500">
              <a:buAutoNum type="romanUcPeriod" startAt="3"/>
            </a:pPr>
            <a:r>
              <a:rPr lang="en-US" sz="2400" b="0" dirty="0" err="1" smtClean="0">
                <a:latin typeface="+mj-lt"/>
                <a:cs typeface="Calibri" panose="020F0502020204030204" pitchFamily="34" charset="0"/>
              </a:rPr>
              <a:t>Levenstein</a:t>
            </a:r>
            <a:endParaRPr lang="en-US" sz="2400" b="0" dirty="0" smtClean="0">
              <a:latin typeface="+mj-lt"/>
              <a:cs typeface="Calibri" panose="020F0502020204030204" pitchFamily="34" charset="0"/>
            </a:endParaRPr>
          </a:p>
          <a:p>
            <a:pPr marL="571500" indent="-571500">
              <a:buAutoNum type="romanUcPeriod" startAt="3"/>
            </a:pPr>
            <a:endParaRPr lang="en-US" sz="2400" b="0" dirty="0" smtClean="0">
              <a:latin typeface="+mj-lt"/>
              <a:cs typeface="Calibri" panose="020F0502020204030204" pitchFamily="34" charset="0"/>
            </a:endParaRPr>
          </a:p>
          <a:p>
            <a:pPr marL="571500" indent="-571500">
              <a:buAutoNum type="romanUcPeriod" startAt="3"/>
            </a:pPr>
            <a:r>
              <a:rPr lang="en-US" sz="2400" b="0" dirty="0" err="1" smtClean="0">
                <a:latin typeface="+mj-lt"/>
                <a:cs typeface="Calibri" panose="020F0502020204030204" pitchFamily="34" charset="0"/>
              </a:rPr>
              <a:t>Vilhuber</a:t>
            </a:r>
            <a:endParaRPr lang="en-US" sz="2400" b="0" dirty="0" smtClean="0">
              <a:latin typeface="+mj-lt"/>
              <a:cs typeface="Calibri" panose="020F0502020204030204" pitchFamily="34" charset="0"/>
            </a:endParaRPr>
          </a:p>
          <a:p>
            <a:endParaRPr lang="en-US" sz="3200" b="0" dirty="0" smtClean="0">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3</a:t>
            </a:fld>
            <a:endParaRPr lang="en-US" dirty="0"/>
          </a:p>
        </p:txBody>
      </p:sp>
    </p:spTree>
    <p:extLst>
      <p:ext uri="{BB962C8B-B14F-4D97-AF65-F5344CB8AC3E}">
        <p14:creationId xmlns:p14="http://schemas.microsoft.com/office/powerpoint/2010/main" val="2912247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37730" y="546544"/>
            <a:ext cx="10113448" cy="722586"/>
          </a:xfrm>
        </p:spPr>
        <p:txBody>
          <a:bodyPr>
            <a:noAutofit/>
          </a:bodyPr>
          <a:lstStyle/>
          <a:p>
            <a:r>
              <a:rPr lang="en-US" sz="3200" b="0" dirty="0" smtClean="0">
                <a:latin typeface="+mj-lt"/>
                <a:cs typeface="Calibri" panose="020F0502020204030204" pitchFamily="34" charset="0"/>
              </a:rPr>
              <a:t>I. Landscapes from Statistical Information Systems </a:t>
            </a:r>
            <a:endParaRPr lang="en-US" sz="3200" b="0" dirty="0">
              <a:latin typeface="+mj-lt"/>
              <a:cs typeface="Calibri" panose="020F0502020204030204" pitchFamily="34" charset="0"/>
            </a:endParaRPr>
          </a:p>
        </p:txBody>
      </p:sp>
      <p:sp>
        <p:nvSpPr>
          <p:cNvPr id="4" name="Content Placeholder 3"/>
          <p:cNvSpPr>
            <a:spLocks noGrp="1"/>
          </p:cNvSpPr>
          <p:nvPr>
            <p:ph idx="1"/>
          </p:nvPr>
        </p:nvSpPr>
        <p:spPr>
          <a:xfrm>
            <a:off x="1981200" y="1435671"/>
            <a:ext cx="8229600" cy="4876800"/>
          </a:xfrm>
        </p:spPr>
        <p:txBody>
          <a:bodyPr>
            <a:noAutofit/>
          </a:bodyPr>
          <a:lstStyle/>
          <a:p>
            <a:r>
              <a:rPr lang="en-US" sz="2600" b="0" dirty="0" smtClean="0">
                <a:latin typeface="+mj-lt"/>
                <a:cs typeface="Calibri" panose="020F0502020204030204" pitchFamily="34" charset="0"/>
              </a:rPr>
              <a:t>Full Trajectory of Data Capture, Integration, </a:t>
            </a:r>
          </a:p>
          <a:p>
            <a:r>
              <a:rPr lang="en-US" sz="2600" b="0" dirty="0">
                <a:latin typeface="+mj-lt"/>
                <a:cs typeface="Calibri" panose="020F0502020204030204" pitchFamily="34" charset="0"/>
              </a:rPr>
              <a:t> </a:t>
            </a:r>
            <a:r>
              <a:rPr lang="en-US" sz="2600" b="0" dirty="0" smtClean="0">
                <a:latin typeface="+mj-lt"/>
                <a:cs typeface="Calibri" panose="020F0502020204030204" pitchFamily="34" charset="0"/>
              </a:rPr>
              <a:t>    Analysis, Dissemination and Use </a:t>
            </a:r>
          </a:p>
          <a:p>
            <a:endParaRPr lang="en-US" sz="2600" b="0" dirty="0">
              <a:latin typeface="+mj-lt"/>
              <a:cs typeface="Calibri" panose="020F0502020204030204" pitchFamily="34" charset="0"/>
            </a:endParaRPr>
          </a:p>
          <a:p>
            <a:r>
              <a:rPr lang="en-US" sz="2600" b="0" dirty="0" err="1" smtClean="0">
                <a:latin typeface="+mj-lt"/>
                <a:cs typeface="Calibri" panose="020F0502020204030204" pitchFamily="34" charset="0"/>
              </a:rPr>
              <a:t>Rancourt</a:t>
            </a:r>
            <a:r>
              <a:rPr lang="en-US" sz="2600" b="0" dirty="0" smtClean="0">
                <a:latin typeface="+mj-lt"/>
                <a:cs typeface="Calibri" panose="020F0502020204030204" pitchFamily="34" charset="0"/>
              </a:rPr>
              <a:t>: Wide coverage; changes &amp; privacy</a:t>
            </a:r>
          </a:p>
          <a:p>
            <a:endParaRPr lang="en-US" sz="2600" b="0" dirty="0">
              <a:latin typeface="+mj-lt"/>
              <a:cs typeface="Calibri" panose="020F0502020204030204" pitchFamily="34" charset="0"/>
            </a:endParaRPr>
          </a:p>
          <a:p>
            <a:r>
              <a:rPr lang="en-US" sz="2600" b="0" dirty="0" err="1" smtClean="0">
                <a:latin typeface="+mj-lt"/>
                <a:cs typeface="Calibri" panose="020F0502020204030204" pitchFamily="34" charset="0"/>
              </a:rPr>
              <a:t>Levenstein</a:t>
            </a:r>
            <a:r>
              <a:rPr lang="en-US" sz="2600" b="0" dirty="0" smtClean="0">
                <a:latin typeface="+mj-lt"/>
                <a:cs typeface="Calibri" panose="020F0502020204030204" pitchFamily="34" charset="0"/>
              </a:rPr>
              <a:t>: Microdata access &amp; analysis</a:t>
            </a:r>
          </a:p>
          <a:p>
            <a:endParaRPr lang="en-US" sz="2600" b="0" dirty="0">
              <a:latin typeface="+mj-lt"/>
              <a:cs typeface="Calibri" panose="020F0502020204030204" pitchFamily="34" charset="0"/>
            </a:endParaRPr>
          </a:p>
          <a:p>
            <a:r>
              <a:rPr lang="en-US" sz="2600" b="0" dirty="0" err="1" smtClean="0">
                <a:latin typeface="+mj-lt"/>
                <a:cs typeface="Calibri" panose="020F0502020204030204" pitchFamily="34" charset="0"/>
              </a:rPr>
              <a:t>Vilhuber</a:t>
            </a:r>
            <a:r>
              <a:rPr lang="en-US" sz="2600" b="0" dirty="0" smtClean="0">
                <a:latin typeface="+mj-lt"/>
                <a:cs typeface="Calibri" panose="020F0502020204030204" pitchFamily="34" charset="0"/>
              </a:rPr>
              <a:t>: Computational reproducibility </a:t>
            </a:r>
          </a:p>
          <a:p>
            <a:r>
              <a:rPr lang="en-US" sz="2600" b="0" dirty="0">
                <a:latin typeface="+mj-lt"/>
                <a:cs typeface="Calibri" panose="020F0502020204030204" pitchFamily="34" charset="0"/>
              </a:rPr>
              <a:t>	</a:t>
            </a:r>
            <a:r>
              <a:rPr lang="en-US" sz="2600" b="0" dirty="0" smtClean="0">
                <a:latin typeface="+mj-lt"/>
                <a:cs typeface="Calibri" panose="020F0502020204030204" pitchFamily="34" charset="0"/>
              </a:rPr>
              <a:t>transparency &amp; credibility</a:t>
            </a:r>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4</a:t>
            </a:fld>
            <a:endParaRPr lang="en-US" dirty="0"/>
          </a:p>
        </p:txBody>
      </p:sp>
      <p:sp>
        <p:nvSpPr>
          <p:cNvPr id="5" name="Right Arrow 4"/>
          <p:cNvSpPr/>
          <p:nvPr/>
        </p:nvSpPr>
        <p:spPr>
          <a:xfrm>
            <a:off x="2259875" y="5692731"/>
            <a:ext cx="574765" cy="3462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1105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37730" y="546544"/>
            <a:ext cx="9917504" cy="722586"/>
          </a:xfrm>
        </p:spPr>
        <p:txBody>
          <a:bodyPr>
            <a:noAutofit/>
          </a:bodyPr>
          <a:lstStyle/>
          <a:p>
            <a:r>
              <a:rPr lang="en-US" sz="3200" b="0" dirty="0" smtClean="0">
                <a:latin typeface="+mj-lt"/>
                <a:cs typeface="Calibri" panose="020F0502020204030204" pitchFamily="34" charset="0"/>
              </a:rPr>
              <a:t>I. </a:t>
            </a:r>
            <a:r>
              <a:rPr lang="en-US" sz="3200" b="0" dirty="0" smtClean="0">
                <a:cs typeface="Calibri" panose="020F0502020204030204" pitchFamily="34" charset="0"/>
              </a:rPr>
              <a:t>Perspectives: Two Complementary Landscapes</a:t>
            </a:r>
            <a:endParaRPr lang="en-US" sz="3200" b="0" dirty="0">
              <a:latin typeface="+mj-lt"/>
              <a:cs typeface="Calibri" panose="020F0502020204030204" pitchFamily="34" charset="0"/>
            </a:endParaRPr>
          </a:p>
        </p:txBody>
      </p:sp>
      <p:sp>
        <p:nvSpPr>
          <p:cNvPr id="4" name="Content Placeholder 3"/>
          <p:cNvSpPr>
            <a:spLocks noGrp="1"/>
          </p:cNvSpPr>
          <p:nvPr>
            <p:ph idx="1"/>
          </p:nvPr>
        </p:nvSpPr>
        <p:spPr>
          <a:xfrm>
            <a:off x="1981200" y="1788372"/>
            <a:ext cx="8229600" cy="3972352"/>
          </a:xfrm>
        </p:spPr>
        <p:txBody>
          <a:bodyPr>
            <a:normAutofit/>
          </a:bodyPr>
          <a:lstStyle/>
          <a:p>
            <a:r>
              <a:rPr lang="en-US" sz="3200" b="0" dirty="0" smtClean="0">
                <a:latin typeface="+mj-lt"/>
                <a:cs typeface="Calibri" panose="020F0502020204030204" pitchFamily="34" charset="0"/>
              </a:rPr>
              <a:t>A. Substantive (econ, demography…)</a:t>
            </a:r>
            <a:endParaRPr lang="en-US" sz="3200" b="0" dirty="0">
              <a:latin typeface="+mj-lt"/>
              <a:cs typeface="Calibri" panose="020F0502020204030204" pitchFamily="34" charset="0"/>
            </a:endParaRPr>
          </a:p>
          <a:p>
            <a:endParaRPr lang="en-US" sz="3200" b="0" dirty="0" smtClean="0">
              <a:latin typeface="+mj-lt"/>
              <a:cs typeface="Calibri" panose="020F0502020204030204" pitchFamily="34" charset="0"/>
            </a:endParaRPr>
          </a:p>
          <a:p>
            <a:r>
              <a:rPr lang="en-US" sz="3200" b="0" dirty="0">
                <a:latin typeface="+mj-lt"/>
                <a:cs typeface="Calibri" panose="020F0502020204030204" pitchFamily="34" charset="0"/>
              </a:rPr>
              <a:t>B</a:t>
            </a:r>
            <a:r>
              <a:rPr lang="en-US" sz="3200" b="0" dirty="0" smtClean="0">
                <a:latin typeface="+mj-lt"/>
                <a:cs typeface="Calibri" panose="020F0502020204030204" pitchFamily="34" charset="0"/>
              </a:rPr>
              <a:t>. Methodological Profile:</a:t>
            </a:r>
          </a:p>
          <a:p>
            <a:endParaRPr lang="en-US" sz="3200" b="0" dirty="0" smtClean="0">
              <a:latin typeface="+mj-lt"/>
              <a:cs typeface="Calibri" panose="020F0502020204030204" pitchFamily="34" charset="0"/>
            </a:endParaRPr>
          </a:p>
          <a:p>
            <a:r>
              <a:rPr lang="en-US" sz="3200" b="0" dirty="0">
                <a:latin typeface="+mj-lt"/>
                <a:cs typeface="Calibri" panose="020F0502020204030204" pitchFamily="34" charset="0"/>
              </a:rPr>
              <a:t> </a:t>
            </a:r>
            <a:r>
              <a:rPr lang="en-US" sz="3200" b="0" dirty="0" smtClean="0">
                <a:latin typeface="+mj-lt"/>
                <a:cs typeface="Calibri" panose="020F0502020204030204" pitchFamily="34" charset="0"/>
              </a:rPr>
              <a:t>      - Design, Operations, Properties </a:t>
            </a:r>
          </a:p>
          <a:p>
            <a:r>
              <a:rPr lang="en-US" sz="3200" b="0" dirty="0" smtClean="0">
                <a:latin typeface="+mj-lt"/>
                <a:cs typeface="Calibri" panose="020F0502020204030204" pitchFamily="34" charset="0"/>
              </a:rPr>
              <a:t>   	   &amp; Stakeholder Impact</a:t>
            </a:r>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5</a:t>
            </a:fld>
            <a:endParaRPr lang="en-US" dirty="0"/>
          </a:p>
        </p:txBody>
      </p:sp>
    </p:spTree>
    <p:extLst>
      <p:ext uri="{BB962C8B-B14F-4D97-AF65-F5344CB8AC3E}">
        <p14:creationId xmlns:p14="http://schemas.microsoft.com/office/powerpoint/2010/main" val="1856818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85867"/>
          </a:xfrm>
        </p:spPr>
        <p:txBody>
          <a:bodyPr>
            <a:noAutofit/>
          </a:bodyPr>
          <a:lstStyle/>
          <a:p>
            <a:r>
              <a:rPr lang="en-US" sz="3600" b="0" dirty="0" smtClean="0">
                <a:latin typeface="+mj-lt"/>
                <a:cs typeface="Calibri" panose="020F0502020204030204" pitchFamily="34" charset="0"/>
              </a:rPr>
              <a:t>II. </a:t>
            </a:r>
            <a:r>
              <a:rPr lang="en-US" sz="3600" b="0" dirty="0" smtClean="0">
                <a:cs typeface="Calibri" panose="020F0502020204030204" pitchFamily="34" charset="0"/>
              </a:rPr>
              <a:t>Analytic </a:t>
            </a:r>
            <a:r>
              <a:rPr lang="en-US" sz="3600" b="0" dirty="0">
                <a:cs typeface="Calibri" panose="020F0502020204030204" pitchFamily="34" charset="0"/>
              </a:rPr>
              <a:t>Tools to </a:t>
            </a:r>
            <a:r>
              <a:rPr lang="en-US" sz="3600" b="0" dirty="0" smtClean="0">
                <a:cs typeface="Calibri" panose="020F0502020204030204" pitchFamily="34" charset="0"/>
              </a:rPr>
              <a:t>Inform Perspectives</a:t>
            </a:r>
            <a:endParaRPr lang="en-US" sz="3600" b="0" dirty="0">
              <a:latin typeface="+mj-lt"/>
              <a:cs typeface="Calibri" panose="020F0502020204030204" pitchFamily="34" charset="0"/>
            </a:endParaRP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1981200" y="1645920"/>
                <a:ext cx="8229600" cy="4666551"/>
              </a:xfrm>
            </p:spPr>
            <p:txBody>
              <a:bodyPr>
                <a:normAutofit/>
              </a:bodyPr>
              <a:lstStyle/>
              <a:p>
                <a:r>
                  <a:rPr lang="en-US" sz="2800" b="0" dirty="0" smtClean="0"/>
                  <a:t>Operating </a:t>
                </a:r>
                <a:r>
                  <a:rPr lang="en-US" sz="2800" b="0" dirty="0"/>
                  <a:t>Space Defined by</a:t>
                </a:r>
              </a:p>
              <a:p>
                <a:endParaRPr lang="en-US" sz="2800" b="0" dirty="0"/>
              </a:p>
              <a:p>
                <a:r>
                  <a:rPr lang="en-US" sz="2800" b="0" dirty="0"/>
                  <a:t>       </a:t>
                </a:r>
                <a14:m>
                  <m:oMath xmlns:m="http://schemas.openxmlformats.org/officeDocument/2006/math">
                    <m:r>
                      <a:rPr lang="en-US" sz="2800" b="0" i="1">
                        <a:latin typeface="Cambria Math" panose="02040503050406030204" pitchFamily="18" charset="0"/>
                      </a:rPr>
                      <m:t>𝑍</m:t>
                    </m:r>
                    <m:r>
                      <a:rPr lang="en-US" sz="2800" b="0" i="1">
                        <a:latin typeface="Cambria Math" panose="02040503050406030204" pitchFamily="18" charset="0"/>
                      </a:rPr>
                      <m:t>= </m:t>
                    </m:r>
                  </m:oMath>
                </a14:m>
                <a:r>
                  <a:rPr lang="en-US" sz="2800" b="0" dirty="0"/>
                  <a:t>Environment (observed, uncontrolled)</a:t>
                </a:r>
                <a:endParaRPr lang="en-US" sz="2800" b="0" i="1" dirty="0">
                  <a:latin typeface="Cambria Math" panose="02040503050406030204" pitchFamily="18" charset="0"/>
                </a:endParaRPr>
              </a:p>
              <a:p>
                <a:endParaRPr lang="en-US" sz="2800" b="0" i="1" dirty="0">
                  <a:latin typeface="Cambria Math" panose="02040503050406030204" pitchFamily="18" charset="0"/>
                </a:endParaRPr>
              </a:p>
              <a:p>
                <a:r>
                  <a:rPr lang="en-US" sz="2800" b="0" dirty="0"/>
                  <a:t>       </a:t>
                </a:r>
                <a14:m>
                  <m:oMath xmlns:m="http://schemas.openxmlformats.org/officeDocument/2006/math">
                    <m:r>
                      <a:rPr lang="en-US" sz="2800" b="0" i="1">
                        <a:latin typeface="Cambria Math" panose="02040503050406030204" pitchFamily="18" charset="0"/>
                      </a:rPr>
                      <m:t>𝑋</m:t>
                    </m:r>
                    <m:r>
                      <a:rPr lang="en-US" sz="2800" b="0" i="1">
                        <a:latin typeface="Cambria Math" panose="02040503050406030204" pitchFamily="18" charset="0"/>
                      </a:rPr>
                      <m:t>= </m:t>
                    </m:r>
                    <m:d>
                      <m:dPr>
                        <m:ctrlPr>
                          <a:rPr lang="en-US" sz="2800" b="0" i="1">
                            <a:latin typeface="Cambria Math" panose="02040503050406030204" pitchFamily="18" charset="0"/>
                          </a:rPr>
                        </m:ctrlPr>
                      </m:dPr>
                      <m:e>
                        <m:sSub>
                          <m:sSubPr>
                            <m:ctrlPr>
                              <a:rPr lang="en-US" sz="2800" b="0" i="1">
                                <a:latin typeface="Cambria Math" panose="02040503050406030204" pitchFamily="18" charset="0"/>
                              </a:rPr>
                            </m:ctrlPr>
                          </m:sSubPr>
                          <m:e>
                            <m:r>
                              <a:rPr lang="en-US" sz="2800" b="0" i="1">
                                <a:latin typeface="Cambria Math" panose="02040503050406030204" pitchFamily="18" charset="0"/>
                              </a:rPr>
                              <m:t>𝑋</m:t>
                            </m:r>
                          </m:e>
                          <m:sub>
                            <m:r>
                              <a:rPr lang="en-US" sz="2800" b="0" i="1">
                                <a:latin typeface="Cambria Math" panose="02040503050406030204" pitchFamily="18" charset="0"/>
                              </a:rPr>
                              <m:t>𝑆𝑜𝑢𝑟𝑐𝑒</m:t>
                            </m:r>
                          </m:sub>
                        </m:sSub>
                        <m:r>
                          <a:rPr lang="en-US" sz="2800" b="0" i="1">
                            <a:latin typeface="Cambria Math" panose="02040503050406030204" pitchFamily="18" charset="0"/>
                          </a:rPr>
                          <m:t>, </m:t>
                        </m:r>
                        <m:sSub>
                          <m:sSubPr>
                            <m:ctrlPr>
                              <a:rPr lang="en-US" sz="2800" b="0" i="1">
                                <a:latin typeface="Cambria Math" panose="02040503050406030204" pitchFamily="18" charset="0"/>
                              </a:rPr>
                            </m:ctrlPr>
                          </m:sSubPr>
                          <m:e>
                            <m:r>
                              <a:rPr lang="en-US" sz="2800" b="0" i="1">
                                <a:latin typeface="Cambria Math" panose="02040503050406030204" pitchFamily="18" charset="0"/>
                              </a:rPr>
                              <m:t>𝑋</m:t>
                            </m:r>
                          </m:e>
                          <m:sub>
                            <m:r>
                              <a:rPr lang="en-US" sz="2800" b="0" i="1">
                                <a:latin typeface="Cambria Math" panose="02040503050406030204" pitchFamily="18" charset="0"/>
                              </a:rPr>
                              <m:t>𝑀𝑒𝑡h𝑜𝑑</m:t>
                            </m:r>
                          </m:sub>
                        </m:sSub>
                        <m:r>
                          <a:rPr lang="en-US" sz="2800" b="0" i="1">
                            <a:latin typeface="Cambria Math" panose="02040503050406030204" pitchFamily="18" charset="0"/>
                          </a:rPr>
                          <m:t>, </m:t>
                        </m:r>
                        <m:sSub>
                          <m:sSubPr>
                            <m:ctrlPr>
                              <a:rPr lang="en-US" sz="2800" b="0" i="1">
                                <a:latin typeface="Cambria Math" panose="02040503050406030204" pitchFamily="18" charset="0"/>
                              </a:rPr>
                            </m:ctrlPr>
                          </m:sSubPr>
                          <m:e>
                            <m:r>
                              <a:rPr lang="en-US" sz="2800" b="0" i="1">
                                <a:latin typeface="Cambria Math" panose="02040503050406030204" pitchFamily="18" charset="0"/>
                              </a:rPr>
                              <m:t>𝑋</m:t>
                            </m:r>
                          </m:e>
                          <m:sub>
                            <m:r>
                              <a:rPr lang="en-US" sz="2800" b="0" i="1">
                                <a:latin typeface="Cambria Math" panose="02040503050406030204" pitchFamily="18" charset="0"/>
                              </a:rPr>
                              <m:t>𝑆𝑦𝑠𝑡𝑒𝑚</m:t>
                            </m:r>
                          </m:sub>
                        </m:sSub>
                        <m:r>
                          <a:rPr lang="en-US" sz="2800" b="0" i="1">
                            <a:latin typeface="Cambria Math" panose="02040503050406030204" pitchFamily="18" charset="0"/>
                          </a:rPr>
                          <m:t>, </m:t>
                        </m:r>
                        <m:sSub>
                          <m:sSubPr>
                            <m:ctrlPr>
                              <a:rPr lang="en-US" sz="2800" b="0" i="1">
                                <a:latin typeface="Cambria Math" panose="02040503050406030204" pitchFamily="18" charset="0"/>
                              </a:rPr>
                            </m:ctrlPr>
                          </m:sSubPr>
                          <m:e>
                            <m:r>
                              <a:rPr lang="en-US" sz="2800" b="0" i="1">
                                <a:latin typeface="Cambria Math" panose="02040503050406030204" pitchFamily="18" charset="0"/>
                              </a:rPr>
                              <m:t>𝑋</m:t>
                            </m:r>
                          </m:e>
                          <m:sub>
                            <m:r>
                              <a:rPr lang="en-US" sz="2800" b="0" i="1">
                                <a:latin typeface="Cambria Math" panose="02040503050406030204" pitchFamily="18" charset="0"/>
                              </a:rPr>
                              <m:t>𝐴𝑑𝑚𝑖𝑛</m:t>
                            </m:r>
                          </m:sub>
                        </m:sSub>
                      </m:e>
                    </m:d>
                  </m:oMath>
                </a14:m>
                <a:endParaRPr lang="en-US" sz="2800" b="0" dirty="0"/>
              </a:p>
              <a:p>
                <a:r>
                  <a:rPr lang="en-US" sz="2800" b="0" dirty="0"/>
                  <a:t>       </a:t>
                </a:r>
                <a:r>
                  <a:rPr lang="en-US" sz="2800" b="0" dirty="0" smtClean="0"/>
                  <a:t>    </a:t>
                </a:r>
                <a:r>
                  <a:rPr lang="en-US" sz="2800" b="0" dirty="0"/>
                  <a:t>=   Design vector (resource decisions)</a:t>
                </a:r>
              </a:p>
              <a:p>
                <a:endParaRPr lang="en-US" sz="3200"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1981200" y="1645920"/>
                <a:ext cx="8229600" cy="4666551"/>
              </a:xfrm>
              <a:blipFill>
                <a:blip r:embed="rId3"/>
                <a:stretch>
                  <a:fillRect l="-1481" t="-1305"/>
                </a:stretch>
              </a:blipFill>
            </p:spPr>
            <p:txBody>
              <a:bodyPr/>
              <a:lstStyle/>
              <a:p>
                <a:r>
                  <a:rPr lang="en-US">
                    <a:noFill/>
                  </a:rPr>
                  <a:t> </a:t>
                </a:r>
              </a:p>
            </p:txBody>
          </p:sp>
        </mc:Fallback>
      </mc:AlternateContent>
      <p:sp>
        <p:nvSpPr>
          <p:cNvPr id="2" name="Slide Number Placeholder 1"/>
          <p:cNvSpPr>
            <a:spLocks noGrp="1"/>
          </p:cNvSpPr>
          <p:nvPr>
            <p:ph type="sldNum" sz="quarter" idx="4294967295"/>
          </p:nvPr>
        </p:nvSpPr>
        <p:spPr/>
        <p:txBody>
          <a:bodyPr/>
          <a:lstStyle/>
          <a:p>
            <a:fld id="{5212C905-FF40-4437-BDDD-7BDE312C732D}" type="slidenum">
              <a:rPr lang="en-US" smtClean="0"/>
              <a:pPr/>
              <a:t>6</a:t>
            </a:fld>
            <a:endParaRPr lang="en-US" dirty="0"/>
          </a:p>
        </p:txBody>
      </p:sp>
    </p:spTree>
    <p:extLst>
      <p:ext uri="{BB962C8B-B14F-4D97-AF65-F5344CB8AC3E}">
        <p14:creationId xmlns:p14="http://schemas.microsoft.com/office/powerpoint/2010/main" val="1872800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85867"/>
          </a:xfrm>
        </p:spPr>
        <p:txBody>
          <a:bodyPr>
            <a:noAutofit/>
          </a:bodyPr>
          <a:lstStyle/>
          <a:p>
            <a:r>
              <a:rPr lang="en-US" sz="3600" b="0" dirty="0" smtClean="0">
                <a:latin typeface="+mj-lt"/>
                <a:cs typeface="Calibri" panose="020F0502020204030204" pitchFamily="34" charset="0"/>
              </a:rPr>
              <a:t>II. </a:t>
            </a:r>
            <a:r>
              <a:rPr lang="en-US" sz="3600" b="0" dirty="0" smtClean="0">
                <a:cs typeface="Calibri" panose="020F0502020204030204" pitchFamily="34" charset="0"/>
              </a:rPr>
              <a:t>Analytic Tools – Schematic Models</a:t>
            </a:r>
            <a:endParaRPr lang="en-US" sz="3600" b="0" dirty="0">
              <a:latin typeface="+mj-lt"/>
              <a:cs typeface="Calibri" panose="020F0502020204030204" pitchFamily="34" charset="0"/>
            </a:endParaRP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1981200" y="1645920"/>
                <a:ext cx="8229600" cy="4666551"/>
              </a:xfrm>
            </p:spPr>
            <p:txBody>
              <a:bodyPr>
                <a:normAutofit fontScale="92500"/>
              </a:bodyPr>
              <a:lstStyle/>
              <a:p>
                <a:r>
                  <a:rPr lang="en-US" sz="2800" b="0" dirty="0" smtClean="0">
                    <a:latin typeface="+mj-lt"/>
                  </a:rPr>
                  <a:t>Performance profile:</a:t>
                </a:r>
                <a:endParaRPr lang="en-US" sz="2800" b="0" dirty="0">
                  <a:latin typeface="+mj-lt"/>
                </a:endParaRPr>
              </a:p>
              <a:p>
                <a:pPr marL="457200" indent="-457200"/>
                <a:r>
                  <a:rPr lang="en-US" sz="2800" b="0" dirty="0" smtClean="0">
                    <a:latin typeface="+mj-lt"/>
                  </a:rPr>
                  <a:t>   </a:t>
                </a:r>
                <a14:m>
                  <m:oMath xmlns:m="http://schemas.openxmlformats.org/officeDocument/2006/math">
                    <m:r>
                      <a:rPr lang="en-US" sz="2800" b="0" i="1">
                        <a:latin typeface="Cambria Math" panose="02040503050406030204" pitchFamily="18" charset="0"/>
                      </a:rPr>
                      <m:t>𝑃</m:t>
                    </m:r>
                    <m:r>
                      <a:rPr lang="en-US" sz="2800" b="0" i="1">
                        <a:latin typeface="Cambria Math" panose="02040503050406030204" pitchFamily="18" charset="0"/>
                      </a:rPr>
                      <m:t>= (</m:t>
                    </m:r>
                    <m:r>
                      <a:rPr lang="en-US" sz="2800" b="0" i="1">
                        <a:latin typeface="Cambria Math" panose="02040503050406030204" pitchFamily="18" charset="0"/>
                      </a:rPr>
                      <m:t>𝑄𝑢𝑎𝑙𝑖𝑡𝑦</m:t>
                    </m:r>
                    <m:r>
                      <a:rPr lang="en-US" sz="2800" b="0" i="1">
                        <a:latin typeface="Cambria Math" panose="02040503050406030204" pitchFamily="18" charset="0"/>
                      </a:rPr>
                      <m:t>, </m:t>
                    </m:r>
                    <m:r>
                      <a:rPr lang="en-US" sz="2800" b="0" i="1">
                        <a:latin typeface="Cambria Math" panose="02040503050406030204" pitchFamily="18" charset="0"/>
                      </a:rPr>
                      <m:t>𝑅𝑖𝑠𝑘</m:t>
                    </m:r>
                    <m:r>
                      <a:rPr lang="en-US" sz="2800" b="0" i="1">
                        <a:latin typeface="Cambria Math" panose="02040503050406030204" pitchFamily="18" charset="0"/>
                      </a:rPr>
                      <m:t>, </m:t>
                    </m:r>
                    <m:r>
                      <a:rPr lang="en-US" sz="2800" b="0" i="1">
                        <a:latin typeface="Cambria Math" panose="02040503050406030204" pitchFamily="18" charset="0"/>
                      </a:rPr>
                      <m:t>𝐶𝑜𝑠𝑡</m:t>
                    </m:r>
                    <m:r>
                      <a:rPr lang="en-US" sz="2800" b="0" i="1">
                        <a:latin typeface="Cambria Math" panose="02040503050406030204" pitchFamily="18" charset="0"/>
                      </a:rPr>
                      <m:t>)=</m:t>
                    </m:r>
                    <m:sSub>
                      <m:sSubPr>
                        <m:ctrlPr>
                          <a:rPr lang="en-US" sz="2800" b="0" i="1">
                            <a:latin typeface="Cambria Math" panose="02040503050406030204" pitchFamily="18" charset="0"/>
                          </a:rPr>
                        </m:ctrlPr>
                      </m:sSubPr>
                      <m:e>
                        <m:r>
                          <a:rPr lang="en-US" sz="2800" b="0" i="1">
                            <a:latin typeface="Cambria Math" panose="02040503050406030204" pitchFamily="18" charset="0"/>
                          </a:rPr>
                          <m:t>𝑓</m:t>
                        </m:r>
                      </m:e>
                      <m:sub>
                        <m:r>
                          <a:rPr lang="en-US" sz="2800" b="0" i="1">
                            <a:latin typeface="Cambria Math" panose="02040503050406030204" pitchFamily="18" charset="0"/>
                            <a:ea typeface="Cambria Math" panose="02040503050406030204" pitchFamily="18" charset="0"/>
                          </a:rPr>
                          <m:t>𝜃</m:t>
                        </m:r>
                      </m:sub>
                    </m:sSub>
                    <m:d>
                      <m:dPr>
                        <m:ctrlPr>
                          <a:rPr lang="en-US" sz="2800" b="0" i="1">
                            <a:latin typeface="Cambria Math" panose="02040503050406030204" pitchFamily="18" charset="0"/>
                          </a:rPr>
                        </m:ctrlPr>
                      </m:dPr>
                      <m:e>
                        <m:r>
                          <a:rPr lang="en-US" sz="2800" b="0" i="1">
                            <a:latin typeface="Cambria Math" panose="02040503050406030204" pitchFamily="18" charset="0"/>
                          </a:rPr>
                          <m:t>𝑋</m:t>
                        </m:r>
                        <m:r>
                          <a:rPr lang="en-US" sz="2800" b="0" i="1">
                            <a:latin typeface="Cambria Math" panose="02040503050406030204" pitchFamily="18" charset="0"/>
                          </a:rPr>
                          <m:t>,</m:t>
                        </m:r>
                        <m:r>
                          <a:rPr lang="en-US" sz="2800" b="0" i="1">
                            <a:latin typeface="Cambria Math" panose="02040503050406030204" pitchFamily="18" charset="0"/>
                          </a:rPr>
                          <m:t>𝑍</m:t>
                        </m:r>
                        <m:r>
                          <a:rPr lang="en-US" sz="2800" b="0" i="1">
                            <a:latin typeface="Cambria Math" panose="02040503050406030204" pitchFamily="18" charset="0"/>
                          </a:rPr>
                          <m:t>; </m:t>
                        </m:r>
                        <m:r>
                          <a:rPr lang="en-US" sz="2800" b="0" i="1">
                            <a:latin typeface="Cambria Math" panose="02040503050406030204" pitchFamily="18" charset="0"/>
                            <a:ea typeface="Cambria Math" panose="02040503050406030204" pitchFamily="18" charset="0"/>
                          </a:rPr>
                          <m:t>𝛾</m:t>
                        </m:r>
                      </m:e>
                    </m:d>
                    <m:r>
                      <a:rPr lang="en-US" sz="2800" b="0" i="1">
                        <a:latin typeface="Cambria Math" panose="02040503050406030204" pitchFamily="18" charset="0"/>
                      </a:rPr>
                      <m:t>+</m:t>
                    </m:r>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𝑒</m:t>
                        </m:r>
                      </m:e>
                      <m:sub>
                        <m:r>
                          <a:rPr lang="en-US" sz="2800" b="0" i="1" smtClean="0">
                            <a:latin typeface="Cambria Math" panose="02040503050406030204" pitchFamily="18" charset="0"/>
                          </a:rPr>
                          <m:t>𝑃</m:t>
                        </m:r>
                      </m:sub>
                    </m:sSub>
                  </m:oMath>
                </a14:m>
                <a:endParaRPr lang="en-US" sz="2800" b="0" dirty="0" smtClean="0">
                  <a:latin typeface="+mj-lt"/>
                </a:endParaRPr>
              </a:p>
              <a:p>
                <a:pPr marL="457200" indent="-457200"/>
                <a:r>
                  <a:rPr lang="en-US" sz="2800" b="0" dirty="0">
                    <a:latin typeface="+mj-lt"/>
                  </a:rPr>
                  <a:t>	</a:t>
                </a:r>
              </a:p>
              <a:p>
                <a:pPr marL="457200" indent="-457200"/>
                <a:r>
                  <a:rPr lang="en-US" sz="2800" b="0" i="1" dirty="0">
                    <a:latin typeface="+mj-lt"/>
                  </a:rPr>
                  <a:t>   e </a:t>
                </a:r>
                <a:r>
                  <a:rPr lang="en-US" sz="2800" b="0" dirty="0">
                    <a:latin typeface="+mj-lt"/>
                  </a:rPr>
                  <a:t>=</a:t>
                </a:r>
                <a:r>
                  <a:rPr lang="en-US" sz="2800" b="0" i="1" dirty="0">
                    <a:latin typeface="+mj-lt"/>
                  </a:rPr>
                  <a:t> </a:t>
                </a:r>
                <a:r>
                  <a:rPr lang="en-US" sz="2800" b="0" dirty="0">
                    <a:latin typeface="+mj-lt"/>
                  </a:rPr>
                  <a:t>residual effects (uncontrolled, unobserved)</a:t>
                </a:r>
              </a:p>
              <a:p>
                <a:pPr marL="457200" indent="-457200"/>
                <a:r>
                  <a:rPr lang="en-US" sz="2800" b="0" dirty="0">
                    <a:latin typeface="+mj-lt"/>
                  </a:rPr>
                  <a:t>	</a:t>
                </a:r>
              </a:p>
              <a:p>
                <a:pPr marL="457200" indent="-457200"/>
                <a:r>
                  <a:rPr lang="en-US" sz="2800" b="0" dirty="0">
                    <a:latin typeface="+mj-lt"/>
                    <a:ea typeface="Cambria Math" panose="02040503050406030204" pitchFamily="18" charset="0"/>
                  </a:rPr>
                  <a:t>   </a:t>
                </a:r>
                <a14:m>
                  <m:oMath xmlns:m="http://schemas.openxmlformats.org/officeDocument/2006/math">
                    <m:r>
                      <a:rPr lang="en-US" sz="2800" b="0" i="1">
                        <a:latin typeface="Cambria Math" panose="02040503050406030204" pitchFamily="18" charset="0"/>
                        <a:ea typeface="Cambria Math" panose="02040503050406030204" pitchFamily="18" charset="0"/>
                      </a:rPr>
                      <m:t>𝛾</m:t>
                    </m:r>
                  </m:oMath>
                </a14:m>
                <a:r>
                  <a:rPr lang="en-US" sz="2800" b="0" dirty="0">
                    <a:latin typeface="+mj-lt"/>
                  </a:rPr>
                  <a:t> = parameters of performance profile, dispersion</a:t>
                </a:r>
              </a:p>
              <a:p>
                <a:endParaRPr lang="en-US" sz="2800" b="0" dirty="0" smtClean="0">
                  <a:latin typeface="+mj-lt"/>
                  <a:cs typeface="Calibri" panose="020F0502020204030204" pitchFamily="34" charset="0"/>
                </a:endParaRPr>
              </a:p>
              <a:p>
                <a:r>
                  <a:rPr lang="en-US" sz="2800" b="0" dirty="0" smtClean="0">
                    <a:latin typeface="+mj-lt"/>
                    <a:cs typeface="Calibri" panose="020F0502020204030204" pitchFamily="34" charset="0"/>
                  </a:rPr>
                  <a:t>Stakeholder utility: </a:t>
                </a:r>
                <a14:m>
                  <m:oMath xmlns:m="http://schemas.openxmlformats.org/officeDocument/2006/math">
                    <m:r>
                      <a:rPr lang="en-US" sz="2800" b="0" i="1" smtClean="0">
                        <a:latin typeface="Cambria Math" panose="02040503050406030204" pitchFamily="18" charset="0"/>
                        <a:cs typeface="Calibri" panose="020F0502020204030204" pitchFamily="34" charset="0"/>
                      </a:rPr>
                      <m:t>𝑈</m:t>
                    </m:r>
                    <m:r>
                      <a:rPr lang="en-US" sz="2800" b="0" i="1" smtClean="0">
                        <a:latin typeface="Cambria Math" panose="02040503050406030204" pitchFamily="18" charset="0"/>
                        <a:cs typeface="Calibri" panose="020F0502020204030204" pitchFamily="34" charset="0"/>
                      </a:rPr>
                      <m:t>=</m:t>
                    </m:r>
                    <m:r>
                      <a:rPr lang="en-US" sz="2800" b="0" i="1" smtClean="0">
                        <a:latin typeface="Cambria Math" panose="02040503050406030204" pitchFamily="18" charset="0"/>
                        <a:cs typeface="Calibri" panose="020F0502020204030204" pitchFamily="34" charset="0"/>
                      </a:rPr>
                      <m:t>𝑔</m:t>
                    </m:r>
                    <m:r>
                      <a:rPr lang="en-US" sz="2800" b="0" i="1" smtClean="0">
                        <a:latin typeface="Cambria Math" panose="02040503050406030204" pitchFamily="18" charset="0"/>
                        <a:cs typeface="Calibri" panose="020F0502020204030204" pitchFamily="34" charset="0"/>
                      </a:rPr>
                      <m:t>(</m:t>
                    </m:r>
                    <m:r>
                      <a:rPr lang="en-US" sz="2800" b="0" i="1" smtClean="0">
                        <a:latin typeface="Cambria Math" panose="02040503050406030204" pitchFamily="18" charset="0"/>
                        <a:cs typeface="Calibri" panose="020F0502020204030204" pitchFamily="34" charset="0"/>
                      </a:rPr>
                      <m:t>𝑄𝑢𝑎𝑙𝑖𝑡𝑦</m:t>
                    </m:r>
                    <m:r>
                      <a:rPr lang="en-US" sz="2800" b="0" i="1" smtClean="0">
                        <a:latin typeface="Cambria Math" panose="02040503050406030204" pitchFamily="18" charset="0"/>
                        <a:cs typeface="Calibri" panose="020F0502020204030204" pitchFamily="34" charset="0"/>
                      </a:rPr>
                      <m:t>, </m:t>
                    </m:r>
                    <m:r>
                      <a:rPr lang="en-US" sz="2800" b="0" i="1" smtClean="0">
                        <a:latin typeface="Cambria Math" panose="02040503050406030204" pitchFamily="18" charset="0"/>
                        <a:cs typeface="Calibri" panose="020F0502020204030204" pitchFamily="34" charset="0"/>
                      </a:rPr>
                      <m:t>𝑅𝑖𝑠𝑘</m:t>
                    </m:r>
                    <m:r>
                      <a:rPr lang="en-US" sz="2800" b="0" i="1" smtClean="0">
                        <a:latin typeface="Cambria Math" panose="02040503050406030204" pitchFamily="18" charset="0"/>
                        <a:cs typeface="Calibri" panose="020F0502020204030204" pitchFamily="34" charset="0"/>
                      </a:rPr>
                      <m:t>, </m:t>
                    </m:r>
                    <m:r>
                      <a:rPr lang="en-US" sz="2800" b="0" i="1" smtClean="0">
                        <a:latin typeface="Cambria Math" panose="02040503050406030204" pitchFamily="18" charset="0"/>
                        <a:cs typeface="Calibri" panose="020F0502020204030204" pitchFamily="34" charset="0"/>
                      </a:rPr>
                      <m:t>𝐶𝑜𝑠𝑡</m:t>
                    </m:r>
                    <m:r>
                      <a:rPr lang="en-US" sz="2800" b="0" i="1" smtClean="0">
                        <a:latin typeface="Cambria Math" panose="02040503050406030204" pitchFamily="18" charset="0"/>
                        <a:cs typeface="Calibri" panose="020F0502020204030204" pitchFamily="34" charset="0"/>
                      </a:rPr>
                      <m:t>; </m:t>
                    </m:r>
                    <m:r>
                      <a:rPr lang="en-US" sz="2800" b="0" i="1" smtClean="0">
                        <a:latin typeface="Cambria Math" panose="02040503050406030204" pitchFamily="18" charset="0"/>
                        <a:ea typeface="Cambria Math" panose="02040503050406030204" pitchFamily="18" charset="0"/>
                        <a:cs typeface="Calibri" panose="020F0502020204030204" pitchFamily="34" charset="0"/>
                      </a:rPr>
                      <m:t>𝜏</m:t>
                    </m:r>
                    <m:r>
                      <a:rPr lang="en-US" sz="2800" b="0" i="1" smtClean="0">
                        <a:latin typeface="Cambria Math" panose="02040503050406030204" pitchFamily="18" charset="0"/>
                        <a:ea typeface="Cambria Math" panose="02040503050406030204" pitchFamily="18" charset="0"/>
                        <a:cs typeface="Calibri" panose="020F0502020204030204" pitchFamily="34" charset="0"/>
                      </a:rPr>
                      <m:t>)+ </m:t>
                    </m:r>
                    <m:sSub>
                      <m:sSubPr>
                        <m:ctrlPr>
                          <a:rPr lang="en-US" sz="2800" b="0" i="1" smtClean="0">
                            <a:latin typeface="Cambria Math" panose="02040503050406030204" pitchFamily="18" charset="0"/>
                            <a:cs typeface="Calibri" panose="020F0502020204030204" pitchFamily="34" charset="0"/>
                          </a:rPr>
                        </m:ctrlPr>
                      </m:sSubPr>
                      <m:e>
                        <m:r>
                          <a:rPr lang="en-US" sz="2800" b="0" i="1" smtClean="0">
                            <a:latin typeface="Cambria Math" panose="02040503050406030204" pitchFamily="18" charset="0"/>
                            <a:cs typeface="Calibri" panose="020F0502020204030204" pitchFamily="34" charset="0"/>
                          </a:rPr>
                          <m:t>𝑒</m:t>
                        </m:r>
                      </m:e>
                      <m:sub>
                        <m:r>
                          <a:rPr lang="en-US" sz="2800" b="0" i="1" smtClean="0">
                            <a:latin typeface="Cambria Math" panose="02040503050406030204" pitchFamily="18" charset="0"/>
                            <a:cs typeface="Calibri" panose="020F0502020204030204" pitchFamily="34" charset="0"/>
                          </a:rPr>
                          <m:t>𝑈</m:t>
                        </m:r>
                      </m:sub>
                    </m:sSub>
                  </m:oMath>
                </a14:m>
                <a:endParaRPr lang="en-US" sz="2800" b="0" dirty="0" smtClean="0">
                  <a:latin typeface="+mj-lt"/>
                  <a:cs typeface="Calibri" panose="020F0502020204030204" pitchFamily="34" charset="0"/>
                </a:endParaRP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1981200" y="1645920"/>
                <a:ext cx="8229600" cy="4666551"/>
              </a:xfrm>
              <a:blipFill>
                <a:blip r:embed="rId3"/>
                <a:stretch>
                  <a:fillRect l="-1333" t="-1175" r="-1333"/>
                </a:stretch>
              </a:blipFill>
            </p:spPr>
            <p:txBody>
              <a:bodyPr/>
              <a:lstStyle/>
              <a:p>
                <a:r>
                  <a:rPr lang="en-US">
                    <a:noFill/>
                  </a:rPr>
                  <a:t> </a:t>
                </a:r>
              </a:p>
            </p:txBody>
          </p:sp>
        </mc:Fallback>
      </mc:AlternateContent>
      <p:sp>
        <p:nvSpPr>
          <p:cNvPr id="2" name="Slide Number Placeholder 1"/>
          <p:cNvSpPr>
            <a:spLocks noGrp="1"/>
          </p:cNvSpPr>
          <p:nvPr>
            <p:ph type="sldNum" sz="quarter" idx="4294967295"/>
          </p:nvPr>
        </p:nvSpPr>
        <p:spPr/>
        <p:txBody>
          <a:bodyPr/>
          <a:lstStyle/>
          <a:p>
            <a:fld id="{5212C905-FF40-4437-BDDD-7BDE312C732D}" type="slidenum">
              <a:rPr lang="en-US" smtClean="0"/>
              <a:pPr/>
              <a:t>7</a:t>
            </a:fld>
            <a:endParaRPr lang="en-US" dirty="0"/>
          </a:p>
        </p:txBody>
      </p:sp>
    </p:spTree>
    <p:extLst>
      <p:ext uri="{BB962C8B-B14F-4D97-AF65-F5344CB8AC3E}">
        <p14:creationId xmlns:p14="http://schemas.microsoft.com/office/powerpoint/2010/main" val="2882659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flipV="1">
            <a:off x="1597571" y="500825"/>
            <a:ext cx="8865476" cy="45719"/>
          </a:xfrm>
        </p:spPr>
        <p:txBody>
          <a:bodyPr>
            <a:noAutofit/>
          </a:bodyPr>
          <a:lstStyle/>
          <a:p>
            <a:endParaRPr lang="en-US" sz="3600" b="0" dirty="0">
              <a:latin typeface="+mj-lt"/>
              <a:cs typeface="Calibri" panose="020F0502020204030204" pitchFamily="34" charset="0"/>
            </a:endParaRPr>
          </a:p>
        </p:txBody>
      </p:sp>
      <p:sp>
        <p:nvSpPr>
          <p:cNvPr id="4" name="Content Placeholder 3"/>
          <p:cNvSpPr>
            <a:spLocks noGrp="1"/>
          </p:cNvSpPr>
          <p:nvPr>
            <p:ph idx="1"/>
          </p:nvPr>
        </p:nvSpPr>
        <p:spPr>
          <a:xfrm>
            <a:off x="1981200" y="731520"/>
            <a:ext cx="8229600" cy="5580951"/>
          </a:xfrm>
        </p:spPr>
        <p:txBody>
          <a:bodyPr>
            <a:normAutofit fontScale="92500" lnSpcReduction="10000"/>
          </a:bodyPr>
          <a:lstStyle/>
          <a:p>
            <a:endParaRPr lang="en-US" sz="2800" b="0" dirty="0" smtClean="0">
              <a:latin typeface="+mj-lt"/>
              <a:cs typeface="Calibri" panose="020F0502020204030204" pitchFamily="34" charset="0"/>
            </a:endParaRPr>
          </a:p>
          <a:p>
            <a:endParaRPr lang="en-US" sz="2800" b="0" dirty="0">
              <a:latin typeface="+mj-lt"/>
              <a:cs typeface="Calibri" panose="020F0502020204030204" pitchFamily="34" charset="0"/>
            </a:endParaRPr>
          </a:p>
          <a:p>
            <a:endParaRPr lang="en-US" sz="2800" b="0" dirty="0" smtClean="0">
              <a:latin typeface="+mj-lt"/>
              <a:cs typeface="Calibri" panose="020F0502020204030204" pitchFamily="34" charset="0"/>
            </a:endParaRPr>
          </a:p>
          <a:p>
            <a:endParaRPr lang="en-US" sz="2800" b="0" dirty="0">
              <a:latin typeface="+mj-lt"/>
              <a:cs typeface="Calibri" panose="020F0502020204030204" pitchFamily="34" charset="0"/>
            </a:endParaRPr>
          </a:p>
          <a:p>
            <a:endParaRPr lang="en-US" sz="2800" b="0" dirty="0" smtClean="0">
              <a:latin typeface="+mj-lt"/>
              <a:cs typeface="Calibri" panose="020F0502020204030204" pitchFamily="34" charset="0"/>
            </a:endParaRPr>
          </a:p>
          <a:p>
            <a:endParaRPr lang="en-US" sz="2800" b="0" dirty="0">
              <a:latin typeface="+mj-lt"/>
              <a:cs typeface="Calibri" panose="020F0502020204030204" pitchFamily="34" charset="0"/>
            </a:endParaRPr>
          </a:p>
          <a:p>
            <a:endParaRPr lang="en-US" sz="2800" b="0" dirty="0" smtClean="0">
              <a:latin typeface="+mj-lt"/>
              <a:cs typeface="Calibri" panose="020F0502020204030204" pitchFamily="34" charset="0"/>
            </a:endParaRPr>
          </a:p>
          <a:p>
            <a:endParaRPr lang="en-US" sz="2800" b="0" dirty="0">
              <a:latin typeface="+mj-lt"/>
              <a:cs typeface="Calibri" panose="020F0502020204030204" pitchFamily="34" charset="0"/>
            </a:endParaRPr>
          </a:p>
          <a:p>
            <a:endParaRPr lang="en-US" sz="2800" b="0" dirty="0" smtClean="0">
              <a:latin typeface="+mj-lt"/>
              <a:cs typeface="Calibri" panose="020F0502020204030204" pitchFamily="34" charset="0"/>
            </a:endParaRPr>
          </a:p>
          <a:p>
            <a:r>
              <a:rPr lang="en-US" sz="2800" b="0" dirty="0" smtClean="0">
                <a:latin typeface="+mj-lt"/>
                <a:cs typeface="Calibri" panose="020F0502020204030204" pitchFamily="34" charset="0"/>
              </a:rPr>
              <a:t>Conjecture: Nontrivial </a:t>
            </a:r>
            <a:r>
              <a:rPr lang="en-US" sz="2800" b="0" dirty="0">
                <a:latin typeface="+mj-lt"/>
                <a:cs typeface="Calibri" panose="020F0502020204030204" pitchFamily="34" charset="0"/>
              </a:rPr>
              <a:t>L</a:t>
            </a:r>
            <a:r>
              <a:rPr lang="en-US" sz="2800" b="0" dirty="0" smtClean="0">
                <a:latin typeface="+mj-lt"/>
                <a:cs typeface="Calibri" panose="020F0502020204030204" pitchFamily="34" charset="0"/>
              </a:rPr>
              <a:t>andscapes Never Perfect </a:t>
            </a:r>
          </a:p>
          <a:p>
            <a:r>
              <a:rPr lang="en-US" sz="2800" b="0" dirty="0" smtClean="0">
                <a:latin typeface="+mj-lt"/>
                <a:cs typeface="Calibri" panose="020F0502020204030204" pitchFamily="34" charset="0"/>
              </a:rPr>
              <a:t>Murky? </a:t>
            </a:r>
            <a:r>
              <a:rPr lang="en-US" sz="2800" b="0" dirty="0" err="1" smtClean="0">
                <a:latin typeface="+mj-lt"/>
                <a:cs typeface="Calibri" panose="020F0502020204030204" pitchFamily="34" charset="0"/>
              </a:rPr>
              <a:t>Oversmoothed</a:t>
            </a:r>
            <a:r>
              <a:rPr lang="en-US" sz="2800" b="0" dirty="0" smtClean="0">
                <a:latin typeface="+mj-lt"/>
                <a:cs typeface="Calibri" panose="020F0502020204030204" pitchFamily="34" charset="0"/>
              </a:rPr>
              <a:t>? Terra Incognita? </a:t>
            </a:r>
            <a:endParaRPr lang="en-US" sz="2800" b="0" dirty="0" smtClean="0">
              <a:solidFill>
                <a:srgbClr val="C00000"/>
              </a:solidFill>
              <a:latin typeface="+mj-lt"/>
              <a:cs typeface="Calibri" panose="020F0502020204030204" pitchFamily="34" charset="0"/>
            </a:endParaRPr>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8</a:t>
            </a:fld>
            <a:endParaRPr lang="en-US" dirty="0"/>
          </a:p>
        </p:txBody>
      </p:sp>
      <p:grpSp>
        <p:nvGrpSpPr>
          <p:cNvPr id="5" name="Group 4"/>
          <p:cNvGrpSpPr>
            <a:grpSpLocks noChangeAspect="1"/>
          </p:cNvGrpSpPr>
          <p:nvPr/>
        </p:nvGrpSpPr>
        <p:grpSpPr bwMode="auto">
          <a:xfrm>
            <a:off x="2233750" y="888274"/>
            <a:ext cx="7393576" cy="5112476"/>
            <a:chOff x="288" y="336"/>
            <a:chExt cx="4758" cy="3869"/>
          </a:xfrm>
        </p:grpSpPr>
        <p:sp>
          <p:nvSpPr>
            <p:cNvPr id="6" name="AutoShape 3"/>
            <p:cNvSpPr>
              <a:spLocks noChangeAspect="1" noChangeArrowheads="1" noTextEdit="1"/>
            </p:cNvSpPr>
            <p:nvPr/>
          </p:nvSpPr>
          <p:spPr bwMode="auto">
            <a:xfrm>
              <a:off x="288" y="336"/>
              <a:ext cx="4752" cy="3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pic>
          <p:nvPicPr>
            <p:cNvPr id="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 y="336"/>
              <a:ext cx="4758" cy="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895929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97571" y="546544"/>
            <a:ext cx="8865476" cy="722586"/>
          </a:xfrm>
        </p:spPr>
        <p:txBody>
          <a:bodyPr>
            <a:noAutofit/>
          </a:bodyPr>
          <a:lstStyle/>
          <a:p>
            <a:r>
              <a:rPr lang="en-US" sz="3600" b="0" dirty="0" smtClean="0">
                <a:latin typeface="+mj-lt"/>
                <a:cs typeface="Calibri" panose="020F0502020204030204" pitchFamily="34" charset="0"/>
              </a:rPr>
              <a:t>II. </a:t>
            </a:r>
            <a:r>
              <a:rPr lang="en-US" sz="3600" b="0" dirty="0" smtClean="0">
                <a:cs typeface="Calibri" panose="020F0502020204030204" pitchFamily="34" charset="0"/>
              </a:rPr>
              <a:t>Analytic Tools – Quality Measures</a:t>
            </a:r>
            <a:endParaRPr lang="en-US" sz="3600" b="0" dirty="0">
              <a:latin typeface="+mj-lt"/>
              <a:cs typeface="Calibri" panose="020F0502020204030204" pitchFamily="34" charset="0"/>
            </a:endParaRPr>
          </a:p>
        </p:txBody>
      </p:sp>
      <p:sp>
        <p:nvSpPr>
          <p:cNvPr id="4" name="Content Placeholder 3"/>
          <p:cNvSpPr>
            <a:spLocks noGrp="1"/>
          </p:cNvSpPr>
          <p:nvPr>
            <p:ph idx="1"/>
          </p:nvPr>
        </p:nvSpPr>
        <p:spPr>
          <a:xfrm>
            <a:off x="1981200" y="1789611"/>
            <a:ext cx="8229600" cy="4049489"/>
          </a:xfrm>
        </p:spPr>
        <p:txBody>
          <a:bodyPr>
            <a:normAutofit/>
          </a:bodyPr>
          <a:lstStyle/>
          <a:p>
            <a:r>
              <a:rPr lang="en-US" sz="3200" b="0" dirty="0" smtClean="0">
                <a:cs typeface="Calibri" panose="020F0502020204030204" pitchFamily="34" charset="0"/>
              </a:rPr>
              <a:t>Relevance, Accuracy, Comparability, Granularity, Punctuality, Interpretability, Accessibility, Credibility (</a:t>
            </a:r>
            <a:r>
              <a:rPr lang="en-US" sz="3200" b="0" dirty="0" err="1" smtClean="0">
                <a:cs typeface="Calibri" panose="020F0502020204030204" pitchFamily="34" charset="0"/>
              </a:rPr>
              <a:t>Brackstone</a:t>
            </a:r>
            <a:r>
              <a:rPr lang="en-US" sz="3200" b="0" dirty="0" smtClean="0">
                <a:cs typeface="Calibri" panose="020F0502020204030204" pitchFamily="34" charset="0"/>
              </a:rPr>
              <a:t>, 1999; NASEM, 2017; UN-ECE, 2019)</a:t>
            </a:r>
          </a:p>
          <a:p>
            <a:endParaRPr lang="en-US" sz="3200" b="0" dirty="0">
              <a:cs typeface="Calibri" panose="020F0502020204030204" pitchFamily="34" charset="0"/>
            </a:endParaRPr>
          </a:p>
          <a:p>
            <a:r>
              <a:rPr lang="en-US" sz="3200" b="0" dirty="0">
                <a:cs typeface="Calibri" panose="020F0502020204030204" pitchFamily="34" charset="0"/>
              </a:rPr>
              <a:t>Efficiency (</a:t>
            </a:r>
            <a:r>
              <a:rPr lang="en-US" sz="3200" b="0" dirty="0" smtClean="0">
                <a:cs typeface="Calibri" panose="020F0502020204030204" pitchFamily="34" charset="0"/>
              </a:rPr>
              <a:t>Balance </a:t>
            </a:r>
            <a:r>
              <a:rPr lang="en-US" sz="3200" b="0" dirty="0">
                <a:cs typeface="Calibri" panose="020F0502020204030204" pitchFamily="34" charset="0"/>
              </a:rPr>
              <a:t>Quality, Risk, Cost</a:t>
            </a:r>
            <a:r>
              <a:rPr lang="en-US" sz="3200" b="0" dirty="0" smtClean="0">
                <a:cs typeface="Calibri" panose="020F0502020204030204" pitchFamily="34" charset="0"/>
              </a:rPr>
              <a:t>)</a:t>
            </a:r>
            <a:endParaRPr lang="en-US" sz="3200" b="0" dirty="0">
              <a:cs typeface="Calibri" panose="020F0502020204030204" pitchFamily="34" charset="0"/>
            </a:endParaRPr>
          </a:p>
        </p:txBody>
      </p:sp>
      <p:sp>
        <p:nvSpPr>
          <p:cNvPr id="2" name="Slide Number Placeholder 1"/>
          <p:cNvSpPr>
            <a:spLocks noGrp="1"/>
          </p:cNvSpPr>
          <p:nvPr>
            <p:ph type="sldNum" sz="quarter" idx="4294967295"/>
          </p:nvPr>
        </p:nvSpPr>
        <p:spPr/>
        <p:txBody>
          <a:bodyPr/>
          <a:lstStyle/>
          <a:p>
            <a:fld id="{5212C905-FF40-4437-BDDD-7BDE312C732D}" type="slidenum">
              <a:rPr lang="en-US" smtClean="0"/>
              <a:pPr/>
              <a:t>9</a:t>
            </a:fld>
            <a:endParaRPr lang="en-US" dirty="0"/>
          </a:p>
        </p:txBody>
      </p:sp>
    </p:spTree>
    <p:extLst>
      <p:ext uri="{BB962C8B-B14F-4D97-AF65-F5344CB8AC3E}">
        <p14:creationId xmlns:p14="http://schemas.microsoft.com/office/powerpoint/2010/main" val="1616156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2020 Census Color Pallette">
      <a:dk1>
        <a:sysClr val="windowText" lastClr="000000"/>
      </a:dk1>
      <a:lt1>
        <a:sysClr val="window" lastClr="FFFFFF"/>
      </a:lt1>
      <a:dk2>
        <a:srgbClr val="231F20"/>
      </a:dk2>
      <a:lt2>
        <a:srgbClr val="E7E6E6"/>
      </a:lt2>
      <a:accent1>
        <a:srgbClr val="205493"/>
      </a:accent1>
      <a:accent2>
        <a:srgbClr val="0095A8"/>
      </a:accent2>
      <a:accent3>
        <a:srgbClr val="9F2842"/>
      </a:accent3>
      <a:accent4>
        <a:srgbClr val="009964"/>
      </a:accent4>
      <a:accent5>
        <a:srgbClr val="005E7B"/>
      </a:accent5>
      <a:accent6>
        <a:srgbClr val="006548"/>
      </a:accent6>
      <a:hlink>
        <a:srgbClr val="0563C1"/>
      </a:hlink>
      <a:folHlink>
        <a:srgbClr val="9F2842"/>
      </a:folHlink>
    </a:clrScheme>
    <a:fontScheme name="2020 Census fonts">
      <a:majorFont>
        <a:latin typeface="Century Gothic"/>
        <a:ea typeface=""/>
        <a:cs typeface=""/>
      </a:majorFont>
      <a:minorFont>
        <a:latin typeface="Gotham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0 census-calibri" id="{A9ABB594-8503-4AE3-BB5C-10ABE4D3DB03}" vid="{0DDE8010-ADDA-4ADA-9E44-ECD3AD532E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9FE28DCF60A55469A767A693C98DF30" ma:contentTypeVersion="13" ma:contentTypeDescription="Create a new document." ma:contentTypeScope="" ma:versionID="add8e4a350abf5b59f7fe6319245922e">
  <xsd:schema xmlns:xsd="http://www.w3.org/2001/XMLSchema" xmlns:xs="http://www.w3.org/2001/XMLSchema" xmlns:p="http://schemas.microsoft.com/office/2006/metadata/properties" xmlns:ns3="caecc2cd-c125-47bb-b7d8-61f5602bf9df" xmlns:ns4="f42af4b1-c551-450a-9f89-76df0847d194" targetNamespace="http://schemas.microsoft.com/office/2006/metadata/properties" ma:root="true" ma:fieldsID="2b71809c3272aecfffda6e948d7262d5" ns3:_="" ns4:_="">
    <xsd:import namespace="caecc2cd-c125-47bb-b7d8-61f5602bf9df"/>
    <xsd:import namespace="f42af4b1-c551-450a-9f89-76df0847d194"/>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ecc2cd-c125-47bb-b7d8-61f5602bf9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42af4b1-c551-450a-9f89-76df0847d194"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2547F5-F924-465C-BD83-95129FD4E041}">
  <ds:schemaRefs>
    <ds:schemaRef ds:uri="http://schemas.microsoft.com/office/infopath/2007/PartnerControls"/>
    <ds:schemaRef ds:uri="caecc2cd-c125-47bb-b7d8-61f5602bf9df"/>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f42af4b1-c551-450a-9f89-76df0847d194"/>
    <ds:schemaRef ds:uri="http://www.w3.org/XML/1998/namespace"/>
  </ds:schemaRefs>
</ds:datastoreItem>
</file>

<file path=customXml/itemProps2.xml><?xml version="1.0" encoding="utf-8"?>
<ds:datastoreItem xmlns:ds="http://schemas.openxmlformats.org/officeDocument/2006/customXml" ds:itemID="{089BF7F7-48AA-42FC-B894-DF215DA8BB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ecc2cd-c125-47bb-b7d8-61f5602bf9df"/>
    <ds:schemaRef ds:uri="f42af4b1-c551-450a-9f89-76df0847d1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6A019A-42AF-4D90-8DFD-75C3BE03CC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2020 census-standard-calibri</Template>
  <TotalTime>4964</TotalTime>
  <Words>2443</Words>
  <Application>Microsoft Office PowerPoint</Application>
  <PresentationFormat>Widescreen</PresentationFormat>
  <Paragraphs>343</Paragraphs>
  <Slides>23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Cambria Math</vt:lpstr>
      <vt:lpstr>Century Gothic</vt:lpstr>
      <vt:lpstr>Gotham Book</vt:lpstr>
      <vt:lpstr>Roboto</vt:lpstr>
      <vt:lpstr>Office Theme</vt:lpstr>
      <vt:lpstr>Discussion: Landscapes from Statistical Information Systems</vt:lpstr>
      <vt:lpstr>Acknowledgements and Disclaimer</vt:lpstr>
      <vt:lpstr>Overview: Three Very Interesting Presentations</vt:lpstr>
      <vt:lpstr>I. Landscapes from Statistical Information Systems </vt:lpstr>
      <vt:lpstr>I. Perspectives: Two Complementary Landscapes</vt:lpstr>
      <vt:lpstr>II. Analytic Tools to Inform Perspectives</vt:lpstr>
      <vt:lpstr>II. Analytic Tools – Schematic Models</vt:lpstr>
      <vt:lpstr>PowerPoint Presentation</vt:lpstr>
      <vt:lpstr>II. Analytic Tools – Quality Measures</vt:lpstr>
      <vt:lpstr>II. Analytic Tools: Align Quality with</vt:lpstr>
      <vt:lpstr>III. Rancourt: Changing Landscapes - 1</vt:lpstr>
      <vt:lpstr>III. Rancourt: Changing Landscapes - 2</vt:lpstr>
      <vt:lpstr>IV. Levenstein: Virtual-Access Pilot - 1</vt:lpstr>
      <vt:lpstr>IV. Levenstein: Virtual-Access Pilot - 2</vt:lpstr>
      <vt:lpstr>V: Vilhuber: Accuracy Dimension (+) </vt:lpstr>
      <vt:lpstr>V: Vilhuber: Accuracy Dimension (+) </vt:lpstr>
      <vt:lpstr>VI: Closing Remarks - 1</vt:lpstr>
      <vt:lpstr>VI: Closing Remarks - 2</vt:lpstr>
      <vt:lpstr>Thank You!</vt:lpstr>
      <vt:lpstr>References (1)</vt:lpstr>
      <vt:lpstr>References (2)</vt:lpstr>
      <vt:lpstr>References (3)</vt:lpstr>
      <vt:lpstr>References (4)</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page goes here.</dc:title>
  <dc:creator>Michele Hedrick</dc:creator>
  <cp:lastModifiedBy>Lars Vilhuber</cp:lastModifiedBy>
  <cp:revision>220</cp:revision>
  <cp:lastPrinted>2019-03-29T01:30:51Z</cp:lastPrinted>
  <dcterms:created xsi:type="dcterms:W3CDTF">2019-11-01T17:09:44Z</dcterms:created>
  <dcterms:modified xsi:type="dcterms:W3CDTF">2020-08-06T16:13:02Z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e60335d0-899b-481e-b2f2-165c6ac72230</vt:lpwstr>
  </property>
  <property fmtid="{D5CDD505-2E9C-101B-9397-08002B2CF9AE}" pid="3" name="ContentTypeId">
    <vt:lpwstr>0x01010019FE28DCF60A55469A767A693C98DF30</vt:lpwstr>
  </property>
</Properties>
</file>