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9933FF"/>
    <a:srgbClr val="FF5757"/>
    <a:srgbClr val="FFBDBD"/>
    <a:srgbClr val="660033"/>
    <a:srgbClr val="FFF4D1"/>
    <a:srgbClr val="FFE285"/>
    <a:srgbClr val="FF5050"/>
    <a:srgbClr val="F8CEB2"/>
    <a:srgbClr val="FFE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81787-1913-4682-BDBC-B59F70A43169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C3EB0-D366-4C0E-ADBF-D963E9AFE6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36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22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81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3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2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2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45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89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2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85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47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74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B4EC-C36B-4A26-96DE-194E4E1C95CE}" type="datetimeFigureOut">
              <a:rPr lang="it-IT" smtClean="0"/>
              <a:t>06/11/2020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A307-EBD2-4EF0-A629-8AB3FCA970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75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Ovale 376">
            <a:extLst>
              <a:ext uri="{FF2B5EF4-FFF2-40B4-BE49-F238E27FC236}">
                <a16:creationId xmlns:a16="http://schemas.microsoft.com/office/drawing/2014/main" id="{A591E330-6927-463C-A8B7-28D7E729D104}"/>
              </a:ext>
            </a:extLst>
          </p:cNvPr>
          <p:cNvSpPr/>
          <p:nvPr/>
        </p:nvSpPr>
        <p:spPr>
          <a:xfrm rot="20052994">
            <a:off x="2779089" y="5842961"/>
            <a:ext cx="1420540" cy="387205"/>
          </a:xfrm>
          <a:prstGeom prst="ellipse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dirty="0">
                <a:solidFill>
                  <a:schemeClr val="bg1"/>
                </a:solidFill>
              </a:rPr>
              <a:t>β</a:t>
            </a:r>
            <a:r>
              <a:rPr lang="it-IT" sz="1400" b="1" dirty="0">
                <a:solidFill>
                  <a:schemeClr val="bg1"/>
                </a:solidFill>
              </a:rPr>
              <a:t>-arrestin2</a:t>
            </a:r>
          </a:p>
        </p:txBody>
      </p:sp>
      <p:sp>
        <p:nvSpPr>
          <p:cNvPr id="378" name="Rettangolo 377">
            <a:extLst>
              <a:ext uri="{FF2B5EF4-FFF2-40B4-BE49-F238E27FC236}">
                <a16:creationId xmlns:a16="http://schemas.microsoft.com/office/drawing/2014/main" id="{6E9A933A-0D03-4558-BCC3-6F30E00D2E3E}"/>
              </a:ext>
            </a:extLst>
          </p:cNvPr>
          <p:cNvSpPr/>
          <p:nvPr/>
        </p:nvSpPr>
        <p:spPr>
          <a:xfrm>
            <a:off x="3882238" y="5624360"/>
            <a:ext cx="3080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</a:t>
            </a:r>
          </a:p>
        </p:txBody>
      </p:sp>
      <p:sp>
        <p:nvSpPr>
          <p:cNvPr id="312" name="Ovale 311">
            <a:extLst>
              <a:ext uri="{FF2B5EF4-FFF2-40B4-BE49-F238E27FC236}">
                <a16:creationId xmlns:a16="http://schemas.microsoft.com/office/drawing/2014/main" id="{A061A8F0-7E98-494B-A401-E38354EBB64E}"/>
              </a:ext>
            </a:extLst>
          </p:cNvPr>
          <p:cNvSpPr/>
          <p:nvPr/>
        </p:nvSpPr>
        <p:spPr>
          <a:xfrm rot="18655363">
            <a:off x="8326264" y="2642271"/>
            <a:ext cx="1426962" cy="387205"/>
          </a:xfrm>
          <a:prstGeom prst="ellipse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dirty="0">
                <a:solidFill>
                  <a:schemeClr val="bg1"/>
                </a:solidFill>
              </a:rPr>
              <a:t>β</a:t>
            </a:r>
            <a:r>
              <a:rPr lang="it-IT" sz="1400" b="1" dirty="0">
                <a:solidFill>
                  <a:schemeClr val="bg1"/>
                </a:solidFill>
              </a:rPr>
              <a:t>-arrestin2</a:t>
            </a:r>
          </a:p>
        </p:txBody>
      </p:sp>
      <p:cxnSp>
        <p:nvCxnSpPr>
          <p:cNvPr id="10" name="Connettore diritto 9"/>
          <p:cNvCxnSpPr>
            <a:cxnSpLocks/>
          </p:cNvCxnSpPr>
          <p:nvPr/>
        </p:nvCxnSpPr>
        <p:spPr>
          <a:xfrm>
            <a:off x="349904" y="2115494"/>
            <a:ext cx="5540201" cy="14473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  <a:effectLst>
            <a:glow rad="101600">
              <a:schemeClr val="accent4">
                <a:lumMod val="75000"/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6625610" y="2129967"/>
            <a:ext cx="5081157" cy="2002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/>
          <p:cNvCxnSpPr>
            <a:cxnSpLocks/>
          </p:cNvCxnSpPr>
          <p:nvPr/>
        </p:nvCxnSpPr>
        <p:spPr>
          <a:xfrm flipH="1">
            <a:off x="6167906" y="754434"/>
            <a:ext cx="26358" cy="59748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o 42"/>
          <p:cNvGrpSpPr/>
          <p:nvPr/>
        </p:nvGrpSpPr>
        <p:grpSpPr>
          <a:xfrm>
            <a:off x="693641" y="1708542"/>
            <a:ext cx="1499968" cy="1164631"/>
            <a:chOff x="846162" y="3066308"/>
            <a:chExt cx="1499968" cy="1164631"/>
          </a:xfrm>
        </p:grpSpPr>
        <p:grpSp>
          <p:nvGrpSpPr>
            <p:cNvPr id="41" name="Gruppo 40"/>
            <p:cNvGrpSpPr/>
            <p:nvPr/>
          </p:nvGrpSpPr>
          <p:grpSpPr>
            <a:xfrm>
              <a:off x="846162" y="3066308"/>
              <a:ext cx="1499968" cy="605067"/>
              <a:chOff x="1884681" y="563245"/>
              <a:chExt cx="2494965" cy="1665906"/>
            </a:xfrm>
          </p:grpSpPr>
          <p:sp>
            <p:nvSpPr>
              <p:cNvPr id="28" name="Arco 27"/>
              <p:cNvSpPr/>
              <p:nvPr/>
            </p:nvSpPr>
            <p:spPr>
              <a:xfrm rot="1922783" flipV="1">
                <a:off x="2581340" y="1774386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Figura a mano libera 28"/>
              <p:cNvSpPr/>
              <p:nvPr/>
            </p:nvSpPr>
            <p:spPr>
              <a:xfrm>
                <a:off x="1884681" y="563245"/>
                <a:ext cx="324544" cy="845127"/>
              </a:xfrm>
              <a:custGeom>
                <a:avLst/>
                <a:gdLst>
                  <a:gd name="connsiteX0" fmla="*/ 305319 w 324544"/>
                  <a:gd name="connsiteY0" fmla="*/ 845127 h 845127"/>
                  <a:gd name="connsiteX1" fmla="*/ 292256 w 324544"/>
                  <a:gd name="connsiteY1" fmla="*/ 518555 h 845127"/>
                  <a:gd name="connsiteX2" fmla="*/ 4873 w 324544"/>
                  <a:gd name="connsiteY2" fmla="*/ 374864 h 845127"/>
                  <a:gd name="connsiteX3" fmla="*/ 122439 w 324544"/>
                  <a:gd name="connsiteY3" fmla="*/ 22167 h 845127"/>
                  <a:gd name="connsiteX4" fmla="*/ 266130 w 324544"/>
                  <a:gd name="connsiteY4" fmla="*/ 35230 h 845127"/>
                  <a:gd name="connsiteX5" fmla="*/ 266130 w 324544"/>
                  <a:gd name="connsiteY5" fmla="*/ 35230 h 84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544" h="845127">
                    <a:moveTo>
                      <a:pt x="305319" y="845127"/>
                    </a:moveTo>
                    <a:cubicBezTo>
                      <a:pt x="323824" y="721029"/>
                      <a:pt x="342330" y="596932"/>
                      <a:pt x="292256" y="518555"/>
                    </a:cubicBezTo>
                    <a:cubicBezTo>
                      <a:pt x="242182" y="440178"/>
                      <a:pt x="33176" y="457595"/>
                      <a:pt x="4873" y="374864"/>
                    </a:cubicBezTo>
                    <a:cubicBezTo>
                      <a:pt x="-23430" y="292133"/>
                      <a:pt x="78896" y="78773"/>
                      <a:pt x="122439" y="22167"/>
                    </a:cubicBezTo>
                    <a:cubicBezTo>
                      <a:pt x="165982" y="-34439"/>
                      <a:pt x="266130" y="35230"/>
                      <a:pt x="266130" y="35230"/>
                    </a:cubicBezTo>
                    <a:lnTo>
                      <a:pt x="266130" y="35230"/>
                    </a:lnTo>
                  </a:path>
                </a:pathLst>
              </a:cu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Rettangolo 29"/>
              <p:cNvSpPr/>
              <p:nvPr/>
            </p:nvSpPr>
            <p:spPr>
              <a:xfrm>
                <a:off x="2091659" y="1412728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Rettangolo 30"/>
              <p:cNvSpPr/>
              <p:nvPr/>
            </p:nvSpPr>
            <p:spPr>
              <a:xfrm>
                <a:off x="2387752" y="1408372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Rettangolo 31"/>
              <p:cNvSpPr/>
              <p:nvPr/>
            </p:nvSpPr>
            <p:spPr>
              <a:xfrm>
                <a:off x="2723034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" name="Rettangolo 32"/>
              <p:cNvSpPr/>
              <p:nvPr/>
            </p:nvSpPr>
            <p:spPr>
              <a:xfrm>
                <a:off x="3045252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" name="Rettangolo 33"/>
              <p:cNvSpPr/>
              <p:nvPr/>
            </p:nvSpPr>
            <p:spPr>
              <a:xfrm>
                <a:off x="3367470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5" name="Rettangolo 34"/>
              <p:cNvSpPr/>
              <p:nvPr/>
            </p:nvSpPr>
            <p:spPr>
              <a:xfrm>
                <a:off x="3702749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3992306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Arco 36"/>
              <p:cNvSpPr/>
              <p:nvPr/>
            </p:nvSpPr>
            <p:spPr>
              <a:xfrm rot="12750814" flipV="1">
                <a:off x="2376695" y="1239702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" name="Arco 37"/>
              <p:cNvSpPr/>
              <p:nvPr/>
            </p:nvSpPr>
            <p:spPr>
              <a:xfrm rot="12750814" flipV="1">
                <a:off x="3066040" y="1252760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" name="Arco 38"/>
              <p:cNvSpPr/>
              <p:nvPr/>
            </p:nvSpPr>
            <p:spPr>
              <a:xfrm rot="12750814" flipV="1">
                <a:off x="3704379" y="1261145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Arco 39"/>
              <p:cNvSpPr/>
              <p:nvPr/>
            </p:nvSpPr>
            <p:spPr>
              <a:xfrm rot="1922783" flipV="1">
                <a:off x="3179778" y="1756112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2" name="Figura a mano libera 41"/>
            <p:cNvSpPr/>
            <p:nvPr/>
          </p:nvSpPr>
          <p:spPr>
            <a:xfrm>
              <a:off x="1993747" y="3615170"/>
              <a:ext cx="235741" cy="615769"/>
            </a:xfrm>
            <a:custGeom>
              <a:avLst/>
              <a:gdLst>
                <a:gd name="connsiteX0" fmla="*/ 871576 w 1124239"/>
                <a:gd name="connsiteY0" fmla="*/ 0 h 4030579"/>
                <a:gd name="connsiteX1" fmla="*/ 871576 w 1124239"/>
                <a:gd name="connsiteY1" fmla="*/ 553452 h 4030579"/>
                <a:gd name="connsiteX2" fmla="*/ 137650 w 1124239"/>
                <a:gd name="connsiteY2" fmla="*/ 625642 h 4030579"/>
                <a:gd name="connsiteX3" fmla="*/ 65460 w 1124239"/>
                <a:gd name="connsiteY3" fmla="*/ 2141621 h 4030579"/>
                <a:gd name="connsiteX4" fmla="*/ 859544 w 1124239"/>
                <a:gd name="connsiteY4" fmla="*/ 2009273 h 4030579"/>
                <a:gd name="connsiteX5" fmla="*/ 1124239 w 1124239"/>
                <a:gd name="connsiteY5" fmla="*/ 4030579 h 4030579"/>
                <a:gd name="connsiteX6" fmla="*/ 1124239 w 1124239"/>
                <a:gd name="connsiteY6" fmla="*/ 4030579 h 4030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4239" h="4030579">
                  <a:moveTo>
                    <a:pt x="871576" y="0"/>
                  </a:moveTo>
                  <a:cubicBezTo>
                    <a:pt x="932736" y="224589"/>
                    <a:pt x="993897" y="449178"/>
                    <a:pt x="871576" y="553452"/>
                  </a:cubicBezTo>
                  <a:cubicBezTo>
                    <a:pt x="749255" y="657726"/>
                    <a:pt x="272003" y="360947"/>
                    <a:pt x="137650" y="625642"/>
                  </a:cubicBezTo>
                  <a:cubicBezTo>
                    <a:pt x="3297" y="890337"/>
                    <a:pt x="-54856" y="1911016"/>
                    <a:pt x="65460" y="2141621"/>
                  </a:cubicBezTo>
                  <a:cubicBezTo>
                    <a:pt x="185776" y="2372226"/>
                    <a:pt x="683081" y="1694447"/>
                    <a:pt x="859544" y="2009273"/>
                  </a:cubicBezTo>
                  <a:cubicBezTo>
                    <a:pt x="1036007" y="2324099"/>
                    <a:pt x="1124239" y="4030579"/>
                    <a:pt x="1124239" y="4030579"/>
                  </a:cubicBezTo>
                  <a:lnTo>
                    <a:pt x="1124239" y="4030579"/>
                  </a:lnTo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5" name="Connettore 2 4"/>
          <p:cNvCxnSpPr>
            <a:cxnSpLocks/>
          </p:cNvCxnSpPr>
          <p:nvPr/>
        </p:nvCxnSpPr>
        <p:spPr>
          <a:xfrm flipH="1">
            <a:off x="3625331" y="3353655"/>
            <a:ext cx="399002" cy="9273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uppo 45"/>
          <p:cNvGrpSpPr/>
          <p:nvPr/>
        </p:nvGrpSpPr>
        <p:grpSpPr>
          <a:xfrm>
            <a:off x="3900380" y="1384239"/>
            <a:ext cx="1499968" cy="921390"/>
            <a:chOff x="2191101" y="1396272"/>
            <a:chExt cx="1499968" cy="921390"/>
          </a:xfrm>
        </p:grpSpPr>
        <p:sp>
          <p:nvSpPr>
            <p:cNvPr id="49" name="CasellaDiTesto 48"/>
            <p:cNvSpPr txBox="1"/>
            <p:nvPr/>
          </p:nvSpPr>
          <p:spPr>
            <a:xfrm>
              <a:off x="2256500" y="139627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>
                  <a:solidFill>
                    <a:schemeClr val="accent2"/>
                  </a:solidFill>
                </a:rPr>
                <a:t>CXCL12</a:t>
              </a:r>
            </a:p>
          </p:txBody>
        </p:sp>
        <p:grpSp>
          <p:nvGrpSpPr>
            <p:cNvPr id="51" name="Gruppo 50"/>
            <p:cNvGrpSpPr/>
            <p:nvPr/>
          </p:nvGrpSpPr>
          <p:grpSpPr>
            <a:xfrm>
              <a:off x="2191101" y="1712595"/>
              <a:ext cx="1499968" cy="605067"/>
              <a:chOff x="1884681" y="563245"/>
              <a:chExt cx="2494965" cy="1665906"/>
            </a:xfrm>
          </p:grpSpPr>
          <p:sp>
            <p:nvSpPr>
              <p:cNvPr id="53" name="Arco 52"/>
              <p:cNvSpPr/>
              <p:nvPr/>
            </p:nvSpPr>
            <p:spPr>
              <a:xfrm rot="1922783" flipV="1">
                <a:off x="2581340" y="1774386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4" name="Figura a mano libera 53"/>
              <p:cNvSpPr/>
              <p:nvPr/>
            </p:nvSpPr>
            <p:spPr>
              <a:xfrm>
                <a:off x="1884681" y="563245"/>
                <a:ext cx="324544" cy="845127"/>
              </a:xfrm>
              <a:custGeom>
                <a:avLst/>
                <a:gdLst>
                  <a:gd name="connsiteX0" fmla="*/ 305319 w 324544"/>
                  <a:gd name="connsiteY0" fmla="*/ 845127 h 845127"/>
                  <a:gd name="connsiteX1" fmla="*/ 292256 w 324544"/>
                  <a:gd name="connsiteY1" fmla="*/ 518555 h 845127"/>
                  <a:gd name="connsiteX2" fmla="*/ 4873 w 324544"/>
                  <a:gd name="connsiteY2" fmla="*/ 374864 h 845127"/>
                  <a:gd name="connsiteX3" fmla="*/ 122439 w 324544"/>
                  <a:gd name="connsiteY3" fmla="*/ 22167 h 845127"/>
                  <a:gd name="connsiteX4" fmla="*/ 266130 w 324544"/>
                  <a:gd name="connsiteY4" fmla="*/ 35230 h 845127"/>
                  <a:gd name="connsiteX5" fmla="*/ 266130 w 324544"/>
                  <a:gd name="connsiteY5" fmla="*/ 35230 h 84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544" h="845127">
                    <a:moveTo>
                      <a:pt x="305319" y="845127"/>
                    </a:moveTo>
                    <a:cubicBezTo>
                      <a:pt x="323824" y="721029"/>
                      <a:pt x="342330" y="596932"/>
                      <a:pt x="292256" y="518555"/>
                    </a:cubicBezTo>
                    <a:cubicBezTo>
                      <a:pt x="242182" y="440178"/>
                      <a:pt x="33176" y="457595"/>
                      <a:pt x="4873" y="374864"/>
                    </a:cubicBezTo>
                    <a:cubicBezTo>
                      <a:pt x="-23430" y="292133"/>
                      <a:pt x="78896" y="78773"/>
                      <a:pt x="122439" y="22167"/>
                    </a:cubicBezTo>
                    <a:cubicBezTo>
                      <a:pt x="165982" y="-34439"/>
                      <a:pt x="266130" y="35230"/>
                      <a:pt x="266130" y="35230"/>
                    </a:cubicBezTo>
                    <a:lnTo>
                      <a:pt x="266130" y="35230"/>
                    </a:lnTo>
                  </a:path>
                </a:pathLst>
              </a:cu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5" name="Rettangolo 54"/>
              <p:cNvSpPr/>
              <p:nvPr/>
            </p:nvSpPr>
            <p:spPr>
              <a:xfrm>
                <a:off x="2091659" y="1412728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6" name="Rettangolo 55"/>
              <p:cNvSpPr/>
              <p:nvPr/>
            </p:nvSpPr>
            <p:spPr>
              <a:xfrm>
                <a:off x="2387752" y="1408372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7" name="Rettangolo 56"/>
              <p:cNvSpPr/>
              <p:nvPr/>
            </p:nvSpPr>
            <p:spPr>
              <a:xfrm>
                <a:off x="2723034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8" name="Rettangolo 57"/>
              <p:cNvSpPr/>
              <p:nvPr/>
            </p:nvSpPr>
            <p:spPr>
              <a:xfrm>
                <a:off x="3045252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9" name="Rettangolo 58"/>
              <p:cNvSpPr/>
              <p:nvPr/>
            </p:nvSpPr>
            <p:spPr>
              <a:xfrm>
                <a:off x="3367470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0" name="Rettangolo 59"/>
              <p:cNvSpPr/>
              <p:nvPr/>
            </p:nvSpPr>
            <p:spPr>
              <a:xfrm>
                <a:off x="3702749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1" name="Rettangolo 60"/>
              <p:cNvSpPr/>
              <p:nvPr/>
            </p:nvSpPr>
            <p:spPr>
              <a:xfrm>
                <a:off x="3992306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2" name="Arco 61"/>
              <p:cNvSpPr/>
              <p:nvPr/>
            </p:nvSpPr>
            <p:spPr>
              <a:xfrm rot="12750814" flipV="1">
                <a:off x="2376695" y="1239702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3" name="Arco 62"/>
              <p:cNvSpPr/>
              <p:nvPr/>
            </p:nvSpPr>
            <p:spPr>
              <a:xfrm rot="12750814" flipV="1">
                <a:off x="3066040" y="1252760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4" name="Arco 63"/>
              <p:cNvSpPr/>
              <p:nvPr/>
            </p:nvSpPr>
            <p:spPr>
              <a:xfrm rot="12750814" flipV="1">
                <a:off x="3704379" y="1261145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6" name="Ovale 65"/>
            <p:cNvSpPr/>
            <p:nvPr/>
          </p:nvSpPr>
          <p:spPr>
            <a:xfrm>
              <a:off x="2266855" y="1689242"/>
              <a:ext cx="119295" cy="13810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4166938" y="3585685"/>
            <a:ext cx="1536767" cy="738664"/>
          </a:xfrm>
          <a:prstGeom prst="rect">
            <a:avLst/>
          </a:prstGeom>
          <a:noFill/>
          <a:ln>
            <a:solidFill>
              <a:schemeClr val="accent5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>
            <a:defPPr>
              <a:defRPr lang="it-IT"/>
            </a:defPPr>
            <a:lvl1pPr algn="ctr">
              <a:defRPr sz="1400" b="1"/>
            </a:lvl1pPr>
          </a:lstStyle>
          <a:p>
            <a:r>
              <a:rPr lang="en-GB" dirty="0"/>
              <a:t>INTERNALIZATION</a:t>
            </a:r>
          </a:p>
          <a:p>
            <a:r>
              <a:rPr lang="en-GB" dirty="0"/>
              <a:t>AND</a:t>
            </a:r>
          </a:p>
          <a:p>
            <a:r>
              <a:rPr lang="it-IT" dirty="0"/>
              <a:t>DESENSITIZATION</a:t>
            </a:r>
            <a:endParaRPr lang="en-GB" dirty="0"/>
          </a:p>
        </p:txBody>
      </p:sp>
      <p:grpSp>
        <p:nvGrpSpPr>
          <p:cNvPr id="14" name="Gruppo 13"/>
          <p:cNvGrpSpPr/>
          <p:nvPr/>
        </p:nvGrpSpPr>
        <p:grpSpPr>
          <a:xfrm>
            <a:off x="3452717" y="2151535"/>
            <a:ext cx="574517" cy="613664"/>
            <a:chOff x="3635095" y="2217620"/>
            <a:chExt cx="574517" cy="613664"/>
          </a:xfrm>
        </p:grpSpPr>
        <p:sp>
          <p:nvSpPr>
            <p:cNvPr id="9" name="Ovale 8"/>
            <p:cNvSpPr/>
            <p:nvPr/>
          </p:nvSpPr>
          <p:spPr>
            <a:xfrm>
              <a:off x="3912266" y="2220665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β</a:t>
              </a:r>
              <a:endParaRPr lang="it-IT" dirty="0"/>
            </a:p>
          </p:txBody>
        </p:sp>
        <p:sp>
          <p:nvSpPr>
            <p:cNvPr id="95" name="Ovale 94"/>
            <p:cNvSpPr/>
            <p:nvPr/>
          </p:nvSpPr>
          <p:spPr>
            <a:xfrm>
              <a:off x="3635095" y="2217620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baseline="-25000" dirty="0"/>
            </a:p>
          </p:txBody>
        </p:sp>
        <p:sp>
          <p:nvSpPr>
            <p:cNvPr id="96" name="Ovale 95"/>
            <p:cNvSpPr/>
            <p:nvPr/>
          </p:nvSpPr>
          <p:spPr>
            <a:xfrm>
              <a:off x="3787822" y="2514954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γ</a:t>
              </a:r>
              <a:endParaRPr lang="it-IT" dirty="0"/>
            </a:p>
          </p:txBody>
        </p:sp>
      </p:grpSp>
      <p:grpSp>
        <p:nvGrpSpPr>
          <p:cNvPr id="103" name="Gruppo 102"/>
          <p:cNvGrpSpPr/>
          <p:nvPr/>
        </p:nvGrpSpPr>
        <p:grpSpPr>
          <a:xfrm>
            <a:off x="6620522" y="1703520"/>
            <a:ext cx="1499968" cy="1164631"/>
            <a:chOff x="846162" y="3066308"/>
            <a:chExt cx="1499968" cy="1164631"/>
          </a:xfrm>
        </p:grpSpPr>
        <p:grpSp>
          <p:nvGrpSpPr>
            <p:cNvPr id="104" name="Gruppo 103"/>
            <p:cNvGrpSpPr/>
            <p:nvPr/>
          </p:nvGrpSpPr>
          <p:grpSpPr>
            <a:xfrm>
              <a:off x="846162" y="3066308"/>
              <a:ext cx="1499968" cy="605067"/>
              <a:chOff x="1884681" y="563245"/>
              <a:chExt cx="2494965" cy="1665906"/>
            </a:xfrm>
          </p:grpSpPr>
          <p:sp>
            <p:nvSpPr>
              <p:cNvPr id="106" name="Arco 105"/>
              <p:cNvSpPr/>
              <p:nvPr/>
            </p:nvSpPr>
            <p:spPr>
              <a:xfrm rot="1922783" flipV="1">
                <a:off x="2581340" y="1774386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7" name="Figura a mano libera 106"/>
              <p:cNvSpPr/>
              <p:nvPr/>
            </p:nvSpPr>
            <p:spPr>
              <a:xfrm>
                <a:off x="1884681" y="563245"/>
                <a:ext cx="324544" cy="845127"/>
              </a:xfrm>
              <a:custGeom>
                <a:avLst/>
                <a:gdLst>
                  <a:gd name="connsiteX0" fmla="*/ 305319 w 324544"/>
                  <a:gd name="connsiteY0" fmla="*/ 845127 h 845127"/>
                  <a:gd name="connsiteX1" fmla="*/ 292256 w 324544"/>
                  <a:gd name="connsiteY1" fmla="*/ 518555 h 845127"/>
                  <a:gd name="connsiteX2" fmla="*/ 4873 w 324544"/>
                  <a:gd name="connsiteY2" fmla="*/ 374864 h 845127"/>
                  <a:gd name="connsiteX3" fmla="*/ 122439 w 324544"/>
                  <a:gd name="connsiteY3" fmla="*/ 22167 h 845127"/>
                  <a:gd name="connsiteX4" fmla="*/ 266130 w 324544"/>
                  <a:gd name="connsiteY4" fmla="*/ 35230 h 845127"/>
                  <a:gd name="connsiteX5" fmla="*/ 266130 w 324544"/>
                  <a:gd name="connsiteY5" fmla="*/ 35230 h 84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544" h="845127">
                    <a:moveTo>
                      <a:pt x="305319" y="845127"/>
                    </a:moveTo>
                    <a:cubicBezTo>
                      <a:pt x="323824" y="721029"/>
                      <a:pt x="342330" y="596932"/>
                      <a:pt x="292256" y="518555"/>
                    </a:cubicBezTo>
                    <a:cubicBezTo>
                      <a:pt x="242182" y="440178"/>
                      <a:pt x="33176" y="457595"/>
                      <a:pt x="4873" y="374864"/>
                    </a:cubicBezTo>
                    <a:cubicBezTo>
                      <a:pt x="-23430" y="292133"/>
                      <a:pt x="78896" y="78773"/>
                      <a:pt x="122439" y="22167"/>
                    </a:cubicBezTo>
                    <a:cubicBezTo>
                      <a:pt x="165982" y="-34439"/>
                      <a:pt x="266130" y="35230"/>
                      <a:pt x="266130" y="35230"/>
                    </a:cubicBezTo>
                    <a:lnTo>
                      <a:pt x="266130" y="35230"/>
                    </a:lnTo>
                  </a:path>
                </a:pathLst>
              </a:cu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8" name="Rettangolo 107"/>
              <p:cNvSpPr/>
              <p:nvPr/>
            </p:nvSpPr>
            <p:spPr>
              <a:xfrm>
                <a:off x="2091659" y="1412728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9" name="Rettangolo 108"/>
              <p:cNvSpPr/>
              <p:nvPr/>
            </p:nvSpPr>
            <p:spPr>
              <a:xfrm>
                <a:off x="2387752" y="1408372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0" name="Rettangolo 109"/>
              <p:cNvSpPr/>
              <p:nvPr/>
            </p:nvSpPr>
            <p:spPr>
              <a:xfrm>
                <a:off x="2723034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1" name="Rettangolo 110"/>
              <p:cNvSpPr/>
              <p:nvPr/>
            </p:nvSpPr>
            <p:spPr>
              <a:xfrm>
                <a:off x="3045252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2" name="Rettangolo 111"/>
              <p:cNvSpPr/>
              <p:nvPr/>
            </p:nvSpPr>
            <p:spPr>
              <a:xfrm>
                <a:off x="3367470" y="1417079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" name="Rettangolo 112"/>
              <p:cNvSpPr/>
              <p:nvPr/>
            </p:nvSpPr>
            <p:spPr>
              <a:xfrm>
                <a:off x="3702749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4" name="Rettangolo 113"/>
              <p:cNvSpPr/>
              <p:nvPr/>
            </p:nvSpPr>
            <p:spPr>
              <a:xfrm>
                <a:off x="3992306" y="1425786"/>
                <a:ext cx="209005" cy="622663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5" name="Arco 114"/>
              <p:cNvSpPr/>
              <p:nvPr/>
            </p:nvSpPr>
            <p:spPr>
              <a:xfrm rot="12750814" flipV="1">
                <a:off x="2376695" y="1239702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6" name="Arco 115"/>
              <p:cNvSpPr/>
              <p:nvPr/>
            </p:nvSpPr>
            <p:spPr>
              <a:xfrm rot="12750814" flipV="1">
                <a:off x="3066040" y="1252760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7" name="Arco 116"/>
              <p:cNvSpPr/>
              <p:nvPr/>
            </p:nvSpPr>
            <p:spPr>
              <a:xfrm rot="12750814" flipV="1">
                <a:off x="3704379" y="1261145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8" name="Arco 117"/>
              <p:cNvSpPr/>
              <p:nvPr/>
            </p:nvSpPr>
            <p:spPr>
              <a:xfrm rot="1922783" flipV="1">
                <a:off x="3179778" y="1756112"/>
                <a:ext cx="675267" cy="454765"/>
              </a:xfrm>
              <a:prstGeom prst="arc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05" name="Figura a mano libera 104"/>
            <p:cNvSpPr/>
            <p:nvPr/>
          </p:nvSpPr>
          <p:spPr>
            <a:xfrm>
              <a:off x="1993747" y="3615170"/>
              <a:ext cx="235741" cy="615769"/>
            </a:xfrm>
            <a:custGeom>
              <a:avLst/>
              <a:gdLst>
                <a:gd name="connsiteX0" fmla="*/ 871576 w 1124239"/>
                <a:gd name="connsiteY0" fmla="*/ 0 h 4030579"/>
                <a:gd name="connsiteX1" fmla="*/ 871576 w 1124239"/>
                <a:gd name="connsiteY1" fmla="*/ 553452 h 4030579"/>
                <a:gd name="connsiteX2" fmla="*/ 137650 w 1124239"/>
                <a:gd name="connsiteY2" fmla="*/ 625642 h 4030579"/>
                <a:gd name="connsiteX3" fmla="*/ 65460 w 1124239"/>
                <a:gd name="connsiteY3" fmla="*/ 2141621 h 4030579"/>
                <a:gd name="connsiteX4" fmla="*/ 859544 w 1124239"/>
                <a:gd name="connsiteY4" fmla="*/ 2009273 h 4030579"/>
                <a:gd name="connsiteX5" fmla="*/ 1124239 w 1124239"/>
                <a:gd name="connsiteY5" fmla="*/ 4030579 h 4030579"/>
                <a:gd name="connsiteX6" fmla="*/ 1124239 w 1124239"/>
                <a:gd name="connsiteY6" fmla="*/ 4030579 h 4030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4239" h="4030579">
                  <a:moveTo>
                    <a:pt x="871576" y="0"/>
                  </a:moveTo>
                  <a:cubicBezTo>
                    <a:pt x="932736" y="224589"/>
                    <a:pt x="993897" y="449178"/>
                    <a:pt x="871576" y="553452"/>
                  </a:cubicBezTo>
                  <a:cubicBezTo>
                    <a:pt x="749255" y="657726"/>
                    <a:pt x="272003" y="360947"/>
                    <a:pt x="137650" y="625642"/>
                  </a:cubicBezTo>
                  <a:cubicBezTo>
                    <a:pt x="3297" y="890337"/>
                    <a:pt x="-54856" y="1911016"/>
                    <a:pt x="65460" y="2141621"/>
                  </a:cubicBezTo>
                  <a:cubicBezTo>
                    <a:pt x="185776" y="2372226"/>
                    <a:pt x="683081" y="1694447"/>
                    <a:pt x="859544" y="2009273"/>
                  </a:cubicBezTo>
                  <a:cubicBezTo>
                    <a:pt x="1036007" y="2324099"/>
                    <a:pt x="1124239" y="4030579"/>
                    <a:pt x="1124239" y="4030579"/>
                  </a:cubicBezTo>
                  <a:lnTo>
                    <a:pt x="1124239" y="4030579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144" name="Gruppo 143"/>
          <p:cNvGrpSpPr/>
          <p:nvPr/>
        </p:nvGrpSpPr>
        <p:grpSpPr>
          <a:xfrm>
            <a:off x="1654080" y="3918886"/>
            <a:ext cx="605142" cy="338928"/>
            <a:chOff x="3787822" y="2492356"/>
            <a:chExt cx="605142" cy="338928"/>
          </a:xfrm>
        </p:grpSpPr>
        <p:sp>
          <p:nvSpPr>
            <p:cNvPr id="145" name="Ovale 144"/>
            <p:cNvSpPr/>
            <p:nvPr/>
          </p:nvSpPr>
          <p:spPr>
            <a:xfrm>
              <a:off x="4095618" y="2492356"/>
              <a:ext cx="297346" cy="3163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β</a:t>
              </a:r>
              <a:endParaRPr lang="it-IT" dirty="0"/>
            </a:p>
          </p:txBody>
        </p:sp>
        <p:sp>
          <p:nvSpPr>
            <p:cNvPr id="147" name="Ovale 146"/>
            <p:cNvSpPr/>
            <p:nvPr/>
          </p:nvSpPr>
          <p:spPr>
            <a:xfrm>
              <a:off x="3787822" y="2514954"/>
              <a:ext cx="297346" cy="3163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γ</a:t>
              </a:r>
              <a:endParaRPr lang="it-IT" dirty="0"/>
            </a:p>
          </p:txBody>
        </p:sp>
      </p:grpSp>
      <p:cxnSp>
        <p:nvCxnSpPr>
          <p:cNvPr id="153" name="Connettore 2 152"/>
          <p:cNvCxnSpPr/>
          <p:nvPr/>
        </p:nvCxnSpPr>
        <p:spPr>
          <a:xfrm>
            <a:off x="1820616" y="4412881"/>
            <a:ext cx="15391" cy="72231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1102571" y="5267637"/>
            <a:ext cx="1015022" cy="307777"/>
          </a:xfrm>
          <a:prstGeom prst="rect">
            <a:avLst/>
          </a:prstGeom>
          <a:noFill/>
          <a:ln>
            <a:solidFill>
              <a:schemeClr val="accent5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>
            <a:defPPr>
              <a:defRPr lang="it-IT"/>
            </a:defPPr>
            <a:lvl1pPr algn="ctr">
              <a:defRPr sz="1400" b="1"/>
            </a:lvl1pPr>
          </a:lstStyle>
          <a:p>
            <a:r>
              <a:rPr lang="it-IT" dirty="0"/>
              <a:t>SIGNALING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8410813" y="1499875"/>
            <a:ext cx="1499968" cy="1332026"/>
            <a:chOff x="8408981" y="1499258"/>
            <a:chExt cx="1499968" cy="1332026"/>
          </a:xfrm>
        </p:grpSpPr>
        <p:sp>
          <p:nvSpPr>
            <p:cNvPr id="157" name="Ovale 156"/>
            <p:cNvSpPr/>
            <p:nvPr/>
          </p:nvSpPr>
          <p:spPr>
            <a:xfrm>
              <a:off x="8483039" y="1708542"/>
              <a:ext cx="119295" cy="13810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7" name="Gruppo 16"/>
            <p:cNvGrpSpPr/>
            <p:nvPr/>
          </p:nvGrpSpPr>
          <p:grpSpPr>
            <a:xfrm>
              <a:off x="8408981" y="1499258"/>
              <a:ext cx="1499968" cy="1332026"/>
              <a:chOff x="8148044" y="1475937"/>
              <a:chExt cx="1499968" cy="1332026"/>
            </a:xfrm>
          </p:grpSpPr>
          <p:sp>
            <p:nvSpPr>
              <p:cNvPr id="152" name="Figura a mano libera 151"/>
              <p:cNvSpPr/>
              <p:nvPr/>
            </p:nvSpPr>
            <p:spPr>
              <a:xfrm>
                <a:off x="9313620" y="2192194"/>
                <a:ext cx="235741" cy="615769"/>
              </a:xfrm>
              <a:custGeom>
                <a:avLst/>
                <a:gdLst>
                  <a:gd name="connsiteX0" fmla="*/ 871576 w 1124239"/>
                  <a:gd name="connsiteY0" fmla="*/ 0 h 4030579"/>
                  <a:gd name="connsiteX1" fmla="*/ 871576 w 1124239"/>
                  <a:gd name="connsiteY1" fmla="*/ 553452 h 4030579"/>
                  <a:gd name="connsiteX2" fmla="*/ 137650 w 1124239"/>
                  <a:gd name="connsiteY2" fmla="*/ 625642 h 4030579"/>
                  <a:gd name="connsiteX3" fmla="*/ 65460 w 1124239"/>
                  <a:gd name="connsiteY3" fmla="*/ 2141621 h 4030579"/>
                  <a:gd name="connsiteX4" fmla="*/ 859544 w 1124239"/>
                  <a:gd name="connsiteY4" fmla="*/ 2009273 h 4030579"/>
                  <a:gd name="connsiteX5" fmla="*/ 1124239 w 1124239"/>
                  <a:gd name="connsiteY5" fmla="*/ 4030579 h 4030579"/>
                  <a:gd name="connsiteX6" fmla="*/ 1124239 w 1124239"/>
                  <a:gd name="connsiteY6" fmla="*/ 4030579 h 4030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4239" h="4030579">
                    <a:moveTo>
                      <a:pt x="871576" y="0"/>
                    </a:moveTo>
                    <a:cubicBezTo>
                      <a:pt x="932736" y="224589"/>
                      <a:pt x="993897" y="449178"/>
                      <a:pt x="871576" y="553452"/>
                    </a:cubicBezTo>
                    <a:cubicBezTo>
                      <a:pt x="749255" y="657726"/>
                      <a:pt x="272003" y="360947"/>
                      <a:pt x="137650" y="625642"/>
                    </a:cubicBezTo>
                    <a:cubicBezTo>
                      <a:pt x="3297" y="890337"/>
                      <a:pt x="-54856" y="1911016"/>
                      <a:pt x="65460" y="2141621"/>
                    </a:cubicBezTo>
                    <a:cubicBezTo>
                      <a:pt x="185776" y="2372226"/>
                      <a:pt x="683081" y="1694447"/>
                      <a:pt x="859544" y="2009273"/>
                    </a:cubicBezTo>
                    <a:cubicBezTo>
                      <a:pt x="1036007" y="2324099"/>
                      <a:pt x="1124239" y="4030579"/>
                      <a:pt x="1124239" y="4030579"/>
                    </a:cubicBezTo>
                    <a:lnTo>
                      <a:pt x="1124239" y="4030579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grpSp>
            <p:nvGrpSpPr>
              <p:cNvPr id="120" name="Gruppo 119"/>
              <p:cNvGrpSpPr/>
              <p:nvPr/>
            </p:nvGrpSpPr>
            <p:grpSpPr>
              <a:xfrm>
                <a:off x="8148044" y="1669714"/>
                <a:ext cx="1499968" cy="605067"/>
                <a:chOff x="1884681" y="563245"/>
                <a:chExt cx="2494965" cy="1665906"/>
              </a:xfrm>
            </p:grpSpPr>
            <p:sp>
              <p:nvSpPr>
                <p:cNvPr id="122" name="Arco 121"/>
                <p:cNvSpPr/>
                <p:nvPr/>
              </p:nvSpPr>
              <p:spPr>
                <a:xfrm rot="1922783" flipV="1">
                  <a:off x="2581340" y="1774386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3" name="Figura a mano libera 122"/>
                <p:cNvSpPr/>
                <p:nvPr/>
              </p:nvSpPr>
              <p:spPr>
                <a:xfrm>
                  <a:off x="1884681" y="563245"/>
                  <a:ext cx="324544" cy="845127"/>
                </a:xfrm>
                <a:custGeom>
                  <a:avLst/>
                  <a:gdLst>
                    <a:gd name="connsiteX0" fmla="*/ 305319 w 324544"/>
                    <a:gd name="connsiteY0" fmla="*/ 845127 h 845127"/>
                    <a:gd name="connsiteX1" fmla="*/ 292256 w 324544"/>
                    <a:gd name="connsiteY1" fmla="*/ 518555 h 845127"/>
                    <a:gd name="connsiteX2" fmla="*/ 4873 w 324544"/>
                    <a:gd name="connsiteY2" fmla="*/ 374864 h 845127"/>
                    <a:gd name="connsiteX3" fmla="*/ 122439 w 324544"/>
                    <a:gd name="connsiteY3" fmla="*/ 22167 h 845127"/>
                    <a:gd name="connsiteX4" fmla="*/ 266130 w 324544"/>
                    <a:gd name="connsiteY4" fmla="*/ 35230 h 845127"/>
                    <a:gd name="connsiteX5" fmla="*/ 266130 w 324544"/>
                    <a:gd name="connsiteY5" fmla="*/ 35230 h 8451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4544" h="845127">
                      <a:moveTo>
                        <a:pt x="305319" y="845127"/>
                      </a:moveTo>
                      <a:cubicBezTo>
                        <a:pt x="323824" y="721029"/>
                        <a:pt x="342330" y="596932"/>
                        <a:pt x="292256" y="518555"/>
                      </a:cubicBezTo>
                      <a:cubicBezTo>
                        <a:pt x="242182" y="440178"/>
                        <a:pt x="33176" y="457595"/>
                        <a:pt x="4873" y="374864"/>
                      </a:cubicBezTo>
                      <a:cubicBezTo>
                        <a:pt x="-23430" y="292133"/>
                        <a:pt x="78896" y="78773"/>
                        <a:pt x="122439" y="22167"/>
                      </a:cubicBezTo>
                      <a:cubicBezTo>
                        <a:pt x="165982" y="-34439"/>
                        <a:pt x="266130" y="35230"/>
                        <a:pt x="266130" y="35230"/>
                      </a:cubicBezTo>
                      <a:lnTo>
                        <a:pt x="266130" y="35230"/>
                      </a:ln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4" name="Rettangolo 123"/>
                <p:cNvSpPr/>
                <p:nvPr/>
              </p:nvSpPr>
              <p:spPr>
                <a:xfrm>
                  <a:off x="2091659" y="1412728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5" name="Rettangolo 124"/>
                <p:cNvSpPr/>
                <p:nvPr/>
              </p:nvSpPr>
              <p:spPr>
                <a:xfrm>
                  <a:off x="2387752" y="1408372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6" name="Rettangolo 125"/>
                <p:cNvSpPr/>
                <p:nvPr/>
              </p:nvSpPr>
              <p:spPr>
                <a:xfrm>
                  <a:off x="2723034" y="1417079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7" name="Rettangolo 126"/>
                <p:cNvSpPr/>
                <p:nvPr/>
              </p:nvSpPr>
              <p:spPr>
                <a:xfrm>
                  <a:off x="3045252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8" name="Rettangolo 127"/>
                <p:cNvSpPr/>
                <p:nvPr/>
              </p:nvSpPr>
              <p:spPr>
                <a:xfrm>
                  <a:off x="3367470" y="1417079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29" name="Rettangolo 128"/>
                <p:cNvSpPr/>
                <p:nvPr/>
              </p:nvSpPr>
              <p:spPr>
                <a:xfrm>
                  <a:off x="3702749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0" name="Rettangolo 129"/>
                <p:cNvSpPr/>
                <p:nvPr/>
              </p:nvSpPr>
              <p:spPr>
                <a:xfrm>
                  <a:off x="3992306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1" name="Arco 130"/>
                <p:cNvSpPr/>
                <p:nvPr/>
              </p:nvSpPr>
              <p:spPr>
                <a:xfrm rot="12750814" flipV="1">
                  <a:off x="2376695" y="1239702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2" name="Arco 131"/>
                <p:cNvSpPr/>
                <p:nvPr/>
              </p:nvSpPr>
              <p:spPr>
                <a:xfrm rot="12750814" flipV="1">
                  <a:off x="3066040" y="1252760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3" name="Arco 132"/>
                <p:cNvSpPr/>
                <p:nvPr/>
              </p:nvSpPr>
              <p:spPr>
                <a:xfrm rot="12750814" flipV="1">
                  <a:off x="3704379" y="1261145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4" name="Arco 133"/>
                <p:cNvSpPr/>
                <p:nvPr/>
              </p:nvSpPr>
              <p:spPr>
                <a:xfrm rot="1922783" flipV="1">
                  <a:off x="3179778" y="1756112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189" name="CasellaDiTesto 188"/>
              <p:cNvSpPr txBox="1"/>
              <p:nvPr/>
            </p:nvSpPr>
            <p:spPr>
              <a:xfrm>
                <a:off x="8278999" y="1475937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>
                    <a:solidFill>
                      <a:schemeClr val="accent2"/>
                    </a:solidFill>
                  </a:rPr>
                  <a:t>CXCL12</a:t>
                </a:r>
              </a:p>
            </p:txBody>
          </p:sp>
        </p:grpSp>
      </p:grpSp>
      <p:sp>
        <p:nvSpPr>
          <p:cNvPr id="190" name="CasellaDiTesto 189"/>
          <p:cNvSpPr txBox="1"/>
          <p:nvPr/>
        </p:nvSpPr>
        <p:spPr>
          <a:xfrm>
            <a:off x="547522" y="754434"/>
            <a:ext cx="5057577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Wild-</a:t>
            </a:r>
            <a:r>
              <a:rPr lang="it-IT" sz="2800" b="1" dirty="0" err="1"/>
              <a:t>type</a:t>
            </a:r>
            <a:r>
              <a:rPr lang="it-IT" sz="2800" b="1" dirty="0"/>
              <a:t> CXCR4</a:t>
            </a:r>
          </a:p>
        </p:txBody>
      </p:sp>
      <p:sp>
        <p:nvSpPr>
          <p:cNvPr id="191" name="CasellaDiTesto 190"/>
          <p:cNvSpPr txBox="1"/>
          <p:nvPr/>
        </p:nvSpPr>
        <p:spPr>
          <a:xfrm>
            <a:off x="6620522" y="739501"/>
            <a:ext cx="5081157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WHIM-</a:t>
            </a:r>
            <a:r>
              <a:rPr lang="it-IT" sz="2800" b="1" dirty="0" err="1"/>
              <a:t>mutated</a:t>
            </a:r>
            <a:r>
              <a:rPr lang="it-IT" sz="2800" b="1" dirty="0"/>
              <a:t> CXCR4</a:t>
            </a:r>
          </a:p>
        </p:txBody>
      </p:sp>
      <p:cxnSp>
        <p:nvCxnSpPr>
          <p:cNvPr id="159" name="Connettore 2 158"/>
          <p:cNvCxnSpPr>
            <a:cxnSpLocks/>
          </p:cNvCxnSpPr>
          <p:nvPr/>
        </p:nvCxnSpPr>
        <p:spPr>
          <a:xfrm flipH="1" flipV="1">
            <a:off x="1849486" y="5707858"/>
            <a:ext cx="973816" cy="5552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asellaDiTesto 159"/>
          <p:cNvSpPr txBox="1"/>
          <p:nvPr/>
        </p:nvSpPr>
        <p:spPr>
          <a:xfrm>
            <a:off x="4486955" y="5267637"/>
            <a:ext cx="1289071" cy="523220"/>
          </a:xfrm>
          <a:prstGeom prst="rect">
            <a:avLst/>
          </a:prstGeom>
          <a:noFill/>
          <a:ln>
            <a:solidFill>
              <a:schemeClr val="accent5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>
            <a:defPPr>
              <a:defRPr lang="it-IT"/>
            </a:defPPr>
            <a:lvl1pPr algn="ctr">
              <a:defRPr sz="1400" b="1"/>
            </a:lvl1pPr>
          </a:lstStyle>
          <a:p>
            <a:r>
              <a:rPr lang="it-IT" dirty="0"/>
              <a:t>RECYCLING or </a:t>
            </a:r>
          </a:p>
          <a:p>
            <a:r>
              <a:rPr lang="it-IT" dirty="0"/>
              <a:t>DEGRADATION</a:t>
            </a:r>
            <a:endParaRPr lang="en-GB" dirty="0"/>
          </a:p>
        </p:txBody>
      </p:sp>
      <p:sp>
        <p:nvSpPr>
          <p:cNvPr id="139" name="Figura a mano libera 138"/>
          <p:cNvSpPr/>
          <p:nvPr/>
        </p:nvSpPr>
        <p:spPr>
          <a:xfrm>
            <a:off x="11195914" y="2240803"/>
            <a:ext cx="235741" cy="615769"/>
          </a:xfrm>
          <a:custGeom>
            <a:avLst/>
            <a:gdLst>
              <a:gd name="connsiteX0" fmla="*/ 871576 w 1124239"/>
              <a:gd name="connsiteY0" fmla="*/ 0 h 4030579"/>
              <a:gd name="connsiteX1" fmla="*/ 871576 w 1124239"/>
              <a:gd name="connsiteY1" fmla="*/ 553452 h 4030579"/>
              <a:gd name="connsiteX2" fmla="*/ 137650 w 1124239"/>
              <a:gd name="connsiteY2" fmla="*/ 625642 h 4030579"/>
              <a:gd name="connsiteX3" fmla="*/ 65460 w 1124239"/>
              <a:gd name="connsiteY3" fmla="*/ 2141621 h 4030579"/>
              <a:gd name="connsiteX4" fmla="*/ 859544 w 1124239"/>
              <a:gd name="connsiteY4" fmla="*/ 2009273 h 4030579"/>
              <a:gd name="connsiteX5" fmla="*/ 1124239 w 1124239"/>
              <a:gd name="connsiteY5" fmla="*/ 4030579 h 4030579"/>
              <a:gd name="connsiteX6" fmla="*/ 1124239 w 1124239"/>
              <a:gd name="connsiteY6" fmla="*/ 4030579 h 403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4239" h="4030579">
                <a:moveTo>
                  <a:pt x="871576" y="0"/>
                </a:moveTo>
                <a:cubicBezTo>
                  <a:pt x="932736" y="224589"/>
                  <a:pt x="993897" y="449178"/>
                  <a:pt x="871576" y="553452"/>
                </a:cubicBezTo>
                <a:cubicBezTo>
                  <a:pt x="749255" y="657726"/>
                  <a:pt x="272003" y="360947"/>
                  <a:pt x="137650" y="625642"/>
                </a:cubicBezTo>
                <a:cubicBezTo>
                  <a:pt x="3297" y="890337"/>
                  <a:pt x="-54856" y="1911016"/>
                  <a:pt x="65460" y="2141621"/>
                </a:cubicBezTo>
                <a:cubicBezTo>
                  <a:pt x="185776" y="2372226"/>
                  <a:pt x="683081" y="1694447"/>
                  <a:pt x="859544" y="2009273"/>
                </a:cubicBezTo>
                <a:cubicBezTo>
                  <a:pt x="1036007" y="2324099"/>
                  <a:pt x="1124239" y="4030579"/>
                  <a:pt x="1124239" y="4030579"/>
                </a:cubicBezTo>
                <a:lnTo>
                  <a:pt x="1124239" y="4030579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48" name="Gruppo 147"/>
          <p:cNvGrpSpPr/>
          <p:nvPr/>
        </p:nvGrpSpPr>
        <p:grpSpPr>
          <a:xfrm>
            <a:off x="10027668" y="1718598"/>
            <a:ext cx="1499968" cy="605067"/>
            <a:chOff x="1884681" y="563245"/>
            <a:chExt cx="2494965" cy="1665906"/>
          </a:xfrm>
        </p:grpSpPr>
        <p:sp>
          <p:nvSpPr>
            <p:cNvPr id="149" name="Arco 148"/>
            <p:cNvSpPr/>
            <p:nvPr/>
          </p:nvSpPr>
          <p:spPr>
            <a:xfrm rot="1922783" flipV="1">
              <a:off x="2581340" y="1774386"/>
              <a:ext cx="675267" cy="454765"/>
            </a:xfrm>
            <a:prstGeom prst="arc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0" name="Figura a mano libera 149"/>
            <p:cNvSpPr/>
            <p:nvPr/>
          </p:nvSpPr>
          <p:spPr>
            <a:xfrm>
              <a:off x="1884681" y="563245"/>
              <a:ext cx="324544" cy="845127"/>
            </a:xfrm>
            <a:custGeom>
              <a:avLst/>
              <a:gdLst>
                <a:gd name="connsiteX0" fmla="*/ 305319 w 324544"/>
                <a:gd name="connsiteY0" fmla="*/ 845127 h 845127"/>
                <a:gd name="connsiteX1" fmla="*/ 292256 w 324544"/>
                <a:gd name="connsiteY1" fmla="*/ 518555 h 845127"/>
                <a:gd name="connsiteX2" fmla="*/ 4873 w 324544"/>
                <a:gd name="connsiteY2" fmla="*/ 374864 h 845127"/>
                <a:gd name="connsiteX3" fmla="*/ 122439 w 324544"/>
                <a:gd name="connsiteY3" fmla="*/ 22167 h 845127"/>
                <a:gd name="connsiteX4" fmla="*/ 266130 w 324544"/>
                <a:gd name="connsiteY4" fmla="*/ 35230 h 845127"/>
                <a:gd name="connsiteX5" fmla="*/ 266130 w 324544"/>
                <a:gd name="connsiteY5" fmla="*/ 35230 h 84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4544" h="845127">
                  <a:moveTo>
                    <a:pt x="305319" y="845127"/>
                  </a:moveTo>
                  <a:cubicBezTo>
                    <a:pt x="323824" y="721029"/>
                    <a:pt x="342330" y="596932"/>
                    <a:pt x="292256" y="518555"/>
                  </a:cubicBezTo>
                  <a:cubicBezTo>
                    <a:pt x="242182" y="440178"/>
                    <a:pt x="33176" y="457595"/>
                    <a:pt x="4873" y="374864"/>
                  </a:cubicBezTo>
                  <a:cubicBezTo>
                    <a:pt x="-23430" y="292133"/>
                    <a:pt x="78896" y="78773"/>
                    <a:pt x="122439" y="22167"/>
                  </a:cubicBezTo>
                  <a:cubicBezTo>
                    <a:pt x="165982" y="-34439"/>
                    <a:pt x="266130" y="35230"/>
                    <a:pt x="266130" y="35230"/>
                  </a:cubicBezTo>
                  <a:lnTo>
                    <a:pt x="266130" y="35230"/>
                  </a:lnTo>
                </a:path>
              </a:pathLst>
            </a:cu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1" name="Rettangolo 150"/>
            <p:cNvSpPr/>
            <p:nvPr/>
          </p:nvSpPr>
          <p:spPr>
            <a:xfrm>
              <a:off x="2091659" y="1412728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Rettangolo 154"/>
            <p:cNvSpPr/>
            <p:nvPr/>
          </p:nvSpPr>
          <p:spPr>
            <a:xfrm>
              <a:off x="2387752" y="1408372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6" name="Rettangolo 155"/>
            <p:cNvSpPr/>
            <p:nvPr/>
          </p:nvSpPr>
          <p:spPr>
            <a:xfrm>
              <a:off x="2723034" y="1417079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Rettangolo 157"/>
            <p:cNvSpPr/>
            <p:nvPr/>
          </p:nvSpPr>
          <p:spPr>
            <a:xfrm>
              <a:off x="3045252" y="1425786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Rettangolo 170"/>
            <p:cNvSpPr/>
            <p:nvPr/>
          </p:nvSpPr>
          <p:spPr>
            <a:xfrm>
              <a:off x="3367470" y="1417079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Rettangolo 171"/>
            <p:cNvSpPr/>
            <p:nvPr/>
          </p:nvSpPr>
          <p:spPr>
            <a:xfrm>
              <a:off x="3702749" y="1425786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3" name="Rettangolo 172"/>
            <p:cNvSpPr/>
            <p:nvPr/>
          </p:nvSpPr>
          <p:spPr>
            <a:xfrm>
              <a:off x="3992306" y="1425786"/>
              <a:ext cx="209005" cy="622663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4" name="Arco 173"/>
            <p:cNvSpPr/>
            <p:nvPr/>
          </p:nvSpPr>
          <p:spPr>
            <a:xfrm rot="12750814" flipV="1">
              <a:off x="2376695" y="1239702"/>
              <a:ext cx="675267" cy="454765"/>
            </a:xfrm>
            <a:prstGeom prst="arc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5" name="Arco 174"/>
            <p:cNvSpPr/>
            <p:nvPr/>
          </p:nvSpPr>
          <p:spPr>
            <a:xfrm rot="12750814" flipV="1">
              <a:off x="3066040" y="1252760"/>
              <a:ext cx="675267" cy="454765"/>
            </a:xfrm>
            <a:prstGeom prst="arc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6" name="Arco 175"/>
            <p:cNvSpPr/>
            <p:nvPr/>
          </p:nvSpPr>
          <p:spPr>
            <a:xfrm rot="12750814" flipV="1">
              <a:off x="3704379" y="1261145"/>
              <a:ext cx="675267" cy="454765"/>
            </a:xfrm>
            <a:prstGeom prst="arc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7" name="Arco 176"/>
            <p:cNvSpPr/>
            <p:nvPr/>
          </p:nvSpPr>
          <p:spPr>
            <a:xfrm rot="1922783" flipV="1">
              <a:off x="3179778" y="1756112"/>
              <a:ext cx="675267" cy="454765"/>
            </a:xfrm>
            <a:prstGeom prst="arc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02" name="Rettangolo 301">
            <a:extLst>
              <a:ext uri="{FF2B5EF4-FFF2-40B4-BE49-F238E27FC236}">
                <a16:creationId xmlns:a16="http://schemas.microsoft.com/office/drawing/2014/main" id="{62CA74B4-0A6F-4D0E-B1B7-DAF1C2A95DCA}"/>
              </a:ext>
            </a:extLst>
          </p:cNvPr>
          <p:cNvSpPr/>
          <p:nvPr/>
        </p:nvSpPr>
        <p:spPr>
          <a:xfrm rot="1046477">
            <a:off x="5226032" y="2576637"/>
            <a:ext cx="3080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</a:t>
            </a:r>
          </a:p>
        </p:txBody>
      </p:sp>
      <p:sp>
        <p:nvSpPr>
          <p:cNvPr id="301" name="Rettangolo 300">
            <a:extLst>
              <a:ext uri="{FF2B5EF4-FFF2-40B4-BE49-F238E27FC236}">
                <a16:creationId xmlns:a16="http://schemas.microsoft.com/office/drawing/2014/main" id="{12F1B1D6-FD84-40A7-B3E9-9F397691B269}"/>
              </a:ext>
            </a:extLst>
          </p:cNvPr>
          <p:cNvSpPr/>
          <p:nvPr/>
        </p:nvSpPr>
        <p:spPr>
          <a:xfrm>
            <a:off x="5189158" y="2300597"/>
            <a:ext cx="30809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</a:t>
            </a:r>
          </a:p>
        </p:txBody>
      </p:sp>
      <p:sp>
        <p:nvSpPr>
          <p:cNvPr id="135" name="Ovale 134"/>
          <p:cNvSpPr/>
          <p:nvPr/>
        </p:nvSpPr>
        <p:spPr>
          <a:xfrm rot="20052994">
            <a:off x="3876189" y="2490666"/>
            <a:ext cx="1414402" cy="387205"/>
          </a:xfrm>
          <a:prstGeom prst="ellipse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dirty="0">
                <a:solidFill>
                  <a:schemeClr val="bg1"/>
                </a:solidFill>
              </a:rPr>
              <a:t>β</a:t>
            </a:r>
            <a:r>
              <a:rPr lang="it-IT" sz="1400" b="1" dirty="0">
                <a:solidFill>
                  <a:schemeClr val="bg1"/>
                </a:solidFill>
              </a:rPr>
              <a:t>-arrestin2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2797871" y="4367687"/>
            <a:ext cx="1669351" cy="1845878"/>
            <a:chOff x="2032069" y="4071126"/>
            <a:chExt cx="1669351" cy="1845878"/>
          </a:xfrm>
        </p:grpSpPr>
        <p:sp>
          <p:nvSpPr>
            <p:cNvPr id="3" name="Ovale 2"/>
            <p:cNvSpPr/>
            <p:nvPr/>
          </p:nvSpPr>
          <p:spPr>
            <a:xfrm>
              <a:off x="2037960" y="4071126"/>
              <a:ext cx="1536467" cy="1263563"/>
            </a:xfrm>
            <a:prstGeom prst="ellipse">
              <a:avLst/>
            </a:prstGeom>
            <a:noFill/>
            <a:ln w="28575">
              <a:solidFill>
                <a:schemeClr val="accent4">
                  <a:lumMod val="75000"/>
                </a:schemeClr>
              </a:solidFill>
            </a:ln>
            <a:effectLst>
              <a:glow rad="50800">
                <a:schemeClr val="accent4">
                  <a:lumMod val="50000"/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69" name="Gruppo 68"/>
            <p:cNvGrpSpPr/>
            <p:nvPr/>
          </p:nvGrpSpPr>
          <p:grpSpPr>
            <a:xfrm>
              <a:off x="2032069" y="4752373"/>
              <a:ext cx="1499968" cy="1164631"/>
              <a:chOff x="846162" y="3066308"/>
              <a:chExt cx="1499968" cy="1164631"/>
            </a:xfrm>
          </p:grpSpPr>
          <p:grpSp>
            <p:nvGrpSpPr>
              <p:cNvPr id="71" name="Gruppo 70"/>
              <p:cNvGrpSpPr/>
              <p:nvPr/>
            </p:nvGrpSpPr>
            <p:grpSpPr>
              <a:xfrm>
                <a:off x="846162" y="3066308"/>
                <a:ext cx="1499968" cy="605067"/>
                <a:chOff x="1884681" y="563245"/>
                <a:chExt cx="2494965" cy="1665906"/>
              </a:xfrm>
            </p:grpSpPr>
            <p:sp>
              <p:nvSpPr>
                <p:cNvPr id="73" name="Arco 72"/>
                <p:cNvSpPr/>
                <p:nvPr/>
              </p:nvSpPr>
              <p:spPr>
                <a:xfrm rot="1922783" flipV="1">
                  <a:off x="2581340" y="1774386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4" name="Figura a mano libera 73"/>
                <p:cNvSpPr/>
                <p:nvPr/>
              </p:nvSpPr>
              <p:spPr>
                <a:xfrm>
                  <a:off x="1884681" y="563245"/>
                  <a:ext cx="324544" cy="845127"/>
                </a:xfrm>
                <a:custGeom>
                  <a:avLst/>
                  <a:gdLst>
                    <a:gd name="connsiteX0" fmla="*/ 305319 w 324544"/>
                    <a:gd name="connsiteY0" fmla="*/ 845127 h 845127"/>
                    <a:gd name="connsiteX1" fmla="*/ 292256 w 324544"/>
                    <a:gd name="connsiteY1" fmla="*/ 518555 h 845127"/>
                    <a:gd name="connsiteX2" fmla="*/ 4873 w 324544"/>
                    <a:gd name="connsiteY2" fmla="*/ 374864 h 845127"/>
                    <a:gd name="connsiteX3" fmla="*/ 122439 w 324544"/>
                    <a:gd name="connsiteY3" fmla="*/ 22167 h 845127"/>
                    <a:gd name="connsiteX4" fmla="*/ 266130 w 324544"/>
                    <a:gd name="connsiteY4" fmla="*/ 35230 h 845127"/>
                    <a:gd name="connsiteX5" fmla="*/ 266130 w 324544"/>
                    <a:gd name="connsiteY5" fmla="*/ 35230 h 8451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4544" h="845127">
                      <a:moveTo>
                        <a:pt x="305319" y="845127"/>
                      </a:moveTo>
                      <a:cubicBezTo>
                        <a:pt x="323824" y="721029"/>
                        <a:pt x="342330" y="596932"/>
                        <a:pt x="292256" y="518555"/>
                      </a:cubicBezTo>
                      <a:cubicBezTo>
                        <a:pt x="242182" y="440178"/>
                        <a:pt x="33176" y="457595"/>
                        <a:pt x="4873" y="374864"/>
                      </a:cubicBezTo>
                      <a:cubicBezTo>
                        <a:pt x="-23430" y="292133"/>
                        <a:pt x="78896" y="78773"/>
                        <a:pt x="122439" y="22167"/>
                      </a:cubicBezTo>
                      <a:cubicBezTo>
                        <a:pt x="165982" y="-34439"/>
                        <a:pt x="266130" y="35230"/>
                        <a:pt x="266130" y="35230"/>
                      </a:cubicBezTo>
                      <a:lnTo>
                        <a:pt x="266130" y="35230"/>
                      </a:ln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5" name="Rettangolo 74"/>
                <p:cNvSpPr/>
                <p:nvPr/>
              </p:nvSpPr>
              <p:spPr>
                <a:xfrm>
                  <a:off x="2091659" y="1412728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8" name="Rettangolo 77"/>
                <p:cNvSpPr/>
                <p:nvPr/>
              </p:nvSpPr>
              <p:spPr>
                <a:xfrm>
                  <a:off x="2387752" y="1408372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9" name="Rettangolo 78"/>
                <p:cNvSpPr/>
                <p:nvPr/>
              </p:nvSpPr>
              <p:spPr>
                <a:xfrm>
                  <a:off x="2723034" y="1417079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0" name="Rettangolo 79"/>
                <p:cNvSpPr/>
                <p:nvPr/>
              </p:nvSpPr>
              <p:spPr>
                <a:xfrm>
                  <a:off x="3045252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1" name="Rettangolo 80"/>
                <p:cNvSpPr/>
                <p:nvPr/>
              </p:nvSpPr>
              <p:spPr>
                <a:xfrm>
                  <a:off x="3367470" y="1417079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2" name="Rettangolo 81"/>
                <p:cNvSpPr/>
                <p:nvPr/>
              </p:nvSpPr>
              <p:spPr>
                <a:xfrm>
                  <a:off x="3702749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3" name="Rettangolo 82"/>
                <p:cNvSpPr/>
                <p:nvPr/>
              </p:nvSpPr>
              <p:spPr>
                <a:xfrm>
                  <a:off x="3992306" y="1425786"/>
                  <a:ext cx="209005" cy="622663"/>
                </a:xfrm>
                <a:prstGeom prst="rect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4" name="Arco 83"/>
                <p:cNvSpPr/>
                <p:nvPr/>
              </p:nvSpPr>
              <p:spPr>
                <a:xfrm rot="12750814" flipV="1">
                  <a:off x="2376695" y="1239702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5" name="Arco 84"/>
                <p:cNvSpPr/>
                <p:nvPr/>
              </p:nvSpPr>
              <p:spPr>
                <a:xfrm rot="12750814" flipV="1">
                  <a:off x="3066040" y="1252760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6" name="Arco 85"/>
                <p:cNvSpPr/>
                <p:nvPr/>
              </p:nvSpPr>
              <p:spPr>
                <a:xfrm rot="12750814" flipV="1">
                  <a:off x="3704379" y="1261145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7" name="Arco 86"/>
                <p:cNvSpPr/>
                <p:nvPr/>
              </p:nvSpPr>
              <p:spPr>
                <a:xfrm rot="1922783" flipV="1">
                  <a:off x="3179778" y="1756112"/>
                  <a:ext cx="675267" cy="454765"/>
                </a:xfrm>
                <a:prstGeom prst="arc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72" name="Figura a mano libera 71"/>
              <p:cNvSpPr/>
              <p:nvPr/>
            </p:nvSpPr>
            <p:spPr>
              <a:xfrm>
                <a:off x="1993747" y="3615170"/>
                <a:ext cx="235741" cy="615769"/>
              </a:xfrm>
              <a:custGeom>
                <a:avLst/>
                <a:gdLst>
                  <a:gd name="connsiteX0" fmla="*/ 871576 w 1124239"/>
                  <a:gd name="connsiteY0" fmla="*/ 0 h 4030579"/>
                  <a:gd name="connsiteX1" fmla="*/ 871576 w 1124239"/>
                  <a:gd name="connsiteY1" fmla="*/ 553452 h 4030579"/>
                  <a:gd name="connsiteX2" fmla="*/ 137650 w 1124239"/>
                  <a:gd name="connsiteY2" fmla="*/ 625642 h 4030579"/>
                  <a:gd name="connsiteX3" fmla="*/ 65460 w 1124239"/>
                  <a:gd name="connsiteY3" fmla="*/ 2141621 h 4030579"/>
                  <a:gd name="connsiteX4" fmla="*/ 859544 w 1124239"/>
                  <a:gd name="connsiteY4" fmla="*/ 2009273 h 4030579"/>
                  <a:gd name="connsiteX5" fmla="*/ 1124239 w 1124239"/>
                  <a:gd name="connsiteY5" fmla="*/ 4030579 h 4030579"/>
                  <a:gd name="connsiteX6" fmla="*/ 1124239 w 1124239"/>
                  <a:gd name="connsiteY6" fmla="*/ 4030579 h 4030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4239" h="4030579">
                    <a:moveTo>
                      <a:pt x="871576" y="0"/>
                    </a:moveTo>
                    <a:cubicBezTo>
                      <a:pt x="932736" y="224589"/>
                      <a:pt x="993897" y="449178"/>
                      <a:pt x="871576" y="553452"/>
                    </a:cubicBezTo>
                    <a:cubicBezTo>
                      <a:pt x="749255" y="657726"/>
                      <a:pt x="272003" y="360947"/>
                      <a:pt x="137650" y="625642"/>
                    </a:cubicBezTo>
                    <a:cubicBezTo>
                      <a:pt x="3297" y="890337"/>
                      <a:pt x="-54856" y="1911016"/>
                      <a:pt x="65460" y="2141621"/>
                    </a:cubicBezTo>
                    <a:cubicBezTo>
                      <a:pt x="185776" y="2372226"/>
                      <a:pt x="683081" y="1694447"/>
                      <a:pt x="859544" y="2009273"/>
                    </a:cubicBezTo>
                    <a:cubicBezTo>
                      <a:pt x="1036007" y="2324099"/>
                      <a:pt x="1124239" y="4030579"/>
                      <a:pt x="1124239" y="4030579"/>
                    </a:cubicBezTo>
                    <a:lnTo>
                      <a:pt x="1124239" y="4030579"/>
                    </a:ln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88" name="Rettangolo 87"/>
            <p:cNvSpPr/>
            <p:nvPr/>
          </p:nvSpPr>
          <p:spPr>
            <a:xfrm>
              <a:off x="3393322" y="5547672"/>
              <a:ext cx="308098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b="1" cap="none" spc="0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P</a:t>
              </a:r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3293279" y="5344116"/>
              <a:ext cx="308098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b="1" cap="none" spc="0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P</a:t>
              </a:r>
            </a:p>
          </p:txBody>
        </p:sp>
        <p:sp>
          <p:nvSpPr>
            <p:cNvPr id="94" name="Ovale 93"/>
            <p:cNvSpPr/>
            <p:nvPr/>
          </p:nvSpPr>
          <p:spPr>
            <a:xfrm>
              <a:off x="2097757" y="4747836"/>
              <a:ext cx="119295" cy="138107"/>
            </a:xfrm>
            <a:prstGeom prst="ellipse">
              <a:avLst/>
            </a:prstGeom>
            <a:solidFill>
              <a:srgbClr val="C16FB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07" name="Gruppo 306">
            <a:extLst>
              <a:ext uri="{FF2B5EF4-FFF2-40B4-BE49-F238E27FC236}">
                <a16:creationId xmlns:a16="http://schemas.microsoft.com/office/drawing/2014/main" id="{D61435AF-8A2B-436F-9CB4-0F0BCF4ABFB8}"/>
              </a:ext>
            </a:extLst>
          </p:cNvPr>
          <p:cNvGrpSpPr/>
          <p:nvPr/>
        </p:nvGrpSpPr>
        <p:grpSpPr>
          <a:xfrm rot="1073574">
            <a:off x="10001223" y="2632140"/>
            <a:ext cx="527122" cy="513688"/>
            <a:chOff x="10452625" y="707714"/>
            <a:chExt cx="1035574" cy="935626"/>
          </a:xfrm>
          <a:solidFill>
            <a:schemeClr val="accent2"/>
          </a:solidFill>
        </p:grpSpPr>
        <p:sp>
          <p:nvSpPr>
            <p:cNvPr id="308" name="Torta 251">
              <a:extLst>
                <a:ext uri="{FF2B5EF4-FFF2-40B4-BE49-F238E27FC236}">
                  <a16:creationId xmlns:a16="http://schemas.microsoft.com/office/drawing/2014/main" id="{B1809823-F578-4C30-8C89-97C26BFEFE51}"/>
                </a:ext>
              </a:extLst>
            </p:cNvPr>
            <p:cNvSpPr/>
            <p:nvPr/>
          </p:nvSpPr>
          <p:spPr>
            <a:xfrm>
              <a:off x="10550769" y="722290"/>
              <a:ext cx="914400" cy="914400"/>
            </a:xfrm>
            <a:prstGeom prst="pi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309" name="CasellaDiTesto 308">
              <a:extLst>
                <a:ext uri="{FF2B5EF4-FFF2-40B4-BE49-F238E27FC236}">
                  <a16:creationId xmlns:a16="http://schemas.microsoft.com/office/drawing/2014/main" id="{F323655F-5943-4AF5-9F69-215FCFDD3000}"/>
                </a:ext>
              </a:extLst>
            </p:cNvPr>
            <p:cNvSpPr txBox="1"/>
            <p:nvPr/>
          </p:nvSpPr>
          <p:spPr>
            <a:xfrm>
              <a:off x="10452625" y="707714"/>
              <a:ext cx="695349" cy="66856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it-IT" sz="1100" b="1" dirty="0">
                  <a:solidFill>
                    <a:schemeClr val="bg1"/>
                  </a:solidFill>
                </a:rPr>
                <a:t>GRK</a:t>
              </a:r>
            </a:p>
          </p:txBody>
        </p:sp>
        <p:sp>
          <p:nvSpPr>
            <p:cNvPr id="310" name="CasellaDiTesto 309">
              <a:extLst>
                <a:ext uri="{FF2B5EF4-FFF2-40B4-BE49-F238E27FC236}">
                  <a16:creationId xmlns:a16="http://schemas.microsoft.com/office/drawing/2014/main" id="{42B43DFE-8892-49C4-BE84-A6BECBAF3F66}"/>
                </a:ext>
              </a:extLst>
            </p:cNvPr>
            <p:cNvSpPr txBox="1"/>
            <p:nvPr/>
          </p:nvSpPr>
          <p:spPr>
            <a:xfrm>
              <a:off x="10678218" y="1166846"/>
              <a:ext cx="809981" cy="4764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>
                  <a:solidFill>
                    <a:schemeClr val="bg1"/>
                  </a:solidFill>
                </a:rPr>
                <a:t>PKC</a:t>
              </a:r>
            </a:p>
          </p:txBody>
        </p:sp>
      </p:grpSp>
      <p:sp>
        <p:nvSpPr>
          <p:cNvPr id="314" name="Ovale 313">
            <a:extLst>
              <a:ext uri="{FF2B5EF4-FFF2-40B4-BE49-F238E27FC236}">
                <a16:creationId xmlns:a16="http://schemas.microsoft.com/office/drawing/2014/main" id="{6B84F014-E4F4-4119-860A-83092651B8A8}"/>
              </a:ext>
            </a:extLst>
          </p:cNvPr>
          <p:cNvSpPr/>
          <p:nvPr/>
        </p:nvSpPr>
        <p:spPr>
          <a:xfrm>
            <a:off x="1961228" y="3919661"/>
            <a:ext cx="297346" cy="31633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β</a:t>
            </a:r>
            <a:endParaRPr lang="it-IT" dirty="0"/>
          </a:p>
        </p:txBody>
      </p:sp>
      <p:sp>
        <p:nvSpPr>
          <p:cNvPr id="316" name="Ovale 315">
            <a:extLst>
              <a:ext uri="{FF2B5EF4-FFF2-40B4-BE49-F238E27FC236}">
                <a16:creationId xmlns:a16="http://schemas.microsoft.com/office/drawing/2014/main" id="{C9FB354B-EC96-42BC-B74F-A93FD3210229}"/>
              </a:ext>
            </a:extLst>
          </p:cNvPr>
          <p:cNvSpPr/>
          <p:nvPr/>
        </p:nvSpPr>
        <p:spPr>
          <a:xfrm>
            <a:off x="1653432" y="3942259"/>
            <a:ext cx="297346" cy="31633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endParaRPr lang="it-IT" dirty="0"/>
          </a:p>
        </p:txBody>
      </p:sp>
      <p:cxnSp>
        <p:nvCxnSpPr>
          <p:cNvPr id="317" name="Connettore 2 316">
            <a:extLst>
              <a:ext uri="{FF2B5EF4-FFF2-40B4-BE49-F238E27FC236}">
                <a16:creationId xmlns:a16="http://schemas.microsoft.com/office/drawing/2014/main" id="{BB825174-9B47-4D19-AD81-72901B7B8478}"/>
              </a:ext>
            </a:extLst>
          </p:cNvPr>
          <p:cNvCxnSpPr>
            <a:cxnSpLocks/>
          </p:cNvCxnSpPr>
          <p:nvPr/>
        </p:nvCxnSpPr>
        <p:spPr>
          <a:xfrm flipH="1">
            <a:off x="2178981" y="2518924"/>
            <a:ext cx="1296721" cy="121016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CasellaDiTesto 317">
            <a:extLst>
              <a:ext uri="{FF2B5EF4-FFF2-40B4-BE49-F238E27FC236}">
                <a16:creationId xmlns:a16="http://schemas.microsoft.com/office/drawing/2014/main" id="{89D203E8-0EC7-4387-958B-D7065CDB05A6}"/>
              </a:ext>
            </a:extLst>
          </p:cNvPr>
          <p:cNvSpPr txBox="1"/>
          <p:nvPr/>
        </p:nvSpPr>
        <p:spPr>
          <a:xfrm>
            <a:off x="6244319" y="5337699"/>
            <a:ext cx="1604928" cy="461665"/>
          </a:xfrm>
          <a:prstGeom prst="rect">
            <a:avLst/>
          </a:prstGeom>
          <a:noFill/>
          <a:ln>
            <a:solidFill>
              <a:schemeClr val="accent5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>
            <a:defPPr>
              <a:defRPr lang="it-IT"/>
            </a:defPPr>
            <a:lvl1pPr algn="ctr">
              <a:defRPr sz="1400" b="1"/>
            </a:lvl1pPr>
          </a:lstStyle>
          <a:p>
            <a:r>
              <a:rPr lang="it-IT" sz="2400" dirty="0"/>
              <a:t>SIGNALING</a:t>
            </a:r>
          </a:p>
        </p:txBody>
      </p:sp>
      <p:cxnSp>
        <p:nvCxnSpPr>
          <p:cNvPr id="323" name="Connettore 2 322">
            <a:extLst>
              <a:ext uri="{FF2B5EF4-FFF2-40B4-BE49-F238E27FC236}">
                <a16:creationId xmlns:a16="http://schemas.microsoft.com/office/drawing/2014/main" id="{BBD53F30-7660-494E-813E-78ACBB27A348}"/>
              </a:ext>
            </a:extLst>
          </p:cNvPr>
          <p:cNvCxnSpPr>
            <a:cxnSpLocks/>
          </p:cNvCxnSpPr>
          <p:nvPr/>
        </p:nvCxnSpPr>
        <p:spPr>
          <a:xfrm flipH="1">
            <a:off x="7181661" y="2587567"/>
            <a:ext cx="959753" cy="1096546"/>
          </a:xfrm>
          <a:prstGeom prst="straightConnector1">
            <a:avLst/>
          </a:prstGeom>
          <a:ln w="1016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2 323">
            <a:extLst>
              <a:ext uri="{FF2B5EF4-FFF2-40B4-BE49-F238E27FC236}">
                <a16:creationId xmlns:a16="http://schemas.microsoft.com/office/drawing/2014/main" id="{6B660779-E03E-4299-91BE-D5C8B1D021ED}"/>
              </a:ext>
            </a:extLst>
          </p:cNvPr>
          <p:cNvCxnSpPr>
            <a:cxnSpLocks/>
          </p:cNvCxnSpPr>
          <p:nvPr/>
        </p:nvCxnSpPr>
        <p:spPr>
          <a:xfrm>
            <a:off x="7027676" y="4338504"/>
            <a:ext cx="0" cy="867751"/>
          </a:xfrm>
          <a:prstGeom prst="straightConnector1">
            <a:avLst/>
          </a:prstGeom>
          <a:ln w="1016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5" name="Gruppo 324">
            <a:extLst>
              <a:ext uri="{FF2B5EF4-FFF2-40B4-BE49-F238E27FC236}">
                <a16:creationId xmlns:a16="http://schemas.microsoft.com/office/drawing/2014/main" id="{05CE414B-C51C-430B-8331-E0072E75E22B}"/>
              </a:ext>
            </a:extLst>
          </p:cNvPr>
          <p:cNvGrpSpPr/>
          <p:nvPr/>
        </p:nvGrpSpPr>
        <p:grpSpPr>
          <a:xfrm>
            <a:off x="8133590" y="2165888"/>
            <a:ext cx="574517" cy="613664"/>
            <a:chOff x="3635095" y="2217620"/>
            <a:chExt cx="574517" cy="613664"/>
          </a:xfrm>
        </p:grpSpPr>
        <p:sp>
          <p:nvSpPr>
            <p:cNvPr id="326" name="Ovale 325">
              <a:extLst>
                <a:ext uri="{FF2B5EF4-FFF2-40B4-BE49-F238E27FC236}">
                  <a16:creationId xmlns:a16="http://schemas.microsoft.com/office/drawing/2014/main" id="{64CAC6DB-B080-4783-BB18-BAB0EAA909E4}"/>
                </a:ext>
              </a:extLst>
            </p:cNvPr>
            <p:cNvSpPr/>
            <p:nvPr/>
          </p:nvSpPr>
          <p:spPr>
            <a:xfrm>
              <a:off x="3912266" y="2220665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β</a:t>
              </a:r>
              <a:endParaRPr lang="it-IT" dirty="0"/>
            </a:p>
          </p:txBody>
        </p:sp>
        <p:sp>
          <p:nvSpPr>
            <p:cNvPr id="327" name="Ovale 326">
              <a:extLst>
                <a:ext uri="{FF2B5EF4-FFF2-40B4-BE49-F238E27FC236}">
                  <a16:creationId xmlns:a16="http://schemas.microsoft.com/office/drawing/2014/main" id="{5683757B-AB7D-49FE-9DFF-B7267C7CABFD}"/>
                </a:ext>
              </a:extLst>
            </p:cNvPr>
            <p:cNvSpPr/>
            <p:nvPr/>
          </p:nvSpPr>
          <p:spPr>
            <a:xfrm>
              <a:off x="3635095" y="2217620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28" name="Ovale 327">
              <a:extLst>
                <a:ext uri="{FF2B5EF4-FFF2-40B4-BE49-F238E27FC236}">
                  <a16:creationId xmlns:a16="http://schemas.microsoft.com/office/drawing/2014/main" id="{ACB56446-E2D2-4077-8A8D-D7C25312A5A6}"/>
                </a:ext>
              </a:extLst>
            </p:cNvPr>
            <p:cNvSpPr/>
            <p:nvPr/>
          </p:nvSpPr>
          <p:spPr>
            <a:xfrm>
              <a:off x="3787822" y="2514954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γ</a:t>
              </a:r>
              <a:endParaRPr lang="it-IT" dirty="0"/>
            </a:p>
          </p:txBody>
        </p:sp>
      </p:grpSp>
      <p:grpSp>
        <p:nvGrpSpPr>
          <p:cNvPr id="329" name="Gruppo 328">
            <a:extLst>
              <a:ext uri="{FF2B5EF4-FFF2-40B4-BE49-F238E27FC236}">
                <a16:creationId xmlns:a16="http://schemas.microsoft.com/office/drawing/2014/main" id="{AC2CA3E5-7AC7-4E23-B08F-C9BB4D3ACC58}"/>
              </a:ext>
            </a:extLst>
          </p:cNvPr>
          <p:cNvGrpSpPr/>
          <p:nvPr/>
        </p:nvGrpSpPr>
        <p:grpSpPr>
          <a:xfrm>
            <a:off x="6696763" y="3360680"/>
            <a:ext cx="605142" cy="890806"/>
            <a:chOff x="3787822" y="1940478"/>
            <a:chExt cx="605142" cy="890806"/>
          </a:xfrm>
        </p:grpSpPr>
        <p:sp>
          <p:nvSpPr>
            <p:cNvPr id="330" name="Ovale 329">
              <a:extLst>
                <a:ext uri="{FF2B5EF4-FFF2-40B4-BE49-F238E27FC236}">
                  <a16:creationId xmlns:a16="http://schemas.microsoft.com/office/drawing/2014/main" id="{30201A58-3A7C-4EB4-9702-F3D3803B5580}"/>
                </a:ext>
              </a:extLst>
            </p:cNvPr>
            <p:cNvSpPr/>
            <p:nvPr/>
          </p:nvSpPr>
          <p:spPr>
            <a:xfrm>
              <a:off x="4095618" y="2492356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β</a:t>
              </a:r>
              <a:endParaRPr lang="it-IT" dirty="0"/>
            </a:p>
          </p:txBody>
        </p:sp>
        <p:sp>
          <p:nvSpPr>
            <p:cNvPr id="331" name="Ovale 330">
              <a:extLst>
                <a:ext uri="{FF2B5EF4-FFF2-40B4-BE49-F238E27FC236}">
                  <a16:creationId xmlns:a16="http://schemas.microsoft.com/office/drawing/2014/main" id="{966A9D0B-1BB7-49C8-A88E-8A338FE34127}"/>
                </a:ext>
              </a:extLst>
            </p:cNvPr>
            <p:cNvSpPr/>
            <p:nvPr/>
          </p:nvSpPr>
          <p:spPr>
            <a:xfrm>
              <a:off x="3858564" y="1940478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32" name="Ovale 331">
              <a:extLst>
                <a:ext uri="{FF2B5EF4-FFF2-40B4-BE49-F238E27FC236}">
                  <a16:creationId xmlns:a16="http://schemas.microsoft.com/office/drawing/2014/main" id="{39BD5E14-CB72-4C42-8B0F-2D550BFB9C0E}"/>
                </a:ext>
              </a:extLst>
            </p:cNvPr>
            <p:cNvSpPr/>
            <p:nvPr/>
          </p:nvSpPr>
          <p:spPr>
            <a:xfrm>
              <a:off x="3787822" y="2514954"/>
              <a:ext cx="297346" cy="31633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γ</a:t>
              </a:r>
              <a:endParaRPr lang="it-IT" dirty="0"/>
            </a:p>
          </p:txBody>
        </p:sp>
      </p:grpSp>
      <p:sp>
        <p:nvSpPr>
          <p:cNvPr id="354" name="Ovale 353">
            <a:extLst>
              <a:ext uri="{FF2B5EF4-FFF2-40B4-BE49-F238E27FC236}">
                <a16:creationId xmlns:a16="http://schemas.microsoft.com/office/drawing/2014/main" id="{D8F67AF0-D8E2-4550-84A9-12A5671B52F7}"/>
              </a:ext>
            </a:extLst>
          </p:cNvPr>
          <p:cNvSpPr/>
          <p:nvPr/>
        </p:nvSpPr>
        <p:spPr>
          <a:xfrm>
            <a:off x="9220581" y="4337844"/>
            <a:ext cx="1536467" cy="1263563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  <a:effectLst>
            <a:glow rad="50800">
              <a:schemeClr val="accent4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359" name="Gruppo 358">
            <a:extLst>
              <a:ext uri="{FF2B5EF4-FFF2-40B4-BE49-F238E27FC236}">
                <a16:creationId xmlns:a16="http://schemas.microsoft.com/office/drawing/2014/main" id="{8639C592-83FD-4CC3-BD1D-B0A101A2B585}"/>
              </a:ext>
            </a:extLst>
          </p:cNvPr>
          <p:cNvGrpSpPr/>
          <p:nvPr/>
        </p:nvGrpSpPr>
        <p:grpSpPr>
          <a:xfrm rot="21175350">
            <a:off x="4952603" y="2668663"/>
            <a:ext cx="516848" cy="526233"/>
            <a:chOff x="10472809" y="722290"/>
            <a:chExt cx="1015390" cy="958476"/>
          </a:xfrm>
          <a:solidFill>
            <a:schemeClr val="accent2"/>
          </a:solidFill>
        </p:grpSpPr>
        <p:sp>
          <p:nvSpPr>
            <p:cNvPr id="360" name="Torta 251">
              <a:extLst>
                <a:ext uri="{FF2B5EF4-FFF2-40B4-BE49-F238E27FC236}">
                  <a16:creationId xmlns:a16="http://schemas.microsoft.com/office/drawing/2014/main" id="{A94B1269-3976-4B37-ADD7-2C02C8062D37}"/>
                </a:ext>
              </a:extLst>
            </p:cNvPr>
            <p:cNvSpPr/>
            <p:nvPr/>
          </p:nvSpPr>
          <p:spPr>
            <a:xfrm>
              <a:off x="10550769" y="722290"/>
              <a:ext cx="914400" cy="914400"/>
            </a:xfrm>
            <a:prstGeom prst="pi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361" name="CasellaDiTesto 360">
              <a:extLst>
                <a:ext uri="{FF2B5EF4-FFF2-40B4-BE49-F238E27FC236}">
                  <a16:creationId xmlns:a16="http://schemas.microsoft.com/office/drawing/2014/main" id="{17F81523-4D36-4399-9D78-469A57ACB211}"/>
                </a:ext>
              </a:extLst>
            </p:cNvPr>
            <p:cNvSpPr txBox="1"/>
            <p:nvPr/>
          </p:nvSpPr>
          <p:spPr>
            <a:xfrm>
              <a:off x="10472809" y="745139"/>
              <a:ext cx="695350" cy="66856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it-IT" sz="1100" b="1" dirty="0">
                  <a:solidFill>
                    <a:schemeClr val="bg1"/>
                  </a:solidFill>
                </a:rPr>
                <a:t>GRK</a:t>
              </a:r>
            </a:p>
          </p:txBody>
        </p:sp>
        <p:sp>
          <p:nvSpPr>
            <p:cNvPr id="362" name="CasellaDiTesto 361">
              <a:extLst>
                <a:ext uri="{FF2B5EF4-FFF2-40B4-BE49-F238E27FC236}">
                  <a16:creationId xmlns:a16="http://schemas.microsoft.com/office/drawing/2014/main" id="{7ACCF938-0365-4675-A4E1-8B5BF3411602}"/>
                </a:ext>
              </a:extLst>
            </p:cNvPr>
            <p:cNvSpPr txBox="1"/>
            <p:nvPr/>
          </p:nvSpPr>
          <p:spPr>
            <a:xfrm>
              <a:off x="10678218" y="1204272"/>
              <a:ext cx="809981" cy="4764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b="1" dirty="0">
                  <a:solidFill>
                    <a:schemeClr val="bg1"/>
                  </a:solidFill>
                </a:rPr>
                <a:t>PKC</a:t>
              </a:r>
            </a:p>
          </p:txBody>
        </p:sp>
      </p:grpSp>
      <p:cxnSp>
        <p:nvCxnSpPr>
          <p:cNvPr id="363" name="Connettore 2 362">
            <a:extLst>
              <a:ext uri="{FF2B5EF4-FFF2-40B4-BE49-F238E27FC236}">
                <a16:creationId xmlns:a16="http://schemas.microsoft.com/office/drawing/2014/main" id="{9D212B88-A13B-4F01-AC90-AAE4D5CDDE18}"/>
              </a:ext>
            </a:extLst>
          </p:cNvPr>
          <p:cNvCxnSpPr>
            <a:cxnSpLocks/>
          </p:cNvCxnSpPr>
          <p:nvPr/>
        </p:nvCxnSpPr>
        <p:spPr>
          <a:xfrm flipH="1">
            <a:off x="7334360" y="3429000"/>
            <a:ext cx="1200888" cy="1706193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CasellaDiTesto 364">
            <a:extLst>
              <a:ext uri="{FF2B5EF4-FFF2-40B4-BE49-F238E27FC236}">
                <a16:creationId xmlns:a16="http://schemas.microsoft.com/office/drawing/2014/main" id="{D1D283AB-8176-474E-91FC-069ABFA43A8A}"/>
              </a:ext>
            </a:extLst>
          </p:cNvPr>
          <p:cNvSpPr txBox="1"/>
          <p:nvPr/>
        </p:nvSpPr>
        <p:spPr>
          <a:xfrm>
            <a:off x="7838973" y="3570215"/>
            <a:ext cx="43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74" name="Rettangolo 373">
            <a:extLst>
              <a:ext uri="{FF2B5EF4-FFF2-40B4-BE49-F238E27FC236}">
                <a16:creationId xmlns:a16="http://schemas.microsoft.com/office/drawing/2014/main" id="{D06EC980-E75F-44F4-BC5B-AD2FBAFDF359}"/>
              </a:ext>
            </a:extLst>
          </p:cNvPr>
          <p:cNvSpPr/>
          <p:nvPr/>
        </p:nvSpPr>
        <p:spPr>
          <a:xfrm>
            <a:off x="4970193" y="2277239"/>
            <a:ext cx="3080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</a:t>
            </a:r>
          </a:p>
        </p:txBody>
      </p:sp>
      <p:sp>
        <p:nvSpPr>
          <p:cNvPr id="375" name="Figura a mano libera 51">
            <a:extLst>
              <a:ext uri="{FF2B5EF4-FFF2-40B4-BE49-F238E27FC236}">
                <a16:creationId xmlns:a16="http://schemas.microsoft.com/office/drawing/2014/main" id="{3F0029DE-ED5C-4789-8766-2A55889CB850}"/>
              </a:ext>
            </a:extLst>
          </p:cNvPr>
          <p:cNvSpPr/>
          <p:nvPr/>
        </p:nvSpPr>
        <p:spPr>
          <a:xfrm>
            <a:off x="5047965" y="2249424"/>
            <a:ext cx="235741" cy="615769"/>
          </a:xfrm>
          <a:custGeom>
            <a:avLst/>
            <a:gdLst>
              <a:gd name="connsiteX0" fmla="*/ 871576 w 1124239"/>
              <a:gd name="connsiteY0" fmla="*/ 0 h 4030579"/>
              <a:gd name="connsiteX1" fmla="*/ 871576 w 1124239"/>
              <a:gd name="connsiteY1" fmla="*/ 553452 h 4030579"/>
              <a:gd name="connsiteX2" fmla="*/ 137650 w 1124239"/>
              <a:gd name="connsiteY2" fmla="*/ 625642 h 4030579"/>
              <a:gd name="connsiteX3" fmla="*/ 65460 w 1124239"/>
              <a:gd name="connsiteY3" fmla="*/ 2141621 h 4030579"/>
              <a:gd name="connsiteX4" fmla="*/ 859544 w 1124239"/>
              <a:gd name="connsiteY4" fmla="*/ 2009273 h 4030579"/>
              <a:gd name="connsiteX5" fmla="*/ 1124239 w 1124239"/>
              <a:gd name="connsiteY5" fmla="*/ 4030579 h 4030579"/>
              <a:gd name="connsiteX6" fmla="*/ 1124239 w 1124239"/>
              <a:gd name="connsiteY6" fmla="*/ 4030579 h 403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4239" h="4030579">
                <a:moveTo>
                  <a:pt x="871576" y="0"/>
                </a:moveTo>
                <a:cubicBezTo>
                  <a:pt x="932736" y="224589"/>
                  <a:pt x="993897" y="449178"/>
                  <a:pt x="871576" y="553452"/>
                </a:cubicBezTo>
                <a:cubicBezTo>
                  <a:pt x="749255" y="657726"/>
                  <a:pt x="272003" y="360947"/>
                  <a:pt x="137650" y="625642"/>
                </a:cubicBezTo>
                <a:cubicBezTo>
                  <a:pt x="3297" y="890337"/>
                  <a:pt x="-54856" y="1911016"/>
                  <a:pt x="65460" y="2141621"/>
                </a:cubicBezTo>
                <a:cubicBezTo>
                  <a:pt x="185776" y="2372226"/>
                  <a:pt x="683081" y="1694447"/>
                  <a:pt x="859544" y="2009273"/>
                </a:cubicBezTo>
                <a:cubicBezTo>
                  <a:pt x="1036007" y="2324099"/>
                  <a:pt x="1124239" y="4030579"/>
                  <a:pt x="1124239" y="4030579"/>
                </a:cubicBezTo>
                <a:lnTo>
                  <a:pt x="1124239" y="4030579"/>
                </a:lnTo>
              </a:path>
            </a:pathLst>
          </a:cu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6" name="Arco 375">
            <a:extLst>
              <a:ext uri="{FF2B5EF4-FFF2-40B4-BE49-F238E27FC236}">
                <a16:creationId xmlns:a16="http://schemas.microsoft.com/office/drawing/2014/main" id="{D3088BA7-660A-471C-9340-B5D8EE9547B8}"/>
              </a:ext>
            </a:extLst>
          </p:cNvPr>
          <p:cNvSpPr/>
          <p:nvPr/>
        </p:nvSpPr>
        <p:spPr>
          <a:xfrm rot="1922783" flipV="1">
            <a:off x="4678990" y="2133818"/>
            <a:ext cx="405969" cy="165173"/>
          </a:xfrm>
          <a:prstGeom prst="arc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9" name="Luna 178">
            <a:extLst>
              <a:ext uri="{FF2B5EF4-FFF2-40B4-BE49-F238E27FC236}">
                <a16:creationId xmlns:a16="http://schemas.microsoft.com/office/drawing/2014/main" id="{FE391D1A-8F4D-45B0-891C-A9A0CB0074F5}"/>
              </a:ext>
            </a:extLst>
          </p:cNvPr>
          <p:cNvSpPr/>
          <p:nvPr/>
        </p:nvSpPr>
        <p:spPr>
          <a:xfrm rot="3474119">
            <a:off x="811763" y="4740551"/>
            <a:ext cx="429773" cy="614596"/>
          </a:xfrm>
          <a:prstGeom prst="moon">
            <a:avLst>
              <a:gd name="adj" fmla="val 72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4" name="Luna 383">
            <a:extLst>
              <a:ext uri="{FF2B5EF4-FFF2-40B4-BE49-F238E27FC236}">
                <a16:creationId xmlns:a16="http://schemas.microsoft.com/office/drawing/2014/main" id="{0AA6AC2E-A5DC-4CB5-AE92-65C0973FFB49}"/>
              </a:ext>
            </a:extLst>
          </p:cNvPr>
          <p:cNvSpPr/>
          <p:nvPr/>
        </p:nvSpPr>
        <p:spPr>
          <a:xfrm rot="18168282">
            <a:off x="807250" y="5483558"/>
            <a:ext cx="429773" cy="614596"/>
          </a:xfrm>
          <a:prstGeom prst="moon">
            <a:avLst>
              <a:gd name="adj" fmla="val 72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5" name="CasellaDiTesto 384">
            <a:extLst>
              <a:ext uri="{FF2B5EF4-FFF2-40B4-BE49-F238E27FC236}">
                <a16:creationId xmlns:a16="http://schemas.microsoft.com/office/drawing/2014/main" id="{213D12B1-4794-4809-A914-5C19ADEDF7E2}"/>
              </a:ext>
            </a:extLst>
          </p:cNvPr>
          <p:cNvSpPr txBox="1"/>
          <p:nvPr/>
        </p:nvSpPr>
        <p:spPr>
          <a:xfrm rot="19544496">
            <a:off x="739574" y="4880473"/>
            <a:ext cx="573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</a:p>
        </p:txBody>
      </p:sp>
      <p:sp>
        <p:nvSpPr>
          <p:cNvPr id="386" name="CasellaDiTesto 385">
            <a:extLst>
              <a:ext uri="{FF2B5EF4-FFF2-40B4-BE49-F238E27FC236}">
                <a16:creationId xmlns:a16="http://schemas.microsoft.com/office/drawing/2014/main" id="{87B0E374-FA8E-4C20-A78A-F175695CE2AC}"/>
              </a:ext>
            </a:extLst>
          </p:cNvPr>
          <p:cNvSpPr txBox="1"/>
          <p:nvPr/>
        </p:nvSpPr>
        <p:spPr>
          <a:xfrm rot="12924239">
            <a:off x="698442" y="5652356"/>
            <a:ext cx="573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</a:p>
        </p:txBody>
      </p:sp>
      <p:sp>
        <p:nvSpPr>
          <p:cNvPr id="387" name="Luna 386">
            <a:extLst>
              <a:ext uri="{FF2B5EF4-FFF2-40B4-BE49-F238E27FC236}">
                <a16:creationId xmlns:a16="http://schemas.microsoft.com/office/drawing/2014/main" id="{7EAF75B3-37B4-48CB-9EF6-C68A556D000F}"/>
              </a:ext>
            </a:extLst>
          </p:cNvPr>
          <p:cNvSpPr/>
          <p:nvPr/>
        </p:nvSpPr>
        <p:spPr>
          <a:xfrm rot="7396015">
            <a:off x="7743928" y="4849688"/>
            <a:ext cx="429773" cy="614596"/>
          </a:xfrm>
          <a:prstGeom prst="moon">
            <a:avLst>
              <a:gd name="adj" fmla="val 72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8" name="Luna 387">
            <a:extLst>
              <a:ext uri="{FF2B5EF4-FFF2-40B4-BE49-F238E27FC236}">
                <a16:creationId xmlns:a16="http://schemas.microsoft.com/office/drawing/2014/main" id="{CB7E1BC7-D184-44AD-86D6-602417A6A98E}"/>
              </a:ext>
            </a:extLst>
          </p:cNvPr>
          <p:cNvSpPr/>
          <p:nvPr/>
        </p:nvSpPr>
        <p:spPr>
          <a:xfrm rot="13136845">
            <a:off x="7858946" y="5609287"/>
            <a:ext cx="429773" cy="614596"/>
          </a:xfrm>
          <a:prstGeom prst="moon">
            <a:avLst>
              <a:gd name="adj" fmla="val 72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9" name="CasellaDiTesto 388">
            <a:extLst>
              <a:ext uri="{FF2B5EF4-FFF2-40B4-BE49-F238E27FC236}">
                <a16:creationId xmlns:a16="http://schemas.microsoft.com/office/drawing/2014/main" id="{E0CC5837-9B6F-49F1-9867-B7EFF9009785}"/>
              </a:ext>
            </a:extLst>
          </p:cNvPr>
          <p:cNvSpPr txBox="1"/>
          <p:nvPr/>
        </p:nvSpPr>
        <p:spPr>
          <a:xfrm rot="1866392">
            <a:off x="7717919" y="5017318"/>
            <a:ext cx="573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</a:p>
        </p:txBody>
      </p:sp>
      <p:sp>
        <p:nvSpPr>
          <p:cNvPr id="390" name="CasellaDiTesto 389">
            <a:extLst>
              <a:ext uri="{FF2B5EF4-FFF2-40B4-BE49-F238E27FC236}">
                <a16:creationId xmlns:a16="http://schemas.microsoft.com/office/drawing/2014/main" id="{911C8A1E-4331-4D90-875E-4476F6F4967E}"/>
              </a:ext>
            </a:extLst>
          </p:cNvPr>
          <p:cNvSpPr txBox="1"/>
          <p:nvPr/>
        </p:nvSpPr>
        <p:spPr>
          <a:xfrm rot="7892802">
            <a:off x="7814790" y="5796557"/>
            <a:ext cx="573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E3214BA9-ECB8-43C6-AD24-E985AA3BE97D}"/>
              </a:ext>
            </a:extLst>
          </p:cNvPr>
          <p:cNvSpPr txBox="1"/>
          <p:nvPr/>
        </p:nvSpPr>
        <p:spPr>
          <a:xfrm>
            <a:off x="9249640" y="2261888"/>
            <a:ext cx="593515" cy="261610"/>
          </a:xfrm>
          <a:prstGeom prst="rect">
            <a:avLst/>
          </a:prstGeom>
          <a:solidFill>
            <a:srgbClr val="CC66FF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FLNA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693F5082-DA37-407C-B214-7C7743450288}"/>
              </a:ext>
            </a:extLst>
          </p:cNvPr>
          <p:cNvSpPr/>
          <p:nvPr/>
        </p:nvSpPr>
        <p:spPr>
          <a:xfrm>
            <a:off x="1645677" y="3420114"/>
            <a:ext cx="297346" cy="31633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C89864F-6B96-4FF2-B015-97F43776F4AF}"/>
              </a:ext>
            </a:extLst>
          </p:cNvPr>
          <p:cNvSpPr txBox="1"/>
          <p:nvPr/>
        </p:nvSpPr>
        <p:spPr>
          <a:xfrm>
            <a:off x="1617240" y="3378938"/>
            <a:ext cx="47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it-IT" baseline="-25000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59754E8-6E82-4D82-8947-643009A871D9}"/>
              </a:ext>
            </a:extLst>
          </p:cNvPr>
          <p:cNvSpPr txBox="1"/>
          <p:nvPr/>
        </p:nvSpPr>
        <p:spPr>
          <a:xfrm>
            <a:off x="3438072" y="2101578"/>
            <a:ext cx="47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it-IT" baseline="-25000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1F56529-603C-4E22-9B51-20F569190E20}"/>
              </a:ext>
            </a:extLst>
          </p:cNvPr>
          <p:cNvSpPr txBox="1"/>
          <p:nvPr/>
        </p:nvSpPr>
        <p:spPr>
          <a:xfrm>
            <a:off x="6750180" y="3312966"/>
            <a:ext cx="47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it-IT" baseline="-25000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AAC4921-AB3E-47AA-A801-0781A5613DFD}"/>
              </a:ext>
            </a:extLst>
          </p:cNvPr>
          <p:cNvSpPr txBox="1"/>
          <p:nvPr/>
        </p:nvSpPr>
        <p:spPr>
          <a:xfrm>
            <a:off x="8113936" y="2130273"/>
            <a:ext cx="47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it-IT" baseline="-25000" dirty="0">
                <a:solidFill>
                  <a:schemeClr val="bg1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812641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54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Humanitas Mirasole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MILANESI Samantha RIC</dc:creator>
  <cp:lastModifiedBy>Elena Monica Borroni</cp:lastModifiedBy>
  <cp:revision>52</cp:revision>
  <dcterms:created xsi:type="dcterms:W3CDTF">2020-06-17T09:25:20Z</dcterms:created>
  <dcterms:modified xsi:type="dcterms:W3CDTF">2020-11-06T13:54:06Z</dcterms:modified>
</cp:coreProperties>
</file>