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59" r:id="rId3"/>
    <p:sldId id="343" r:id="rId4"/>
    <p:sldId id="348" r:id="rId5"/>
    <p:sldId id="351" r:id="rId6"/>
    <p:sldId id="352" r:id="rId7"/>
    <p:sldId id="353" r:id="rId8"/>
    <p:sldId id="354" r:id="rId9"/>
    <p:sldId id="349" r:id="rId10"/>
    <p:sldId id="269" r:id="rId11"/>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988"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Rezervirano mjesto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45D5A9-CF6D-4E54-B340-A6DD9DBF6AB5}" type="datetimeFigureOut">
              <a:rPr lang="en-US" smtClean="0"/>
              <a:pPr/>
              <a:t>9/12/2022</a:t>
            </a:fld>
            <a:endParaRPr lang="en-US"/>
          </a:p>
        </p:txBody>
      </p:sp>
      <p:sp>
        <p:nvSpPr>
          <p:cNvPr id="4" name="Rezervirano mjesto slike slajd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Rezervirano mjesto bilježaka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endParaRPr lang="en-US"/>
          </a:p>
        </p:txBody>
      </p:sp>
      <p:sp>
        <p:nvSpPr>
          <p:cNvPr id="6" name="Rezervirano mjesto podnožj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Rezervirano mjesto broja slajd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B7EDE0-BC55-4485-A947-591C31012C9E}" type="slidenum">
              <a:rPr lang="en-US" smtClean="0"/>
              <a:pPr/>
              <a:t>‹#›</a:t>
            </a:fld>
            <a:endParaRPr lang="en-US"/>
          </a:p>
        </p:txBody>
      </p:sp>
    </p:spTree>
    <p:extLst>
      <p:ext uri="{BB962C8B-B14F-4D97-AF65-F5344CB8AC3E}">
        <p14:creationId xmlns:p14="http://schemas.microsoft.com/office/powerpoint/2010/main" val="3817233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3568" y="2204864"/>
            <a:ext cx="7772400" cy="1470025"/>
          </a:xfrm>
        </p:spPr>
        <p:txBody>
          <a:bodyPr/>
          <a:lstStyle/>
          <a:p>
            <a:r>
              <a:rPr lang="hr-HR" dirty="0"/>
              <a:t>Kliknite da biste uredili stil naslova matrice</a:t>
            </a: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dirty="0"/>
              <a:t>Kliknite da biste uredili stil podnaslova matrice</a:t>
            </a:r>
          </a:p>
        </p:txBody>
      </p:sp>
      <p:sp>
        <p:nvSpPr>
          <p:cNvPr id="4" name="Rezervirano mjesto datuma 3"/>
          <p:cNvSpPr>
            <a:spLocks noGrp="1"/>
          </p:cNvSpPr>
          <p:nvPr>
            <p:ph type="dt" sz="half" idx="10"/>
          </p:nvPr>
        </p:nvSpPr>
        <p:spPr/>
        <p:txBody>
          <a:bodyPr/>
          <a:lstStyle/>
          <a:p>
            <a:fld id="{42197CCA-32D6-477E-A9B5-39F2075307C4}" type="datetime1">
              <a:rPr lang="en-GB" smtClean="0"/>
              <a:pPr/>
              <a:t>12/09/2022</a:t>
            </a:fld>
            <a:endParaRPr lang="hr-HR" dirty="0"/>
          </a:p>
        </p:txBody>
      </p:sp>
      <p:sp>
        <p:nvSpPr>
          <p:cNvPr id="5" name="Rezervirano mjesto podnožja 4"/>
          <p:cNvSpPr>
            <a:spLocks noGrp="1"/>
          </p:cNvSpPr>
          <p:nvPr>
            <p:ph type="ftr" sz="quarter" idx="11"/>
          </p:nvPr>
        </p:nvSpPr>
        <p:spPr>
          <a:xfrm>
            <a:off x="3124200" y="6356350"/>
            <a:ext cx="2895600" cy="365125"/>
          </a:xfrm>
          <a:prstGeom prst="rect">
            <a:avLst/>
          </a:prstGeom>
        </p:spPr>
        <p:txBody>
          <a:bodyPr/>
          <a:lstStyle>
            <a:lvl1pPr>
              <a:defRPr b="1">
                <a:solidFill>
                  <a:schemeClr val="tx2">
                    <a:lumMod val="75000"/>
                  </a:schemeClr>
                </a:solidFill>
                <a:effectLst>
                  <a:outerShdw blurRad="38100" dist="38100" dir="2700000" algn="tl">
                    <a:srgbClr val="000000">
                      <a:alpha val="43137"/>
                    </a:srgbClr>
                  </a:outerShdw>
                </a:effectLst>
              </a:defRPr>
            </a:lvl1pPr>
          </a:lstStyle>
          <a:p>
            <a:pPr algn="ctr"/>
            <a:r>
              <a:rPr lang="hr-HR" dirty="0"/>
              <a:t>ENTRENOVA </a:t>
            </a:r>
            <a:r>
              <a:rPr lang="hr-HR" dirty="0" err="1"/>
              <a:t>Conference</a:t>
            </a:r>
            <a:endParaRPr lang="hr-HR" dirty="0"/>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
        <p:nvSpPr>
          <p:cNvPr id="8" name="TekstniOkvir 7"/>
          <p:cNvSpPr txBox="1"/>
          <p:nvPr userDrawn="1"/>
        </p:nvSpPr>
        <p:spPr>
          <a:xfrm>
            <a:off x="1331640" y="1340768"/>
            <a:ext cx="6408712" cy="707886"/>
          </a:xfrm>
          <a:prstGeom prst="rect">
            <a:avLst/>
          </a:prstGeom>
          <a:noFill/>
        </p:spPr>
        <p:txBody>
          <a:bodyPr wrap="square" rtlCol="0">
            <a:spAutoFit/>
          </a:bodyPr>
          <a:lstStyle/>
          <a:p>
            <a:pPr algn="ctr"/>
            <a:r>
              <a:rPr lang="en-GB" sz="20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ENTRENOVA</a:t>
            </a:r>
            <a:endParaRPr lang="hr-HR" sz="2000" b="1" kern="1200" dirty="0">
              <a:solidFill>
                <a:schemeClr val="tx2">
                  <a:lumMod val="75000"/>
                </a:schemeClr>
              </a:solidFill>
              <a:effectLst>
                <a:outerShdw blurRad="38100" dist="38100" dir="2700000" algn="tl">
                  <a:srgbClr val="000000">
                    <a:alpha val="43137"/>
                  </a:srgbClr>
                </a:outerShdw>
              </a:effectLst>
              <a:latin typeface="+mn-lt"/>
              <a:ea typeface="+mn-ea"/>
              <a:cs typeface="+mn-cs"/>
            </a:endParaRPr>
          </a:p>
          <a:p>
            <a:pPr algn="ctr"/>
            <a:r>
              <a:rPr lang="en-GB" sz="2000" b="1" kern="1200" dirty="0" err="1">
                <a:solidFill>
                  <a:schemeClr val="tx2">
                    <a:lumMod val="75000"/>
                  </a:schemeClr>
                </a:solidFill>
                <a:effectLst>
                  <a:outerShdw blurRad="38100" dist="38100" dir="2700000" algn="tl">
                    <a:srgbClr val="000000">
                      <a:alpha val="43137"/>
                    </a:srgbClr>
                  </a:outerShdw>
                </a:effectLst>
                <a:latin typeface="+mn-lt"/>
                <a:ea typeface="+mn-ea"/>
                <a:cs typeface="+mn-cs"/>
              </a:rPr>
              <a:t>ENTerprise</a:t>
            </a:r>
            <a:r>
              <a:rPr lang="en-GB" sz="20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r>
              <a:rPr lang="en-GB" sz="2000" b="1" kern="1200" dirty="0" err="1">
                <a:solidFill>
                  <a:schemeClr val="tx2">
                    <a:lumMod val="75000"/>
                  </a:schemeClr>
                </a:solidFill>
                <a:effectLst>
                  <a:outerShdw blurRad="38100" dist="38100" dir="2700000" algn="tl">
                    <a:srgbClr val="000000">
                      <a:alpha val="43137"/>
                    </a:srgbClr>
                  </a:outerShdw>
                </a:effectLst>
                <a:latin typeface="+mn-lt"/>
                <a:ea typeface="+mn-ea"/>
                <a:cs typeface="+mn-cs"/>
              </a:rPr>
              <a:t>REsearch</a:t>
            </a:r>
            <a:r>
              <a:rPr lang="en-GB" sz="20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r>
              <a:rPr lang="en-GB" sz="2000" b="1" kern="1200" dirty="0" err="1">
                <a:solidFill>
                  <a:schemeClr val="tx2">
                    <a:lumMod val="75000"/>
                  </a:schemeClr>
                </a:solidFill>
                <a:effectLst>
                  <a:outerShdw blurRad="38100" dist="38100" dir="2700000" algn="tl">
                    <a:srgbClr val="000000">
                      <a:alpha val="43137"/>
                    </a:srgbClr>
                  </a:outerShdw>
                </a:effectLst>
                <a:latin typeface="+mn-lt"/>
                <a:ea typeface="+mn-ea"/>
                <a:cs typeface="+mn-cs"/>
              </a:rPr>
              <a:t>InNOVAtion</a:t>
            </a:r>
            <a:r>
              <a:rPr lang="en-GB" sz="20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Conference</a:t>
            </a:r>
            <a:endParaRPr lang="en-US" sz="2000" b="1" dirty="0">
              <a:solidFill>
                <a:schemeClr val="tx2">
                  <a:lumMod val="75000"/>
                </a:schemeClr>
              </a:solidFill>
              <a:effectLst>
                <a:outerShdw blurRad="38100" dist="38100" dir="2700000" algn="tl">
                  <a:srgbClr val="000000">
                    <a:alpha val="43137"/>
                  </a:srgbClr>
                </a:outerShdw>
              </a:effectLst>
            </a:endParaRPr>
          </a:p>
        </p:txBody>
      </p:sp>
      <p:pic>
        <p:nvPicPr>
          <p:cNvPr id="1026" name="Picture 2"/>
          <p:cNvPicPr>
            <a:picLocks noChangeAspect="1" noChangeArrowheads="1"/>
          </p:cNvPicPr>
          <p:nvPr userDrawn="1"/>
        </p:nvPicPr>
        <p:blipFill>
          <a:blip r:embed="rId2" cstate="print"/>
          <a:srcRect/>
          <a:stretch>
            <a:fillRect/>
          </a:stretch>
        </p:blipFill>
        <p:spPr bwMode="auto">
          <a:xfrm>
            <a:off x="3491880" y="188640"/>
            <a:ext cx="2133600" cy="107632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Kliknite da biste uredili stil naslova matrice</a:t>
            </a:r>
          </a:p>
        </p:txBody>
      </p:sp>
      <p:sp>
        <p:nvSpPr>
          <p:cNvPr id="3" name="Rezervirano mjesto okomitog teksta 2"/>
          <p:cNvSpPr>
            <a:spLocks noGrp="1"/>
          </p:cNvSpPr>
          <p:nvPr>
            <p:ph type="body" orient="vert" idx="1"/>
          </p:nvPr>
        </p:nvSpPr>
        <p:spPr/>
        <p:txBody>
          <a:bodyPr vert="eaVert"/>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6844CC60-09E5-4509-83E3-B87C3BE0D182}" type="datetime1">
              <a:rPr lang="en-GB" smtClean="0"/>
              <a:pPr/>
              <a:t>12/09/2022</a:t>
            </a:fld>
            <a:endParaRPr lang="hr-HR"/>
          </a:p>
        </p:txBody>
      </p:sp>
      <p:sp>
        <p:nvSpPr>
          <p:cNvPr id="5" name="Rezervirano mjesto podnožja 4"/>
          <p:cNvSpPr>
            <a:spLocks noGrp="1"/>
          </p:cNvSpPr>
          <p:nvPr>
            <p:ph type="ftr" sz="quarter" idx="11"/>
          </p:nvPr>
        </p:nvSpPr>
        <p:spPr>
          <a:xfrm>
            <a:off x="3124200" y="6356350"/>
            <a:ext cx="2895600" cy="365125"/>
          </a:xfrm>
          <a:prstGeom prst="rect">
            <a:avLst/>
          </a:prstGeom>
        </p:spPr>
        <p:txBody>
          <a:bodyPr/>
          <a:lstStyle/>
          <a:p>
            <a:pPr algn="ctr"/>
            <a:r>
              <a:rPr lang="hr-HR" dirty="0"/>
              <a:t>ENTRENOVA </a:t>
            </a:r>
            <a:r>
              <a:rPr lang="hr-HR" dirty="0" err="1"/>
              <a:t>Conference</a:t>
            </a:r>
            <a:endParaRPr lang="hr-HR" dirty="0"/>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a:t>Kliknite da biste uredili stil naslova matrice</a:t>
            </a: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069F5A53-8AD9-463B-9C18-B34EFF02E423}" type="datetime1">
              <a:rPr lang="en-GB" smtClean="0"/>
              <a:pPr/>
              <a:t>12/09/2022</a:t>
            </a:fld>
            <a:endParaRPr lang="hr-HR"/>
          </a:p>
        </p:txBody>
      </p:sp>
      <p:sp>
        <p:nvSpPr>
          <p:cNvPr id="5" name="Rezervirano mjesto podnožja 4"/>
          <p:cNvSpPr>
            <a:spLocks noGrp="1"/>
          </p:cNvSpPr>
          <p:nvPr>
            <p:ph type="ftr" sz="quarter" idx="11"/>
          </p:nvPr>
        </p:nvSpPr>
        <p:spPr>
          <a:xfrm>
            <a:off x="3124200" y="6356350"/>
            <a:ext cx="2895600" cy="365125"/>
          </a:xfrm>
          <a:prstGeom prst="rect">
            <a:avLst/>
          </a:prstGeom>
        </p:spPr>
        <p:txBody>
          <a:bodyPr/>
          <a:lstStyle/>
          <a:p>
            <a:pPr algn="ctr"/>
            <a:r>
              <a:rPr lang="hr-HR" dirty="0"/>
              <a:t>ENTRENOVA </a:t>
            </a:r>
            <a:r>
              <a:rPr lang="hr-HR" dirty="0" err="1"/>
              <a:t>Conference</a:t>
            </a:r>
            <a:endParaRPr lang="hr-HR" dirty="0"/>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Kliknite da biste uredili stil naslova matrice</a:t>
            </a:r>
          </a:p>
        </p:txBody>
      </p:sp>
      <p:sp>
        <p:nvSpPr>
          <p:cNvPr id="3" name="Rezervirano mjesto sadržaja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hr-HR" dirty="0"/>
              <a:t>Kliknite da biste uredili stilove teksta matrice</a:t>
            </a:r>
          </a:p>
          <a:p>
            <a:pPr lvl="1"/>
            <a:r>
              <a:rPr lang="hr-HR" dirty="0"/>
              <a:t>Druga razina</a:t>
            </a:r>
          </a:p>
          <a:p>
            <a:pPr lvl="2"/>
            <a:r>
              <a:rPr lang="hr-HR" dirty="0"/>
              <a:t>Treća razina</a:t>
            </a:r>
          </a:p>
          <a:p>
            <a:pPr lvl="3"/>
            <a:r>
              <a:rPr lang="hr-HR" dirty="0"/>
              <a:t>Četvrta razina</a:t>
            </a:r>
          </a:p>
          <a:p>
            <a:pPr lvl="4"/>
            <a:r>
              <a:rPr lang="hr-HR" dirty="0"/>
              <a:t>Peta razina</a:t>
            </a:r>
          </a:p>
        </p:txBody>
      </p:sp>
      <p:sp>
        <p:nvSpPr>
          <p:cNvPr id="4" name="Rezervirano mjesto datuma 3"/>
          <p:cNvSpPr>
            <a:spLocks noGrp="1"/>
          </p:cNvSpPr>
          <p:nvPr>
            <p:ph type="dt" sz="half" idx="10"/>
          </p:nvPr>
        </p:nvSpPr>
        <p:spPr/>
        <p:txBody>
          <a:bodyPr/>
          <a:lstStyle/>
          <a:p>
            <a:fld id="{42EE1069-3AE7-4BEE-B304-14683A280B45}" type="datetime1">
              <a:rPr lang="en-GB" smtClean="0"/>
              <a:pPr/>
              <a:t>12/09/2022</a:t>
            </a:fld>
            <a:endParaRPr lang="hr-HR"/>
          </a:p>
        </p:txBody>
      </p:sp>
      <p:sp>
        <p:nvSpPr>
          <p:cNvPr id="5" name="Rezervirano mjesto podnožja 4"/>
          <p:cNvSpPr>
            <a:spLocks noGrp="1"/>
          </p:cNvSpPr>
          <p:nvPr>
            <p:ph type="ftr" sz="quarter" idx="11"/>
          </p:nvPr>
        </p:nvSpPr>
        <p:spPr>
          <a:xfrm>
            <a:off x="3124200" y="6356350"/>
            <a:ext cx="2895600" cy="365125"/>
          </a:xfrm>
          <a:prstGeom prst="rect">
            <a:avLst/>
          </a:prstGeom>
        </p:spPr>
        <p:txBody>
          <a:bodyPr/>
          <a:lstStyle>
            <a:lvl1pPr algn="ctr">
              <a:defRPr>
                <a:effectLst/>
              </a:defRPr>
            </a:lvl1pPr>
          </a:lstStyle>
          <a:p>
            <a:r>
              <a:rPr lang="hr-HR" dirty="0"/>
              <a:t>ENTRENOVA </a:t>
            </a:r>
            <a:r>
              <a:rPr lang="hr-HR" dirty="0" err="1"/>
              <a:t>Conference</a:t>
            </a:r>
            <a:endParaRPr lang="hr-HR" dirty="0"/>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a:t>Kliknite da biste uredili stil naslova matrice</a:t>
            </a: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stilove teksta matrice</a:t>
            </a:r>
          </a:p>
        </p:txBody>
      </p:sp>
      <p:sp>
        <p:nvSpPr>
          <p:cNvPr id="4" name="Rezervirano mjesto datuma 3"/>
          <p:cNvSpPr>
            <a:spLocks noGrp="1"/>
          </p:cNvSpPr>
          <p:nvPr>
            <p:ph type="dt" sz="half" idx="10"/>
          </p:nvPr>
        </p:nvSpPr>
        <p:spPr/>
        <p:txBody>
          <a:bodyPr/>
          <a:lstStyle/>
          <a:p>
            <a:fld id="{E5DCCE54-9222-4237-B275-C64A6F5B3B6E}" type="datetime1">
              <a:rPr lang="en-GB" smtClean="0"/>
              <a:pPr/>
              <a:t>12/09/2022</a:t>
            </a:fld>
            <a:endParaRPr lang="hr-HR"/>
          </a:p>
        </p:txBody>
      </p:sp>
      <p:sp>
        <p:nvSpPr>
          <p:cNvPr id="5" name="Rezervirano mjesto podnožja 4"/>
          <p:cNvSpPr>
            <a:spLocks noGrp="1"/>
          </p:cNvSpPr>
          <p:nvPr>
            <p:ph type="ftr" sz="quarter" idx="11"/>
          </p:nvPr>
        </p:nvSpPr>
        <p:spPr>
          <a:xfrm>
            <a:off x="3124200" y="6356350"/>
            <a:ext cx="2895600" cy="365125"/>
          </a:xfrm>
          <a:prstGeom prst="rect">
            <a:avLst/>
          </a:prstGeom>
        </p:spPr>
        <p:txBody>
          <a:bodyPr/>
          <a:lstStyle>
            <a:lvl1pPr algn="ctr">
              <a:defRPr>
                <a:effectLst>
                  <a:outerShdw blurRad="38100" dist="38100" dir="2700000" algn="tl">
                    <a:srgbClr val="000000">
                      <a:alpha val="43137"/>
                    </a:srgbClr>
                  </a:outerShdw>
                </a:effectLst>
              </a:defRPr>
            </a:lvl1pPr>
          </a:lstStyle>
          <a:p>
            <a:r>
              <a:rPr lang="hr-HR" dirty="0"/>
              <a:t>ENTRENOVA </a:t>
            </a:r>
            <a:r>
              <a:rPr lang="hr-HR" dirty="0" err="1"/>
              <a:t>Conference</a:t>
            </a:r>
            <a:endParaRPr lang="hr-HR" dirty="0"/>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pic>
        <p:nvPicPr>
          <p:cNvPr id="7" name="Slika 6" descr="entrenova-logo.jpg"/>
          <p:cNvPicPr>
            <a:picLocks noChangeAspect="1"/>
          </p:cNvPicPr>
          <p:nvPr userDrawn="1"/>
        </p:nvPicPr>
        <p:blipFill>
          <a:blip r:embed="rId2" cstate="print"/>
          <a:stretch>
            <a:fillRect/>
          </a:stretch>
        </p:blipFill>
        <p:spPr>
          <a:xfrm>
            <a:off x="3131840" y="1052736"/>
            <a:ext cx="2928814" cy="1711526"/>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Kliknite da biste uredili stil naslova matrice</a:t>
            </a: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datuma 4"/>
          <p:cNvSpPr>
            <a:spLocks noGrp="1"/>
          </p:cNvSpPr>
          <p:nvPr>
            <p:ph type="dt" sz="half" idx="10"/>
          </p:nvPr>
        </p:nvSpPr>
        <p:spPr/>
        <p:txBody>
          <a:bodyPr/>
          <a:lstStyle/>
          <a:p>
            <a:fld id="{45146F74-6061-41C7-90F1-A6C53E95D1D3}" type="datetime1">
              <a:rPr lang="en-GB" smtClean="0"/>
              <a:pPr/>
              <a:t>12/09/2022</a:t>
            </a:fld>
            <a:endParaRPr lang="hr-HR"/>
          </a:p>
        </p:txBody>
      </p:sp>
      <p:sp>
        <p:nvSpPr>
          <p:cNvPr id="6" name="Rezervirano mjesto podnožja 5"/>
          <p:cNvSpPr>
            <a:spLocks noGrp="1"/>
          </p:cNvSpPr>
          <p:nvPr>
            <p:ph type="ftr" sz="quarter" idx="11"/>
          </p:nvPr>
        </p:nvSpPr>
        <p:spPr>
          <a:xfrm>
            <a:off x="3124200" y="6356350"/>
            <a:ext cx="2895600" cy="365125"/>
          </a:xfrm>
          <a:prstGeom prst="rect">
            <a:avLst/>
          </a:prstGeom>
        </p:spPr>
        <p:txBody>
          <a:bodyPr/>
          <a:lstStyle>
            <a:lvl1pPr algn="ctr">
              <a:defRPr>
                <a:effectLst/>
              </a:defRPr>
            </a:lvl1pPr>
          </a:lstStyle>
          <a:p>
            <a:r>
              <a:rPr lang="hr-HR" dirty="0"/>
              <a:t>ENTRENOVA </a:t>
            </a:r>
            <a:r>
              <a:rPr lang="hr-HR" dirty="0" err="1"/>
              <a:t>Conference</a:t>
            </a:r>
            <a:endParaRPr lang="hr-HR" dirty="0"/>
          </a:p>
        </p:txBody>
      </p:sp>
      <p:sp>
        <p:nvSpPr>
          <p:cNvPr id="7" name="Rezervirano mjesto broja slajda 6"/>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a:t>Kliknite da biste uredili stil naslova matrice</a:t>
            </a: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7" name="Rezervirano mjesto datuma 6"/>
          <p:cNvSpPr>
            <a:spLocks noGrp="1"/>
          </p:cNvSpPr>
          <p:nvPr>
            <p:ph type="dt" sz="half" idx="10"/>
          </p:nvPr>
        </p:nvSpPr>
        <p:spPr/>
        <p:txBody>
          <a:bodyPr/>
          <a:lstStyle/>
          <a:p>
            <a:fld id="{4AC0DA2A-1496-40C3-9D32-B11708A9DEC1}" type="datetime1">
              <a:rPr lang="en-GB" smtClean="0"/>
              <a:pPr/>
              <a:t>12/09/2022</a:t>
            </a:fld>
            <a:endParaRPr lang="hr-HR"/>
          </a:p>
        </p:txBody>
      </p:sp>
      <p:sp>
        <p:nvSpPr>
          <p:cNvPr id="8" name="Rezervirano mjesto podnožja 7"/>
          <p:cNvSpPr>
            <a:spLocks noGrp="1"/>
          </p:cNvSpPr>
          <p:nvPr>
            <p:ph type="ftr" sz="quarter" idx="11"/>
          </p:nvPr>
        </p:nvSpPr>
        <p:spPr>
          <a:xfrm>
            <a:off x="3124200" y="6356350"/>
            <a:ext cx="2895600" cy="365125"/>
          </a:xfrm>
          <a:prstGeom prst="rect">
            <a:avLst/>
          </a:prstGeom>
        </p:spPr>
        <p:txBody>
          <a:bodyPr/>
          <a:lstStyle>
            <a:lvl1pPr algn="ctr">
              <a:defRPr/>
            </a:lvl1pPr>
          </a:lstStyle>
          <a:p>
            <a:r>
              <a:rPr lang="hr-HR" dirty="0"/>
              <a:t>ENTRENOVA </a:t>
            </a:r>
            <a:r>
              <a:rPr lang="hr-HR" dirty="0" err="1"/>
              <a:t>Conference</a:t>
            </a:r>
            <a:endParaRPr lang="hr-HR" dirty="0"/>
          </a:p>
        </p:txBody>
      </p:sp>
      <p:sp>
        <p:nvSpPr>
          <p:cNvPr id="9" name="Rezervirano mjesto broja slajda 8"/>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Kliknite da biste uredili stil naslova matrice</a:t>
            </a:r>
          </a:p>
        </p:txBody>
      </p:sp>
      <p:sp>
        <p:nvSpPr>
          <p:cNvPr id="3" name="Rezervirano mjesto datuma 2"/>
          <p:cNvSpPr>
            <a:spLocks noGrp="1"/>
          </p:cNvSpPr>
          <p:nvPr>
            <p:ph type="dt" sz="half" idx="10"/>
          </p:nvPr>
        </p:nvSpPr>
        <p:spPr/>
        <p:txBody>
          <a:bodyPr/>
          <a:lstStyle/>
          <a:p>
            <a:fld id="{87CE55F9-C6A1-455A-9716-0CE29E3089BE}" type="datetime1">
              <a:rPr lang="en-GB" smtClean="0"/>
              <a:pPr/>
              <a:t>12/09/2022</a:t>
            </a:fld>
            <a:endParaRPr lang="hr-HR"/>
          </a:p>
        </p:txBody>
      </p:sp>
      <p:sp>
        <p:nvSpPr>
          <p:cNvPr id="4" name="Rezervirano mjesto podnožja 3"/>
          <p:cNvSpPr>
            <a:spLocks noGrp="1"/>
          </p:cNvSpPr>
          <p:nvPr>
            <p:ph type="ftr" sz="quarter" idx="11"/>
          </p:nvPr>
        </p:nvSpPr>
        <p:spPr>
          <a:xfrm>
            <a:off x="3124200" y="6356350"/>
            <a:ext cx="2895600" cy="365125"/>
          </a:xfrm>
          <a:prstGeom prst="rect">
            <a:avLst/>
          </a:prstGeom>
        </p:spPr>
        <p:txBody>
          <a:bodyPr/>
          <a:lstStyle>
            <a:lvl1pPr algn="ctr">
              <a:defRPr/>
            </a:lvl1pPr>
          </a:lstStyle>
          <a:p>
            <a:r>
              <a:rPr lang="hr-HR"/>
              <a:t>ENTRENOVA 2015</a:t>
            </a:r>
            <a:endParaRPr lang="hr-HR" dirty="0"/>
          </a:p>
        </p:txBody>
      </p:sp>
      <p:sp>
        <p:nvSpPr>
          <p:cNvPr id="5" name="Rezervirano mjesto broja slajda 4"/>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72BEA74D-7B38-4B03-876A-C90FD5E4DE15}" type="datetime1">
              <a:rPr lang="en-GB" smtClean="0"/>
              <a:pPr/>
              <a:t>12/09/2022</a:t>
            </a:fld>
            <a:endParaRPr lang="hr-HR"/>
          </a:p>
        </p:txBody>
      </p:sp>
      <p:sp>
        <p:nvSpPr>
          <p:cNvPr id="3" name="Rezervirano mjesto podnožja 2"/>
          <p:cNvSpPr>
            <a:spLocks noGrp="1"/>
          </p:cNvSpPr>
          <p:nvPr>
            <p:ph type="ftr" sz="quarter" idx="11"/>
          </p:nvPr>
        </p:nvSpPr>
        <p:spPr>
          <a:xfrm>
            <a:off x="3124200" y="6356350"/>
            <a:ext cx="2895600" cy="365125"/>
          </a:xfrm>
          <a:prstGeom prst="rect">
            <a:avLst/>
          </a:prstGeom>
        </p:spPr>
        <p:txBody>
          <a:bodyPr/>
          <a:lstStyle>
            <a:lvl1pPr algn="ctr">
              <a:defRPr/>
            </a:lvl1pPr>
          </a:lstStyle>
          <a:p>
            <a:r>
              <a:rPr lang="hr-HR" dirty="0"/>
              <a:t>ENTRENOVA </a:t>
            </a:r>
            <a:r>
              <a:rPr lang="hr-HR" dirty="0" err="1"/>
              <a:t>Conference</a:t>
            </a:r>
            <a:endParaRPr lang="hr-HR" dirty="0"/>
          </a:p>
        </p:txBody>
      </p:sp>
      <p:sp>
        <p:nvSpPr>
          <p:cNvPr id="4" name="Rezervirano mjesto broja slajda 3"/>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a:t>Kliknite da biste uredili stil naslova matrice</a:t>
            </a: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stilove teksta matrice</a:t>
            </a:r>
          </a:p>
        </p:txBody>
      </p:sp>
      <p:sp>
        <p:nvSpPr>
          <p:cNvPr id="5" name="Rezervirano mjesto datuma 4"/>
          <p:cNvSpPr>
            <a:spLocks noGrp="1"/>
          </p:cNvSpPr>
          <p:nvPr>
            <p:ph type="dt" sz="half" idx="10"/>
          </p:nvPr>
        </p:nvSpPr>
        <p:spPr/>
        <p:txBody>
          <a:bodyPr/>
          <a:lstStyle/>
          <a:p>
            <a:fld id="{C94DBD50-04DB-42D6-8384-86CB18825C64}" type="datetime1">
              <a:rPr lang="en-GB" smtClean="0"/>
              <a:pPr/>
              <a:t>12/09/2022</a:t>
            </a:fld>
            <a:endParaRPr lang="hr-HR"/>
          </a:p>
        </p:txBody>
      </p:sp>
      <p:sp>
        <p:nvSpPr>
          <p:cNvPr id="6" name="Rezervirano mjesto podnožja 5"/>
          <p:cNvSpPr>
            <a:spLocks noGrp="1"/>
          </p:cNvSpPr>
          <p:nvPr>
            <p:ph type="ftr" sz="quarter" idx="11"/>
          </p:nvPr>
        </p:nvSpPr>
        <p:spPr>
          <a:xfrm>
            <a:off x="3124200" y="6356350"/>
            <a:ext cx="2895600" cy="365125"/>
          </a:xfrm>
          <a:prstGeom prst="rect">
            <a:avLst/>
          </a:prstGeom>
        </p:spPr>
        <p:txBody>
          <a:bodyPr/>
          <a:lstStyle>
            <a:lvl1pPr algn="ctr">
              <a:defRPr/>
            </a:lvl1pPr>
          </a:lstStyle>
          <a:p>
            <a:r>
              <a:rPr lang="hr-HR" dirty="0"/>
              <a:t>ENTRENOVA </a:t>
            </a:r>
            <a:r>
              <a:rPr lang="hr-HR" dirty="0" err="1"/>
              <a:t>Conference</a:t>
            </a:r>
            <a:endParaRPr lang="hr-HR" dirty="0"/>
          </a:p>
        </p:txBody>
      </p:sp>
      <p:sp>
        <p:nvSpPr>
          <p:cNvPr id="7" name="Rezervirano mjesto broja slajda 6"/>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a:t>Kliknite da biste uredili stil naslova matrice</a:t>
            </a: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stilove teksta matrice</a:t>
            </a:r>
          </a:p>
        </p:txBody>
      </p:sp>
      <p:sp>
        <p:nvSpPr>
          <p:cNvPr id="5" name="Rezervirano mjesto datuma 4"/>
          <p:cNvSpPr>
            <a:spLocks noGrp="1"/>
          </p:cNvSpPr>
          <p:nvPr>
            <p:ph type="dt" sz="half" idx="10"/>
          </p:nvPr>
        </p:nvSpPr>
        <p:spPr/>
        <p:txBody>
          <a:bodyPr/>
          <a:lstStyle/>
          <a:p>
            <a:fld id="{1B5E4BB2-9FA2-4379-8641-296A68BD6803}" type="datetime1">
              <a:rPr lang="en-GB" smtClean="0"/>
              <a:pPr/>
              <a:t>12/09/2022</a:t>
            </a:fld>
            <a:endParaRPr lang="hr-HR"/>
          </a:p>
        </p:txBody>
      </p:sp>
      <p:sp>
        <p:nvSpPr>
          <p:cNvPr id="6" name="Rezervirano mjesto podnožja 5"/>
          <p:cNvSpPr>
            <a:spLocks noGrp="1"/>
          </p:cNvSpPr>
          <p:nvPr>
            <p:ph type="ftr" sz="quarter" idx="11"/>
          </p:nvPr>
        </p:nvSpPr>
        <p:spPr>
          <a:xfrm>
            <a:off x="3124200" y="6356350"/>
            <a:ext cx="2895600" cy="365125"/>
          </a:xfrm>
          <a:prstGeom prst="rect">
            <a:avLst/>
          </a:prstGeom>
        </p:spPr>
        <p:txBody>
          <a:bodyPr/>
          <a:lstStyle>
            <a:lvl1pPr>
              <a:defRPr>
                <a:effectLst>
                  <a:outerShdw blurRad="38100" dist="38100" dir="2700000" algn="tl">
                    <a:srgbClr val="000000">
                      <a:alpha val="43137"/>
                    </a:srgbClr>
                  </a:outerShdw>
                </a:effectLst>
              </a:defRPr>
            </a:lvl1pPr>
          </a:lstStyle>
          <a:p>
            <a:pPr algn="ctr"/>
            <a:r>
              <a:rPr lang="hr-HR" dirty="0"/>
              <a:t>ENTRENOVA </a:t>
            </a:r>
            <a:r>
              <a:rPr lang="hr-HR" dirty="0" err="1"/>
              <a:t>Conference</a:t>
            </a:r>
            <a:endParaRPr lang="hr-HR" dirty="0"/>
          </a:p>
        </p:txBody>
      </p:sp>
      <p:sp>
        <p:nvSpPr>
          <p:cNvPr id="7" name="Rezervirano mjesto broja slajda 6"/>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r-HR" dirty="0"/>
              <a:t>Kliknite da biste uredili stil naslova matrice</a:t>
            </a:r>
          </a:p>
        </p:txBody>
      </p:sp>
      <p:sp>
        <p:nvSpPr>
          <p:cNvPr id="3" name="Rezervirano mjesto tekst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6964EE-1C66-4CB5-9324-6519F3AD6273}" type="datetime1">
              <a:rPr lang="en-GB" smtClean="0"/>
              <a:pPr/>
              <a:t>12/09/2022</a:t>
            </a:fld>
            <a:endParaRPr lang="hr-HR"/>
          </a:p>
        </p:txBody>
      </p:sp>
      <p:sp>
        <p:nvSpPr>
          <p:cNvPr id="6" name="Rezervirano mjesto broja slajd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DD72BF-B849-4E00-8E72-529104776363}" type="slidenum">
              <a:rPr lang="hr-HR" smtClean="0"/>
              <a:pPr/>
              <a:t>‹#›</a:t>
            </a:fld>
            <a:endParaRPr lang="hr-HR"/>
          </a:p>
        </p:txBody>
      </p:sp>
      <p:sp>
        <p:nvSpPr>
          <p:cNvPr id="7" name="Rezervirano mjesto podnožja 4"/>
          <p:cNvSpPr>
            <a:spLocks noGrp="1"/>
          </p:cNvSpPr>
          <p:nvPr>
            <p:ph type="ftr" sz="quarter" idx="3"/>
          </p:nvPr>
        </p:nvSpPr>
        <p:spPr>
          <a:xfrm>
            <a:off x="3124200" y="6309320"/>
            <a:ext cx="2895600" cy="412155"/>
          </a:xfrm>
          <a:prstGeom prst="rect">
            <a:avLst/>
          </a:prstGeom>
        </p:spPr>
        <p:txBody>
          <a:bodyPr/>
          <a:lstStyle>
            <a:lvl1pPr>
              <a:defRPr b="1">
                <a:solidFill>
                  <a:schemeClr val="tx2">
                    <a:lumMod val="75000"/>
                  </a:schemeClr>
                </a:solidFill>
                <a:effectLst>
                  <a:outerShdw blurRad="38100" dist="38100" dir="2700000" algn="tl">
                    <a:srgbClr val="000000">
                      <a:alpha val="43137"/>
                    </a:srgbClr>
                  </a:outerShdw>
                </a:effectLst>
              </a:defRPr>
            </a:lvl1pPr>
          </a:lstStyle>
          <a:p>
            <a:pPr algn="ctr"/>
            <a:r>
              <a:rPr lang="hr-HR"/>
              <a:t>ENTRENOVA 2015</a:t>
            </a:r>
            <a:endParaRPr lang="hr-H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2">
              <a:lumMod val="75000"/>
            </a:schemeClr>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2">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4.gif"/><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jpeg"/><Relationship Id="rId10" Type="http://schemas.openxmlformats.org/officeDocument/2006/relationships/image" Target="../media/image16.jpeg"/><Relationship Id="rId4" Type="http://schemas.openxmlformats.org/officeDocument/2006/relationships/image" Target="../media/image10.png"/><Relationship Id="rId9"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683568" y="2276872"/>
            <a:ext cx="7772400" cy="2520280"/>
          </a:xfrm>
        </p:spPr>
        <p:txBody>
          <a:bodyPr>
            <a:normAutofit fontScale="90000"/>
          </a:bodyPr>
          <a:lstStyle/>
          <a:p>
            <a:pPr algn="l"/>
            <a:r>
              <a:rPr lang="en-GB" sz="1800" b="1" dirty="0">
                <a:solidFill>
                  <a:srgbClr val="365F91"/>
                </a:solidFill>
                <a:effectLst/>
                <a:latin typeface="Century Gothic" panose="020B0502020202020204" pitchFamily="34" charset="0"/>
                <a:ea typeface="Times New Roman" panose="02020603050405020304" pitchFamily="18" charset="0"/>
                <a:cs typeface="Times New Roman" panose="02020603050405020304" pitchFamily="18" charset="0"/>
              </a:rPr>
              <a:t>Development of a framework for a </a:t>
            </a:r>
            <a:r>
              <a:rPr lang="en-GB" sz="1800" b="1" dirty="0">
                <a:solidFill>
                  <a:srgbClr val="00B050"/>
                </a:solidFill>
                <a:effectLst/>
                <a:latin typeface="Century Gothic" panose="020B0502020202020204" pitchFamily="34" charset="0"/>
                <a:ea typeface="Times New Roman" panose="02020603050405020304" pitchFamily="18" charset="0"/>
                <a:cs typeface="Times New Roman" panose="02020603050405020304" pitchFamily="18" charset="0"/>
              </a:rPr>
              <a:t>business plan</a:t>
            </a:r>
            <a:r>
              <a:rPr lang="en-GB" sz="1800" b="1" dirty="0">
                <a:solidFill>
                  <a:srgbClr val="365F91"/>
                </a:solidFill>
                <a:effectLst/>
                <a:latin typeface="Century Gothic" panose="020B0502020202020204" pitchFamily="34" charset="0"/>
                <a:ea typeface="Times New Roman" panose="02020603050405020304" pitchFamily="18" charset="0"/>
                <a:cs typeface="Times New Roman" panose="02020603050405020304" pitchFamily="18" charset="0"/>
              </a:rPr>
              <a:t> to support the implementation of complex interventions (using technology) in case management across diverse healthcare settings</a:t>
            </a:r>
            <a:br>
              <a:rPr lang="en-IE" sz="1800" dirty="0">
                <a:effectLst/>
                <a:latin typeface="Century Gothic" panose="020B0502020202020204" pitchFamily="34" charset="0"/>
                <a:ea typeface="Calibri" panose="020F0502020204030204" pitchFamily="34" charset="0"/>
                <a:cs typeface="Times New Roman" panose="02020603050405020304" pitchFamily="18" charset="0"/>
              </a:rPr>
            </a:br>
            <a:br>
              <a:rPr lang="en-GB" sz="1800" b="1" dirty="0">
                <a:solidFill>
                  <a:srgbClr val="2F5496"/>
                </a:solidFill>
                <a:effectLst/>
                <a:latin typeface="Century Gothic" panose="020B0502020202020204" pitchFamily="34" charset="0"/>
                <a:ea typeface="Times New Roman" panose="02020603050405020304" pitchFamily="18" charset="0"/>
                <a:cs typeface="Times New Roman" panose="02020603050405020304" pitchFamily="18" charset="0"/>
              </a:rPr>
            </a:br>
            <a:r>
              <a:rPr lang="en-GB" sz="16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Presenter: Bridget O Sullivan </a:t>
            </a:r>
            <a:br>
              <a:rPr lang="en-GB" sz="16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br>
            <a:r>
              <a:rPr lang="en-GB" sz="16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Research Assistant GERONTE Project, Dublin City University</a:t>
            </a:r>
            <a:br>
              <a:rPr lang="en-GB" sz="16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br>
            <a:br>
              <a:rPr lang="en-GB" sz="16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br>
            <a:r>
              <a:rPr lang="en-US" sz="1600" dirty="0">
                <a:solidFill>
                  <a:schemeClr val="accent1">
                    <a:lumMod val="50000"/>
                  </a:schemeClr>
                </a:solidFill>
              </a:rPr>
              <a:t>This project has received funding from the European Union’s Horizon 2020 research and innovation </a:t>
            </a:r>
            <a:r>
              <a:rPr lang="en-US" sz="1600" dirty="0" err="1">
                <a:solidFill>
                  <a:schemeClr val="accent1">
                    <a:lumMod val="50000"/>
                  </a:schemeClr>
                </a:solidFill>
              </a:rPr>
              <a:t>programme</a:t>
            </a:r>
            <a:r>
              <a:rPr lang="en-US" sz="1600" dirty="0">
                <a:solidFill>
                  <a:schemeClr val="accent1">
                    <a:lumMod val="50000"/>
                  </a:schemeClr>
                </a:solidFill>
              </a:rPr>
              <a:t> under grant agreement No. 945218 </a:t>
            </a:r>
            <a:br>
              <a:rPr lang="en-US" sz="1600" dirty="0">
                <a:solidFill>
                  <a:schemeClr val="accent1">
                    <a:lumMod val="50000"/>
                  </a:schemeClr>
                </a:solidFill>
              </a:rPr>
            </a:br>
            <a:r>
              <a:rPr lang="en-US" sz="1600" dirty="0">
                <a:solidFill>
                  <a:schemeClr val="accent1">
                    <a:lumMod val="50000"/>
                  </a:schemeClr>
                </a:solidFill>
              </a:rPr>
              <a:t>and has DCU ethical approval. </a:t>
            </a:r>
            <a:endParaRPr lang="en-IE" sz="16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Podnaslov 2"/>
          <p:cNvSpPr>
            <a:spLocks noGrp="1"/>
          </p:cNvSpPr>
          <p:nvPr>
            <p:ph type="subTitle" idx="1"/>
          </p:nvPr>
        </p:nvSpPr>
        <p:spPr>
          <a:xfrm>
            <a:off x="2627784" y="5157192"/>
            <a:ext cx="5976664" cy="1008112"/>
          </a:xfrm>
        </p:spPr>
        <p:txBody>
          <a:bodyPr>
            <a:normAutofit fontScale="62500" lnSpcReduction="20000"/>
          </a:bodyPr>
          <a:lstStyle/>
          <a:p>
            <a:pPr marR="13970" algn="just">
              <a:tabLst>
                <a:tab pos="180340" algn="l"/>
                <a:tab pos="5600700" algn="l"/>
              </a:tabLst>
            </a:pPr>
            <a:r>
              <a:rPr lang="en-GB" sz="1800" b="1" i="1" dirty="0">
                <a:effectLst/>
                <a:latin typeface="Century Gothic" panose="020B0502020202020204" pitchFamily="34" charset="0"/>
                <a:ea typeface="Calibri" panose="020F0502020204030204" pitchFamily="34" charset="0"/>
                <a:cs typeface="Arial" panose="020B0604020202020204" pitchFamily="34" charset="0"/>
              </a:rPr>
              <a:t>Authors:</a:t>
            </a:r>
            <a:r>
              <a:rPr lang="en-GB" sz="1800" i="1" dirty="0">
                <a:effectLst/>
                <a:latin typeface="Century Gothic" panose="020B0502020202020204" pitchFamily="34" charset="0"/>
                <a:ea typeface="Calibri" panose="020F0502020204030204" pitchFamily="34" charset="0"/>
                <a:cs typeface="Arial" panose="020B0604020202020204" pitchFamily="34" charset="0"/>
              </a:rPr>
              <a:t> </a:t>
            </a:r>
            <a:r>
              <a:rPr lang="en-GB" sz="1800" i="1" dirty="0" err="1">
                <a:effectLst/>
                <a:latin typeface="Century Gothic" panose="020B0502020202020204" pitchFamily="34" charset="0"/>
                <a:ea typeface="Calibri" panose="020F0502020204030204" pitchFamily="34" charset="0"/>
                <a:cs typeface="Arial" panose="020B0604020202020204" pitchFamily="34" charset="0"/>
              </a:rPr>
              <a:t>Dr.</a:t>
            </a:r>
            <a:r>
              <a:rPr lang="en-GB" sz="1800" i="1" dirty="0">
                <a:effectLst/>
                <a:latin typeface="Century Gothic" panose="020B0502020202020204" pitchFamily="34" charset="0"/>
                <a:ea typeface="Calibri" panose="020F0502020204030204" pitchFamily="34" charset="0"/>
                <a:cs typeface="Arial" panose="020B0604020202020204" pitchFamily="34" charset="0"/>
              </a:rPr>
              <a:t> Paul Davis</a:t>
            </a:r>
            <a:r>
              <a:rPr lang="en-GB" sz="1800" baseline="30000" dirty="0">
                <a:effectLst/>
                <a:latin typeface="Century Gothic" panose="020B0502020202020204" pitchFamily="34" charset="0"/>
                <a:ea typeface="Calibri" panose="020F0502020204030204" pitchFamily="34" charset="0"/>
                <a:cs typeface="Times New Roman" panose="02020603050405020304" pitchFamily="18" charset="0"/>
              </a:rPr>
              <a:t>1</a:t>
            </a:r>
            <a:r>
              <a:rPr lang="en-GB" sz="1800" i="1" dirty="0">
                <a:effectLst/>
                <a:latin typeface="Century Gothic" panose="020B0502020202020204" pitchFamily="34" charset="0"/>
                <a:ea typeface="Calibri" panose="020F0502020204030204" pitchFamily="34" charset="0"/>
                <a:cs typeface="Arial" panose="020B0604020202020204" pitchFamily="34" charset="0"/>
              </a:rPr>
              <a:t>, Professor Regina Connolly</a:t>
            </a:r>
            <a:r>
              <a:rPr lang="en-GB" sz="1800" baseline="30000" dirty="0">
                <a:effectLst/>
                <a:latin typeface="Century Gothic" panose="020B0502020202020204" pitchFamily="34" charset="0"/>
                <a:ea typeface="Calibri" panose="020F0502020204030204" pitchFamily="34" charset="0"/>
                <a:cs typeface="Times New Roman" panose="02020603050405020304" pitchFamily="18" charset="0"/>
              </a:rPr>
              <a:t>1</a:t>
            </a:r>
            <a:r>
              <a:rPr lang="en-GB" sz="1800" i="1" dirty="0">
                <a:effectLst/>
                <a:latin typeface="Century Gothic" panose="020B0502020202020204" pitchFamily="34" charset="0"/>
                <a:ea typeface="Calibri" panose="020F0502020204030204" pitchFamily="34" charset="0"/>
                <a:cs typeface="Arial" panose="020B0604020202020204" pitchFamily="34" charset="0"/>
              </a:rPr>
              <a:t>, Professor Anthony Staines</a:t>
            </a:r>
            <a:r>
              <a:rPr lang="en-GB" sz="1800" i="1" baseline="30000" dirty="0">
                <a:effectLst/>
                <a:latin typeface="Century Gothic" panose="020B0502020202020204" pitchFamily="34" charset="0"/>
                <a:ea typeface="Calibri" panose="020F0502020204030204" pitchFamily="34" charset="0"/>
                <a:cs typeface="Arial" panose="020B0604020202020204" pitchFamily="34" charset="0"/>
              </a:rPr>
              <a:t>¹</a:t>
            </a:r>
            <a:r>
              <a:rPr lang="en-GB" sz="1800" i="1" dirty="0">
                <a:effectLst/>
                <a:latin typeface="Century Gothic" panose="020B0502020202020204" pitchFamily="34" charset="0"/>
                <a:ea typeface="Calibri" panose="020F0502020204030204" pitchFamily="34" charset="0"/>
                <a:cs typeface="Arial" panose="020B0604020202020204" pitchFamily="34" charset="0"/>
              </a:rPr>
              <a:t>, </a:t>
            </a:r>
            <a:r>
              <a:rPr lang="en-GB" sz="1800" i="1" dirty="0" err="1">
                <a:effectLst/>
                <a:latin typeface="Century Gothic" panose="020B0502020202020204" pitchFamily="34" charset="0"/>
                <a:ea typeface="Calibri" panose="020F0502020204030204" pitchFamily="34" charset="0"/>
                <a:cs typeface="Arial" panose="020B0604020202020204" pitchFamily="34" charset="0"/>
              </a:rPr>
              <a:t>Dr.</a:t>
            </a:r>
            <a:r>
              <a:rPr lang="en-GB" sz="1800" i="1" dirty="0">
                <a:effectLst/>
                <a:latin typeface="Century Gothic" panose="020B0502020202020204" pitchFamily="34" charset="0"/>
                <a:ea typeface="Calibri" panose="020F0502020204030204" pitchFamily="34" charset="0"/>
                <a:cs typeface="Arial" panose="020B0604020202020204" pitchFamily="34" charset="0"/>
              </a:rPr>
              <a:t> Trudy Corrigan¹, </a:t>
            </a:r>
            <a:r>
              <a:rPr lang="en-GB" sz="1800" i="1" dirty="0" err="1">
                <a:effectLst/>
                <a:latin typeface="Century Gothic" panose="020B0502020202020204" pitchFamily="34" charset="0"/>
                <a:ea typeface="Calibri" panose="020F0502020204030204" pitchFamily="34" charset="0"/>
                <a:cs typeface="Arial" panose="020B0604020202020204" pitchFamily="34" charset="0"/>
              </a:rPr>
              <a:t>Dr.</a:t>
            </a:r>
            <a:r>
              <a:rPr lang="en-GB" sz="1800" i="1" dirty="0">
                <a:effectLst/>
                <a:latin typeface="Century Gothic" panose="020B0502020202020204" pitchFamily="34" charset="0"/>
                <a:ea typeface="Calibri" panose="020F0502020204030204" pitchFamily="34" charset="0"/>
                <a:cs typeface="Arial" panose="020B0604020202020204" pitchFamily="34" charset="0"/>
              </a:rPr>
              <a:t> Ciara White ¹, </a:t>
            </a:r>
            <a:r>
              <a:rPr lang="en-GB" sz="1800" i="1" dirty="0" err="1">
                <a:effectLst/>
                <a:latin typeface="Century Gothic" panose="020B0502020202020204" pitchFamily="34" charset="0"/>
                <a:ea typeface="Calibri" panose="020F0502020204030204" pitchFamily="34" charset="0"/>
                <a:cs typeface="Arial" panose="020B0604020202020204" pitchFamily="34" charset="0"/>
              </a:rPr>
              <a:t>Dr.</a:t>
            </a:r>
            <a:r>
              <a:rPr lang="en-GB" sz="1800" i="1" dirty="0">
                <a:effectLst/>
                <a:latin typeface="Century Gothic" panose="020B0502020202020204" pitchFamily="34" charset="0"/>
                <a:ea typeface="Calibri" panose="020F0502020204030204" pitchFamily="34" charset="0"/>
                <a:cs typeface="Arial" panose="020B0604020202020204" pitchFamily="34" charset="0"/>
              </a:rPr>
              <a:t> Shane O’ Hanlon¹, Bridget O’ Sullivan. </a:t>
            </a:r>
            <a:endParaRPr lang="en-IE" sz="1800" dirty="0">
              <a:effectLst/>
              <a:latin typeface="Century Gothic" panose="020B0502020202020204" pitchFamily="34" charset="0"/>
              <a:ea typeface="Calibri" panose="020F0502020204030204" pitchFamily="34" charset="0"/>
              <a:cs typeface="Times New Roman" panose="02020603050405020304" pitchFamily="18" charset="0"/>
            </a:endParaRPr>
          </a:p>
          <a:p>
            <a:pPr marR="13970">
              <a:tabLst>
                <a:tab pos="180340" algn="l"/>
                <a:tab pos="5600700" algn="l"/>
              </a:tabLst>
            </a:pPr>
            <a:r>
              <a:rPr lang="en-US" sz="1800" dirty="0">
                <a:effectLst/>
                <a:latin typeface="Times New Roman" panose="02020603050405020304" pitchFamily="18" charset="0"/>
                <a:ea typeface="Calibri" panose="020F0502020204030204" pitchFamily="34" charset="0"/>
              </a:rPr>
              <a:t>Dublin City University, Ireland</a:t>
            </a:r>
            <a:endParaRPr lang="en-IE" sz="1800" dirty="0">
              <a:effectLst/>
              <a:latin typeface="Times New Roman" panose="02020603050405020304" pitchFamily="18" charset="0"/>
              <a:ea typeface="Calibri" panose="020F0502020204030204" pitchFamily="34" charset="0"/>
            </a:endParaRPr>
          </a:p>
          <a:p>
            <a:pPr marR="13970" algn="just">
              <a:tabLst>
                <a:tab pos="180340" algn="l"/>
                <a:tab pos="5600700" algn="l"/>
              </a:tabLst>
            </a:pPr>
            <a:endParaRPr lang="en-IE" sz="18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R="13970" algn="r">
              <a:tabLst>
                <a:tab pos="180340" algn="l"/>
                <a:tab pos="5600700" algn="l"/>
              </a:tabLst>
            </a:pPr>
            <a:r>
              <a:rPr lang="en-US" sz="800" baseline="30000" dirty="0">
                <a:latin typeface="Times New Roman" panose="02020603050405020304" pitchFamily="18" charset="0"/>
                <a:ea typeface="Calibri" panose="020F0502020204030204" pitchFamily="34" charset="0"/>
              </a:rPr>
              <a:t>1 </a:t>
            </a:r>
            <a:r>
              <a:rPr lang="en-AU" sz="800" baseline="30000" dirty="0">
                <a:latin typeface="Times New Roman" panose="02020603050405020304" pitchFamily="18" charset="0"/>
                <a:ea typeface="Calibri" panose="020F0502020204030204" pitchFamily="34" charset="0"/>
              </a:rPr>
              <a:t>Dublin City University</a:t>
            </a:r>
            <a:endParaRPr lang="en-IE" sz="800" dirty="0">
              <a:effectLst/>
              <a:latin typeface="Times New Roman" panose="02020603050405020304" pitchFamily="18" charset="0"/>
              <a:ea typeface="Calibri" panose="020F0502020204030204" pitchFamily="34" charset="0"/>
            </a:endParaRPr>
          </a:p>
        </p:txBody>
      </p:sp>
      <p:sp>
        <p:nvSpPr>
          <p:cNvPr id="4" name="Rezervirano mjesto podnožja 3"/>
          <p:cNvSpPr>
            <a:spLocks noGrp="1"/>
          </p:cNvSpPr>
          <p:nvPr>
            <p:ph type="ftr" sz="quarter" idx="11"/>
          </p:nvPr>
        </p:nvSpPr>
        <p:spPr>
          <a:xfrm>
            <a:off x="1903884" y="6237312"/>
            <a:ext cx="5331768" cy="501649"/>
          </a:xfrm>
        </p:spPr>
        <p:txBody>
          <a:bodyPr/>
          <a:lstStyle/>
          <a:p>
            <a:pPr algn="ctr"/>
            <a:r>
              <a:rPr lang="hr-HR" dirty="0"/>
              <a:t>ENTRENOVA, Opatija &amp; </a:t>
            </a:r>
            <a:r>
              <a:rPr lang="hr-HR" dirty="0" err="1"/>
              <a:t>Hybrid</a:t>
            </a:r>
            <a:r>
              <a:rPr lang="hr-HR" dirty="0"/>
              <a:t>, Croatia, 2022</a:t>
            </a:r>
          </a:p>
        </p:txBody>
      </p:sp>
      <p:sp>
        <p:nvSpPr>
          <p:cNvPr id="5" name="TextBox 4">
            <a:extLst>
              <a:ext uri="{FF2B5EF4-FFF2-40B4-BE49-F238E27FC236}">
                <a16:creationId xmlns:a16="http://schemas.microsoft.com/office/drawing/2014/main" id="{F0DA845C-6044-6713-7F92-1FBC0E368477}"/>
              </a:ext>
            </a:extLst>
          </p:cNvPr>
          <p:cNvSpPr txBox="1"/>
          <p:nvPr/>
        </p:nvSpPr>
        <p:spPr>
          <a:xfrm>
            <a:off x="179512" y="119038"/>
            <a:ext cx="2232248" cy="584775"/>
          </a:xfrm>
          <a:prstGeom prst="rect">
            <a:avLst/>
          </a:prstGeom>
          <a:noFill/>
        </p:spPr>
        <p:txBody>
          <a:bodyPr wrap="square" rtlCol="0">
            <a:spAutoFit/>
          </a:bodyPr>
          <a:lstStyle/>
          <a:p>
            <a:r>
              <a:rPr lang="en-IE" sz="800" b="1" dirty="0">
                <a:solidFill>
                  <a:schemeClr val="bg1">
                    <a:lumMod val="50000"/>
                  </a:schemeClr>
                </a:solidFill>
                <a:effectLst/>
                <a:latin typeface="Calibri" panose="020F0502020204030204" pitchFamily="34" charset="0"/>
                <a:ea typeface="Calibri" panose="020F0502020204030204" pitchFamily="34" charset="0"/>
                <a:cs typeface="Calibri" panose="020F0502020204030204" pitchFamily="34" charset="0"/>
              </a:rPr>
              <a:t>GERONTE is funded by the European Union’s Horizon 2020 research and innovation programme under grant agreement No. 945218.</a:t>
            </a:r>
            <a:endParaRPr lang="en-IE" sz="800" b="1" dirty="0">
              <a:solidFill>
                <a:schemeClr val="bg1">
                  <a:lumMod val="50000"/>
                </a:schemeClr>
              </a:solidFill>
              <a:effectLst/>
              <a:latin typeface="Calibri" panose="020F0502020204030204" pitchFamily="34" charset="0"/>
              <a:ea typeface="Calibri" panose="020F0502020204030204" pitchFamily="34" charset="0"/>
              <a:cs typeface="Arial" panose="020B0604020202020204" pitchFamily="34" charset="0"/>
            </a:endParaRPr>
          </a:p>
          <a:p>
            <a:endParaRPr lang="en-IE" sz="800" b="1" dirty="0">
              <a:solidFill>
                <a:schemeClr val="bg1">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ZoneTexte 22">
            <a:extLst>
              <a:ext uri="{FF2B5EF4-FFF2-40B4-BE49-F238E27FC236}">
                <a16:creationId xmlns:a16="http://schemas.microsoft.com/office/drawing/2014/main" id="{9EBB67DC-FD1F-4ED3-A5BA-8F969D02CDF0}"/>
              </a:ext>
            </a:extLst>
          </p:cNvPr>
          <p:cNvSpPr txBox="1"/>
          <p:nvPr/>
        </p:nvSpPr>
        <p:spPr>
          <a:xfrm>
            <a:off x="419206" y="3429000"/>
            <a:ext cx="7756457" cy="461665"/>
          </a:xfrm>
          <a:prstGeom prst="rect">
            <a:avLst/>
          </a:prstGeom>
          <a:noFill/>
        </p:spPr>
        <p:txBody>
          <a:bodyPr wrap="square" rtlCol="0">
            <a:spAutoFit/>
          </a:bodyPr>
          <a:lstStyle/>
          <a:p>
            <a:pPr algn="ctr"/>
            <a:r>
              <a:rPr lang="fr-FR" sz="2400" b="1" dirty="0">
                <a:latin typeface="Arial" panose="020B0604020202020204" pitchFamily="34" charset="0"/>
              </a:rPr>
              <a:t>THANK YOU!</a:t>
            </a:r>
          </a:p>
        </p:txBody>
      </p:sp>
      <p:pic>
        <p:nvPicPr>
          <p:cNvPr id="5" name="Image 4">
            <a:extLst>
              <a:ext uri="{FF2B5EF4-FFF2-40B4-BE49-F238E27FC236}">
                <a16:creationId xmlns:a16="http://schemas.microsoft.com/office/drawing/2014/main" id="{E617147A-C816-4A34-8FD6-B16F9251C3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84599" y="1176847"/>
            <a:ext cx="2920556" cy="1521236"/>
          </a:xfrm>
          <a:prstGeom prst="rect">
            <a:avLst/>
          </a:prstGeom>
        </p:spPr>
      </p:pic>
      <p:grpSp>
        <p:nvGrpSpPr>
          <p:cNvPr id="12" name="Groupe 7">
            <a:extLst>
              <a:ext uri="{FF2B5EF4-FFF2-40B4-BE49-F238E27FC236}">
                <a16:creationId xmlns:a16="http://schemas.microsoft.com/office/drawing/2014/main" id="{46780D2C-1F0F-4E00-9366-4C68A1703DE8}"/>
              </a:ext>
            </a:extLst>
          </p:cNvPr>
          <p:cNvGrpSpPr>
            <a:grpSpLocks noChangeAspect="1"/>
          </p:cNvGrpSpPr>
          <p:nvPr/>
        </p:nvGrpSpPr>
        <p:grpSpPr>
          <a:xfrm>
            <a:off x="83377" y="3501008"/>
            <a:ext cx="8977245" cy="2346158"/>
            <a:chOff x="0" y="0"/>
            <a:chExt cx="5985183" cy="1533463"/>
          </a:xfrm>
        </p:grpSpPr>
        <p:pic>
          <p:nvPicPr>
            <p:cNvPr id="13" name="Image 8" descr="Identité visuelle">
              <a:extLst>
                <a:ext uri="{FF2B5EF4-FFF2-40B4-BE49-F238E27FC236}">
                  <a16:creationId xmlns:a16="http://schemas.microsoft.com/office/drawing/2014/main" id="{4C5EFE2D-8A17-43F8-AF48-3E5832E43D7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0109"/>
              <a:ext cx="1263650" cy="508635"/>
            </a:xfrm>
            <a:prstGeom prst="rect">
              <a:avLst/>
            </a:prstGeom>
            <a:noFill/>
            <a:ln>
              <a:noFill/>
            </a:ln>
          </p:spPr>
        </p:pic>
        <p:pic>
          <p:nvPicPr>
            <p:cNvPr id="16" name="Image 10" descr="Fichier:KU Leuven logo.svg — Wikipédia">
              <a:extLst>
                <a:ext uri="{FF2B5EF4-FFF2-40B4-BE49-F238E27FC236}">
                  <a16:creationId xmlns:a16="http://schemas.microsoft.com/office/drawing/2014/main" id="{85CB22BE-E587-43F1-8F03-5E98DC01A8E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34730" y="228600"/>
              <a:ext cx="1061720" cy="382905"/>
            </a:xfrm>
            <a:prstGeom prst="rect">
              <a:avLst/>
            </a:prstGeom>
            <a:noFill/>
            <a:ln>
              <a:noFill/>
            </a:ln>
          </p:spPr>
        </p:pic>
        <p:pic>
          <p:nvPicPr>
            <p:cNvPr id="17" name="Image 11" descr="Voor patiënten">
              <a:extLst>
                <a:ext uri="{FF2B5EF4-FFF2-40B4-BE49-F238E27FC236}">
                  <a16:creationId xmlns:a16="http://schemas.microsoft.com/office/drawing/2014/main" id="{6A51E800-4F58-448D-AA05-48FA2E20532F}"/>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396613" y="213851"/>
              <a:ext cx="1760220" cy="396240"/>
            </a:xfrm>
            <a:prstGeom prst="rect">
              <a:avLst/>
            </a:prstGeom>
            <a:noFill/>
            <a:ln>
              <a:noFill/>
            </a:ln>
          </p:spPr>
        </p:pic>
        <p:pic>
          <p:nvPicPr>
            <p:cNvPr id="18" name="Image 12" descr="Oslo Universitetssykehus (OUS) Logo Vector - (.SVG + .PNG) - Tukuz.Com">
              <a:extLst>
                <a:ext uri="{FF2B5EF4-FFF2-40B4-BE49-F238E27FC236}">
                  <a16:creationId xmlns:a16="http://schemas.microsoft.com/office/drawing/2014/main" id="{45D1F015-1C7E-488A-908F-CC6333723994}"/>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00052" y="0"/>
              <a:ext cx="1414780" cy="785495"/>
            </a:xfrm>
            <a:prstGeom prst="rect">
              <a:avLst/>
            </a:prstGeom>
            <a:noFill/>
            <a:ln>
              <a:noFill/>
            </a:ln>
          </p:spPr>
        </p:pic>
        <p:pic>
          <p:nvPicPr>
            <p:cNvPr id="20" name="Image 13" descr="University College Dublin - Wikipedia">
              <a:extLst>
                <a:ext uri="{FF2B5EF4-FFF2-40B4-BE49-F238E27FC236}">
                  <a16:creationId xmlns:a16="http://schemas.microsoft.com/office/drawing/2014/main" id="{2D673F9C-2EE5-4E17-933E-86FA1358E3C2}"/>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648633" y="213851"/>
              <a:ext cx="336550" cy="489585"/>
            </a:xfrm>
            <a:prstGeom prst="rect">
              <a:avLst/>
            </a:prstGeom>
            <a:noFill/>
            <a:ln>
              <a:noFill/>
            </a:ln>
          </p:spPr>
        </p:pic>
        <p:pic>
          <p:nvPicPr>
            <p:cNvPr id="22" name="Image 14" descr="Eseniors.eu">
              <a:extLst>
                <a:ext uri="{FF2B5EF4-FFF2-40B4-BE49-F238E27FC236}">
                  <a16:creationId xmlns:a16="http://schemas.microsoft.com/office/drawing/2014/main" id="{7390B785-5BA9-44F4-9D99-580CB7F0424E}"/>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17091" y="833284"/>
              <a:ext cx="537845" cy="537845"/>
            </a:xfrm>
            <a:prstGeom prst="rect">
              <a:avLst/>
            </a:prstGeom>
            <a:noFill/>
            <a:ln>
              <a:noFill/>
            </a:ln>
          </p:spPr>
        </p:pic>
        <p:pic>
          <p:nvPicPr>
            <p:cNvPr id="24" name="Image 16" descr="MYPL | LinkedIn">
              <a:extLst>
                <a:ext uri="{FF2B5EF4-FFF2-40B4-BE49-F238E27FC236}">
                  <a16:creationId xmlns:a16="http://schemas.microsoft.com/office/drawing/2014/main" id="{CC158221-D61C-42F4-B598-C4EDB9EB87E0}"/>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80768" y="744793"/>
              <a:ext cx="788670" cy="788670"/>
            </a:xfrm>
            <a:prstGeom prst="rect">
              <a:avLst/>
            </a:prstGeom>
            <a:noFill/>
            <a:ln>
              <a:noFill/>
            </a:ln>
          </p:spPr>
        </p:pic>
        <p:pic>
          <p:nvPicPr>
            <p:cNvPr id="25" name="Image 17" descr="Bocconi Scholarship for International Students, Italy">
              <a:extLst>
                <a:ext uri="{FF2B5EF4-FFF2-40B4-BE49-F238E27FC236}">
                  <a16:creationId xmlns:a16="http://schemas.microsoft.com/office/drawing/2014/main" id="{DC2F5AC4-FCEE-481A-9241-4D188CF421EE}"/>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l="2892" t="18765" r="8300" b="16341"/>
            <a:stretch/>
          </p:blipFill>
          <p:spPr bwMode="auto">
            <a:xfrm>
              <a:off x="1828800" y="899651"/>
              <a:ext cx="1687830" cy="474980"/>
            </a:xfrm>
            <a:prstGeom prst="rect">
              <a:avLst/>
            </a:prstGeom>
            <a:noFill/>
            <a:ln>
              <a:noFill/>
            </a:ln>
            <a:extLst>
              <a:ext uri="{53640926-AAD7-44D8-BBD7-CCE9431645EC}">
                <a14:shadowObscured xmlns:a14="http://schemas.microsoft.com/office/drawing/2010/main"/>
              </a:ext>
            </a:extLst>
          </p:spPr>
        </p:pic>
        <p:pic>
          <p:nvPicPr>
            <p:cNvPr id="26" name="Image 18" descr="SIOG 2018 Annual Conference: Becoming Mainstream Cancer Care">
              <a:extLst>
                <a:ext uri="{FF2B5EF4-FFF2-40B4-BE49-F238E27FC236}">
                  <a16:creationId xmlns:a16="http://schemas.microsoft.com/office/drawing/2014/main" id="{F62E8A48-AEDD-442B-A629-06A442F80924}"/>
                </a:ext>
              </a:extLst>
            </p:cNvPr>
            <p:cNvPicPr>
              <a:picLocks noChangeAspect="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738717" y="870154"/>
              <a:ext cx="1116330" cy="553720"/>
            </a:xfrm>
            <a:prstGeom prst="rect">
              <a:avLst/>
            </a:prstGeom>
            <a:noFill/>
            <a:ln>
              <a:noFill/>
            </a:ln>
          </p:spPr>
        </p:pic>
        <p:pic>
          <p:nvPicPr>
            <p:cNvPr id="27" name="Image 19" descr="Home">
              <a:extLst>
                <a:ext uri="{FF2B5EF4-FFF2-40B4-BE49-F238E27FC236}">
                  <a16:creationId xmlns:a16="http://schemas.microsoft.com/office/drawing/2014/main" id="{8E2B0841-5008-4308-929C-43BEF6DFAF26}"/>
                </a:ext>
              </a:extLst>
            </p:cNvPr>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102942" y="825909"/>
              <a:ext cx="545465" cy="595630"/>
            </a:xfrm>
            <a:prstGeom prst="rect">
              <a:avLst/>
            </a:prstGeom>
            <a:noFill/>
            <a:ln>
              <a:noFill/>
            </a:ln>
          </p:spPr>
        </p:pic>
      </p:grpSp>
    </p:spTree>
    <p:extLst>
      <p:ext uri="{BB962C8B-B14F-4D97-AF65-F5344CB8AC3E}">
        <p14:creationId xmlns:p14="http://schemas.microsoft.com/office/powerpoint/2010/main" val="93258278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 coins arrondis 12">
            <a:extLst>
              <a:ext uri="{FF2B5EF4-FFF2-40B4-BE49-F238E27FC236}">
                <a16:creationId xmlns:a16="http://schemas.microsoft.com/office/drawing/2014/main" id="{B1F3730E-B91D-46AC-AF82-D4E23C87B3D3}"/>
              </a:ext>
            </a:extLst>
          </p:cNvPr>
          <p:cNvSpPr/>
          <p:nvPr/>
        </p:nvSpPr>
        <p:spPr>
          <a:xfrm>
            <a:off x="1099297" y="1628800"/>
            <a:ext cx="6945406" cy="2304256"/>
          </a:xfrm>
          <a:prstGeom prst="roundRect">
            <a:avLst/>
          </a:prstGeom>
          <a:solidFill>
            <a:srgbClr val="20507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cap="all" dirty="0">
                <a:solidFill>
                  <a:srgbClr val="00B0F0"/>
                </a:solidFill>
                <a:latin typeface="Arial" panose="020B0604020202020204" pitchFamily="34" charset="0"/>
              </a:rPr>
              <a:t>GERONTE</a:t>
            </a:r>
          </a:p>
          <a:p>
            <a:pPr algn="ctr"/>
            <a:r>
              <a:rPr lang="en-US" b="1" cap="all" dirty="0">
                <a:solidFill>
                  <a:schemeClr val="bg1"/>
                </a:solidFill>
                <a:latin typeface="Arial" panose="020B0604020202020204" pitchFamily="34" charset="0"/>
              </a:rPr>
              <a:t>Streamlined </a:t>
            </a:r>
            <a:r>
              <a:rPr lang="en-US" b="1" cap="all" dirty="0">
                <a:solidFill>
                  <a:srgbClr val="00B0F0"/>
                </a:solidFill>
                <a:latin typeface="Arial" panose="020B0604020202020204" pitchFamily="34" charset="0"/>
              </a:rPr>
              <a:t>Ger</a:t>
            </a:r>
            <a:r>
              <a:rPr lang="en-US" b="1" cap="all" dirty="0">
                <a:solidFill>
                  <a:schemeClr val="bg1"/>
                </a:solidFill>
                <a:latin typeface="Arial" panose="020B0604020202020204" pitchFamily="34" charset="0"/>
              </a:rPr>
              <a:t>iatric and </a:t>
            </a:r>
            <a:r>
              <a:rPr lang="en-US" b="1" cap="all" dirty="0">
                <a:solidFill>
                  <a:srgbClr val="00B0F0"/>
                </a:solidFill>
                <a:latin typeface="Arial" panose="020B0604020202020204" pitchFamily="34" charset="0"/>
              </a:rPr>
              <a:t>On</a:t>
            </a:r>
            <a:r>
              <a:rPr lang="en-US" b="1" cap="all" dirty="0">
                <a:solidFill>
                  <a:schemeClr val="bg1"/>
                </a:solidFill>
                <a:latin typeface="Arial" panose="020B0604020202020204" pitchFamily="34" charset="0"/>
              </a:rPr>
              <a:t>cological evaluation based on IC </a:t>
            </a:r>
            <a:r>
              <a:rPr lang="en-US" b="1" cap="all" dirty="0">
                <a:solidFill>
                  <a:srgbClr val="00B0F0"/>
                </a:solidFill>
                <a:latin typeface="Arial" panose="020B0604020202020204" pitchFamily="34" charset="0"/>
              </a:rPr>
              <a:t>Te</a:t>
            </a:r>
            <a:r>
              <a:rPr lang="en-US" b="1" cap="all" dirty="0">
                <a:solidFill>
                  <a:schemeClr val="bg1"/>
                </a:solidFill>
                <a:latin typeface="Arial" panose="020B0604020202020204" pitchFamily="34" charset="0"/>
              </a:rPr>
              <a:t>chnology</a:t>
            </a:r>
            <a:br>
              <a:rPr lang="en-US" b="1" cap="all" dirty="0">
                <a:solidFill>
                  <a:schemeClr val="bg1"/>
                </a:solidFill>
                <a:latin typeface="Arial" panose="020B0604020202020204" pitchFamily="34" charset="0"/>
              </a:rPr>
            </a:br>
            <a:r>
              <a:rPr lang="en-US" b="1" cap="all" dirty="0">
                <a:solidFill>
                  <a:schemeClr val="bg1"/>
                </a:solidFill>
                <a:latin typeface="Arial" panose="020B0604020202020204" pitchFamily="34" charset="0"/>
              </a:rPr>
              <a:t>for holistic patient-</a:t>
            </a:r>
            <a:r>
              <a:rPr lang="en-US" b="1" cap="all" dirty="0" err="1">
                <a:solidFill>
                  <a:schemeClr val="bg1"/>
                </a:solidFill>
                <a:latin typeface="Arial" panose="020B0604020202020204" pitchFamily="34" charset="0"/>
              </a:rPr>
              <a:t>orIentated</a:t>
            </a:r>
            <a:r>
              <a:rPr lang="en-US" b="1" cap="all" dirty="0">
                <a:solidFill>
                  <a:schemeClr val="bg1"/>
                </a:solidFill>
                <a:latin typeface="Arial" panose="020B0604020202020204" pitchFamily="34" charset="0"/>
              </a:rPr>
              <a:t> healthcare management for older multimorbid patients</a:t>
            </a:r>
            <a:endParaRPr lang="fr-FR" b="1" cap="all" dirty="0">
              <a:solidFill>
                <a:schemeClr val="bg1"/>
              </a:solidFill>
              <a:latin typeface="Arial" panose="020B0604020202020204" pitchFamily="34" charset="0"/>
            </a:endParaRPr>
          </a:p>
          <a:p>
            <a:pPr algn="ctr"/>
            <a:endParaRPr lang="fr-FR" sz="1350" dirty="0">
              <a:latin typeface="Arial" panose="020B0604020202020204" pitchFamily="34" charset="0"/>
            </a:endParaRPr>
          </a:p>
        </p:txBody>
      </p:sp>
      <p:sp>
        <p:nvSpPr>
          <p:cNvPr id="2" name="ZoneTexte 1">
            <a:extLst>
              <a:ext uri="{FF2B5EF4-FFF2-40B4-BE49-F238E27FC236}">
                <a16:creationId xmlns:a16="http://schemas.microsoft.com/office/drawing/2014/main" id="{93CA163D-CE2C-4989-936D-66504DFDAB38}"/>
              </a:ext>
            </a:extLst>
          </p:cNvPr>
          <p:cNvSpPr txBox="1"/>
          <p:nvPr/>
        </p:nvSpPr>
        <p:spPr>
          <a:xfrm>
            <a:off x="1854859" y="5441526"/>
            <a:ext cx="5190596" cy="300082"/>
          </a:xfrm>
          <a:prstGeom prst="rect">
            <a:avLst/>
          </a:prstGeom>
          <a:noFill/>
        </p:spPr>
        <p:txBody>
          <a:bodyPr wrap="square" rtlCol="0">
            <a:spAutoFit/>
          </a:bodyPr>
          <a:lstStyle/>
          <a:p>
            <a:pPr algn="ctr"/>
            <a:r>
              <a:rPr lang="fr-FR" sz="1350" dirty="0">
                <a:solidFill>
                  <a:srgbClr val="D5BE7B"/>
                </a:solidFill>
                <a:latin typeface="Arial" panose="020B0604020202020204" pitchFamily="34" charset="0"/>
              </a:rPr>
              <a:t> </a:t>
            </a:r>
          </a:p>
        </p:txBody>
      </p:sp>
      <p:pic>
        <p:nvPicPr>
          <p:cNvPr id="19" name="Image 18">
            <a:extLst>
              <a:ext uri="{FF2B5EF4-FFF2-40B4-BE49-F238E27FC236}">
                <a16:creationId xmlns:a16="http://schemas.microsoft.com/office/drawing/2014/main" id="{9B512AEC-6095-47AD-B0FD-F0CFBC27AC9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72200" y="314615"/>
            <a:ext cx="2406110" cy="682262"/>
          </a:xfrm>
          <a:prstGeom prst="rect">
            <a:avLst/>
          </a:prstGeom>
        </p:spPr>
      </p:pic>
      <p:pic>
        <p:nvPicPr>
          <p:cNvPr id="23" name="Image 22">
            <a:extLst>
              <a:ext uri="{FF2B5EF4-FFF2-40B4-BE49-F238E27FC236}">
                <a16:creationId xmlns:a16="http://schemas.microsoft.com/office/drawing/2014/main" id="{38933455-6807-4E93-ABEA-24D64E7B46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99278"/>
            <a:ext cx="1373351" cy="1358245"/>
          </a:xfrm>
          <a:prstGeom prst="rect">
            <a:avLst/>
          </a:prstGeom>
        </p:spPr>
      </p:pic>
      <p:sp>
        <p:nvSpPr>
          <p:cNvPr id="7" name="TextBox 6">
            <a:extLst>
              <a:ext uri="{FF2B5EF4-FFF2-40B4-BE49-F238E27FC236}">
                <a16:creationId xmlns:a16="http://schemas.microsoft.com/office/drawing/2014/main" id="{EB5D009F-A76B-661C-4ACB-A8B4F70C0FEA}"/>
              </a:ext>
            </a:extLst>
          </p:cNvPr>
          <p:cNvSpPr txBox="1"/>
          <p:nvPr/>
        </p:nvSpPr>
        <p:spPr>
          <a:xfrm>
            <a:off x="467544" y="4221088"/>
            <a:ext cx="8064896" cy="1200329"/>
          </a:xfrm>
          <a:prstGeom prst="rect">
            <a:avLst/>
          </a:prstGeom>
          <a:noFill/>
        </p:spPr>
        <p:txBody>
          <a:bodyPr wrap="square" rtlCol="0">
            <a:spAutoFit/>
          </a:bodyPr>
          <a:lstStyle/>
          <a:p>
            <a:pPr marL="0" indent="0" algn="ctr">
              <a:buNone/>
            </a:pPr>
            <a:r>
              <a:rPr lang="en-AU" sz="1800" dirty="0">
                <a:latin typeface="Arial" panose="020B0604020202020204" pitchFamily="34" charset="0"/>
                <a:cs typeface="Arial" panose="020B0604020202020204" pitchFamily="34" charset="0"/>
              </a:rPr>
              <a:t>Aim: improve the quality of life of older adults with cancer and other morbidities by </a:t>
            </a:r>
            <a:r>
              <a:rPr lang="en-AU" sz="1800" b="1" u="sng" dirty="0">
                <a:solidFill>
                  <a:srgbClr val="0070C0"/>
                </a:solidFill>
                <a:latin typeface="Arial" panose="020B0604020202020204" pitchFamily="34" charset="0"/>
                <a:cs typeface="Arial" panose="020B0604020202020204" pitchFamily="34" charset="0"/>
              </a:rPr>
              <a:t>streamlining the coordinating of cancer and other morbidity care through a central point</a:t>
            </a:r>
            <a:endParaRPr lang="en-IE" dirty="0"/>
          </a:p>
          <a:p>
            <a:endParaRPr lang="en-IE" dirty="0"/>
          </a:p>
        </p:txBody>
      </p:sp>
    </p:spTree>
    <p:extLst>
      <p:ext uri="{BB962C8B-B14F-4D97-AF65-F5344CB8AC3E}">
        <p14:creationId xmlns:p14="http://schemas.microsoft.com/office/powerpoint/2010/main" val="307837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repeatCount="indefinite"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3000"/>
                                        <p:tgtEl>
                                          <p:spTgt spid="23"/>
                                        </p:tgtEl>
                                      </p:cBhvr>
                                    </p:animEffect>
                                    <p:anim calcmode="lin" valueType="num">
                                      <p:cBhvr>
                                        <p:cTn id="8" dur="3000" fill="hold"/>
                                        <p:tgtEl>
                                          <p:spTgt spid="23"/>
                                        </p:tgtEl>
                                        <p:attrNameLst>
                                          <p:attrName>ppt_w</p:attrName>
                                        </p:attrNameLst>
                                      </p:cBhvr>
                                      <p:tavLst>
                                        <p:tav tm="0" fmla="#ppt_w*sin(2.5*pi*$)">
                                          <p:val>
                                            <p:fltVal val="0"/>
                                          </p:val>
                                        </p:tav>
                                        <p:tav tm="100000">
                                          <p:val>
                                            <p:fltVal val="1"/>
                                          </p:val>
                                        </p:tav>
                                      </p:tavLst>
                                    </p:anim>
                                    <p:anim calcmode="lin" valueType="num">
                                      <p:cBhvr>
                                        <p:cTn id="9" dur="3000" fill="hold"/>
                                        <p:tgtEl>
                                          <p:spTgt spid="2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93CA163D-CE2C-4989-936D-66504DFDAB38}"/>
              </a:ext>
            </a:extLst>
          </p:cNvPr>
          <p:cNvSpPr txBox="1"/>
          <p:nvPr/>
        </p:nvSpPr>
        <p:spPr>
          <a:xfrm>
            <a:off x="1854859" y="5441526"/>
            <a:ext cx="5190596" cy="300082"/>
          </a:xfrm>
          <a:prstGeom prst="rect">
            <a:avLst/>
          </a:prstGeom>
          <a:noFill/>
        </p:spPr>
        <p:txBody>
          <a:bodyPr wrap="square" rtlCol="0">
            <a:spAutoFit/>
          </a:bodyPr>
          <a:lstStyle/>
          <a:p>
            <a:pPr algn="ctr"/>
            <a:r>
              <a:rPr lang="fr-FR" sz="1350" dirty="0">
                <a:solidFill>
                  <a:srgbClr val="D5BE7B"/>
                </a:solidFill>
                <a:latin typeface="Arial" panose="020B0604020202020204" pitchFamily="34" charset="0"/>
              </a:rPr>
              <a:t> </a:t>
            </a:r>
          </a:p>
        </p:txBody>
      </p:sp>
      <p:pic>
        <p:nvPicPr>
          <p:cNvPr id="19" name="Image 18">
            <a:extLst>
              <a:ext uri="{FF2B5EF4-FFF2-40B4-BE49-F238E27FC236}">
                <a16:creationId xmlns:a16="http://schemas.microsoft.com/office/drawing/2014/main" id="{9B512AEC-6095-47AD-B0FD-F0CFBC27AC9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6296" y="204011"/>
            <a:ext cx="1614022" cy="457662"/>
          </a:xfrm>
          <a:prstGeom prst="rect">
            <a:avLst/>
          </a:prstGeom>
        </p:spPr>
      </p:pic>
      <p:pic>
        <p:nvPicPr>
          <p:cNvPr id="23" name="Image 22">
            <a:extLst>
              <a:ext uri="{FF2B5EF4-FFF2-40B4-BE49-F238E27FC236}">
                <a16:creationId xmlns:a16="http://schemas.microsoft.com/office/drawing/2014/main" id="{38933455-6807-4E93-ABEA-24D64E7B46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3" y="99278"/>
            <a:ext cx="864096" cy="854591"/>
          </a:xfrm>
          <a:prstGeom prst="rect">
            <a:avLst/>
          </a:prstGeom>
        </p:spPr>
      </p:pic>
      <p:sp>
        <p:nvSpPr>
          <p:cNvPr id="3" name="Title 2">
            <a:extLst>
              <a:ext uri="{FF2B5EF4-FFF2-40B4-BE49-F238E27FC236}">
                <a16:creationId xmlns:a16="http://schemas.microsoft.com/office/drawing/2014/main" id="{1A2AA285-9CF7-164E-4A95-51F19E3754D0}"/>
              </a:ext>
            </a:extLst>
          </p:cNvPr>
          <p:cNvSpPr>
            <a:spLocks noGrp="1"/>
          </p:cNvSpPr>
          <p:nvPr>
            <p:ph type="title"/>
          </p:nvPr>
        </p:nvSpPr>
        <p:spPr/>
        <p:txBody>
          <a:bodyPr/>
          <a:lstStyle/>
          <a:p>
            <a:r>
              <a:rPr lang="en-AU" dirty="0"/>
              <a:t>GERONTE</a:t>
            </a:r>
            <a:endParaRPr lang="en-IE" dirty="0"/>
          </a:p>
        </p:txBody>
      </p:sp>
      <p:sp>
        <p:nvSpPr>
          <p:cNvPr id="4" name="Content Placeholder 3">
            <a:extLst>
              <a:ext uri="{FF2B5EF4-FFF2-40B4-BE49-F238E27FC236}">
                <a16:creationId xmlns:a16="http://schemas.microsoft.com/office/drawing/2014/main" id="{29509EB1-0FE9-C883-8E6A-6050458F1202}"/>
              </a:ext>
            </a:extLst>
          </p:cNvPr>
          <p:cNvSpPr>
            <a:spLocks noGrp="1"/>
          </p:cNvSpPr>
          <p:nvPr>
            <p:ph idx="1"/>
          </p:nvPr>
        </p:nvSpPr>
        <p:spPr/>
        <p:txBody>
          <a:bodyPr>
            <a:normAutofit fontScale="92500" lnSpcReduction="10000"/>
          </a:bodyPr>
          <a:lstStyle/>
          <a:p>
            <a:pPr marL="0" indent="0">
              <a:buNone/>
            </a:pPr>
            <a:r>
              <a:rPr lang="en-AU" sz="2800" dirty="0">
                <a:latin typeface="Arial" panose="020B0604020202020204" pitchFamily="34" charset="0"/>
                <a:cs typeface="Arial" panose="020B0604020202020204" pitchFamily="34" charset="0"/>
              </a:rPr>
              <a:t>EU Horizon 2020 funded</a:t>
            </a:r>
          </a:p>
          <a:p>
            <a:r>
              <a:rPr lang="en-AU" dirty="0">
                <a:latin typeface="Arial" panose="020B0604020202020204" pitchFamily="34" charset="0"/>
                <a:cs typeface="Arial" panose="020B0604020202020204" pitchFamily="34" charset="0"/>
              </a:rPr>
              <a:t>5 year research an innovation project (March 21 to March 26)</a:t>
            </a:r>
          </a:p>
          <a:p>
            <a:r>
              <a:rPr lang="en-AU" sz="2800" dirty="0">
                <a:latin typeface="Arial" panose="020B0604020202020204" pitchFamily="34" charset="0"/>
                <a:cs typeface="Arial" panose="020B0604020202020204" pitchFamily="34" charset="0"/>
              </a:rPr>
              <a:t>10 Consortium Partners in 7 countries</a:t>
            </a:r>
          </a:p>
          <a:p>
            <a:pPr marL="0" indent="0">
              <a:buNone/>
            </a:pPr>
            <a:endParaRPr lang="en-AU" sz="2800" dirty="0">
              <a:latin typeface="Arial" panose="020B0604020202020204" pitchFamily="34" charset="0"/>
              <a:cs typeface="Arial" panose="020B0604020202020204" pitchFamily="34" charset="0"/>
            </a:endParaRPr>
          </a:p>
          <a:p>
            <a:pPr marL="0" indent="0">
              <a:buNone/>
            </a:pPr>
            <a:r>
              <a:rPr lang="en-AU" sz="2800" dirty="0">
                <a:latin typeface="Arial" panose="020B0604020202020204" pitchFamily="34" charset="0"/>
                <a:cs typeface="Arial" panose="020B0604020202020204" pitchFamily="34" charset="0"/>
              </a:rPr>
              <a:t>Aim: improve the quality of life of older adults with cancer and other morbidities by </a:t>
            </a:r>
            <a:r>
              <a:rPr lang="en-AU" sz="2800" b="1" u="sng" dirty="0">
                <a:solidFill>
                  <a:srgbClr val="00B050"/>
                </a:solidFill>
                <a:latin typeface="Arial" panose="020B0604020202020204" pitchFamily="34" charset="0"/>
                <a:cs typeface="Arial" panose="020B0604020202020204" pitchFamily="34" charset="0"/>
              </a:rPr>
              <a:t>streamlining the coordinating of cancer and other morbidity care</a:t>
            </a:r>
          </a:p>
          <a:p>
            <a:pPr marL="0" indent="0">
              <a:buNone/>
            </a:pPr>
            <a:endParaRPr lang="en-AU" sz="2800" b="1" u="sng" dirty="0">
              <a:solidFill>
                <a:srgbClr val="00B050"/>
              </a:solidFill>
              <a:latin typeface="Arial" panose="020B0604020202020204" pitchFamily="34" charset="0"/>
              <a:cs typeface="Arial" panose="020B0604020202020204" pitchFamily="34" charset="0"/>
            </a:endParaRPr>
          </a:p>
          <a:p>
            <a:pPr marL="0" indent="0">
              <a:buNone/>
            </a:pPr>
            <a:endParaRPr lang="en-IE" sz="1500" dirty="0"/>
          </a:p>
          <a:p>
            <a:pPr marL="0" indent="0">
              <a:buNone/>
            </a:pPr>
            <a:r>
              <a:rPr lang="en-IE" sz="1500" dirty="0"/>
              <a:t>https://geronteproject.eu/about/</a:t>
            </a:r>
          </a:p>
        </p:txBody>
      </p:sp>
    </p:spTree>
    <p:extLst>
      <p:ext uri="{BB962C8B-B14F-4D97-AF65-F5344CB8AC3E}">
        <p14:creationId xmlns:p14="http://schemas.microsoft.com/office/powerpoint/2010/main" val="1816852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repeatCount="indefinite"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3000"/>
                                        <p:tgtEl>
                                          <p:spTgt spid="23"/>
                                        </p:tgtEl>
                                      </p:cBhvr>
                                    </p:animEffect>
                                    <p:anim calcmode="lin" valueType="num">
                                      <p:cBhvr>
                                        <p:cTn id="8" dur="3000" fill="hold"/>
                                        <p:tgtEl>
                                          <p:spTgt spid="23"/>
                                        </p:tgtEl>
                                        <p:attrNameLst>
                                          <p:attrName>ppt_w</p:attrName>
                                        </p:attrNameLst>
                                      </p:cBhvr>
                                      <p:tavLst>
                                        <p:tav tm="0" fmla="#ppt_w*sin(2.5*pi*$)">
                                          <p:val>
                                            <p:fltVal val="0"/>
                                          </p:val>
                                        </p:tav>
                                        <p:tav tm="100000">
                                          <p:val>
                                            <p:fltVal val="1"/>
                                          </p:val>
                                        </p:tav>
                                      </p:tavLst>
                                    </p:anim>
                                    <p:anim calcmode="lin" valueType="num">
                                      <p:cBhvr>
                                        <p:cTn id="9" dur="3000" fill="hold"/>
                                        <p:tgtEl>
                                          <p:spTgt spid="2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67FB6-E83C-C702-6CF6-DADB4FBD19B1}"/>
              </a:ext>
            </a:extLst>
          </p:cNvPr>
          <p:cNvSpPr>
            <a:spLocks noGrp="1"/>
          </p:cNvSpPr>
          <p:nvPr>
            <p:ph type="title"/>
          </p:nvPr>
        </p:nvSpPr>
        <p:spPr/>
        <p:txBody>
          <a:bodyPr>
            <a:normAutofit fontScale="90000"/>
          </a:bodyPr>
          <a:lstStyle/>
          <a:p>
            <a:r>
              <a:rPr lang="en-AU" dirty="0"/>
              <a:t>Individualised care -&gt; patient centred </a:t>
            </a:r>
            <a:br>
              <a:rPr lang="en-AU" dirty="0"/>
            </a:br>
            <a:r>
              <a:rPr lang="en-AU" dirty="0"/>
              <a:t>Business case for this! </a:t>
            </a:r>
            <a:endParaRPr lang="en-IE" dirty="0"/>
          </a:p>
        </p:txBody>
      </p:sp>
      <p:sp>
        <p:nvSpPr>
          <p:cNvPr id="3" name="Content Placeholder 2">
            <a:extLst>
              <a:ext uri="{FF2B5EF4-FFF2-40B4-BE49-F238E27FC236}">
                <a16:creationId xmlns:a16="http://schemas.microsoft.com/office/drawing/2014/main" id="{15FB61D5-2220-8514-732E-F5EA248224E9}"/>
              </a:ext>
            </a:extLst>
          </p:cNvPr>
          <p:cNvSpPr>
            <a:spLocks noGrp="1"/>
          </p:cNvSpPr>
          <p:nvPr>
            <p:ph idx="1"/>
          </p:nvPr>
        </p:nvSpPr>
        <p:spPr/>
        <p:txBody>
          <a:bodyPr>
            <a:noAutofit/>
          </a:bodyPr>
          <a:lstStyle/>
          <a:p>
            <a:pPr marL="0" marR="13970" indent="0" algn="just">
              <a:buNone/>
              <a:tabLst>
                <a:tab pos="180340" algn="l"/>
                <a:tab pos="5600700" algn="l"/>
              </a:tabLst>
            </a:pPr>
            <a:r>
              <a:rPr lang="en-US" sz="2400" dirty="0">
                <a:latin typeface="Arial" panose="020B0604020202020204" pitchFamily="34" charset="0"/>
                <a:ea typeface="Calibri" panose="020F0502020204030204" pitchFamily="34" charset="0"/>
                <a:cs typeface="Arial" panose="020B0604020202020204" pitchFamily="34" charset="0"/>
              </a:rPr>
              <a:t>Background </a:t>
            </a:r>
          </a:p>
          <a:p>
            <a:pPr marR="13970" algn="just">
              <a:tabLst>
                <a:tab pos="180340" algn="l"/>
                <a:tab pos="5600700" algn="l"/>
              </a:tabLst>
            </a:pPr>
            <a:r>
              <a:rPr lang="en-US" sz="2400" dirty="0">
                <a:latin typeface="Arial" panose="020B0604020202020204" pitchFamily="34" charset="0"/>
                <a:ea typeface="Calibri" panose="020F0502020204030204" pitchFamily="34" charset="0"/>
                <a:cs typeface="Arial" panose="020B0604020202020204" pitchFamily="34" charset="0"/>
              </a:rPr>
              <a:t>Europe: H</a:t>
            </a:r>
            <a:r>
              <a:rPr lang="en-US" sz="2400" dirty="0">
                <a:effectLst/>
                <a:latin typeface="Arial" panose="020B0604020202020204" pitchFamily="34" charset="0"/>
                <a:ea typeface="Calibri" panose="020F0502020204030204" pitchFamily="34" charset="0"/>
                <a:cs typeface="Arial" panose="020B0604020202020204" pitchFamily="34" charset="0"/>
              </a:rPr>
              <a:t>ealth professionals take responsibility individually for their patients’ care</a:t>
            </a:r>
          </a:p>
          <a:p>
            <a:pPr marR="13970" algn="just">
              <a:tabLst>
                <a:tab pos="180340" algn="l"/>
                <a:tab pos="5600700" algn="l"/>
              </a:tabLst>
            </a:pPr>
            <a:endParaRPr lang="en-US" sz="2400" dirty="0">
              <a:latin typeface="Arial" panose="020B0604020202020204" pitchFamily="34" charset="0"/>
              <a:ea typeface="Calibri" panose="020F0502020204030204" pitchFamily="34" charset="0"/>
              <a:cs typeface="Arial" panose="020B0604020202020204" pitchFamily="34" charset="0"/>
            </a:endParaRPr>
          </a:p>
          <a:p>
            <a:pPr marL="0" marR="13970" indent="0" algn="just">
              <a:buNone/>
              <a:tabLst>
                <a:tab pos="180340" algn="l"/>
                <a:tab pos="5600700" algn="l"/>
              </a:tabLst>
            </a:pPr>
            <a:r>
              <a:rPr lang="en-US" sz="2400" dirty="0">
                <a:latin typeface="Arial" panose="020B0604020202020204" pitchFamily="34" charset="0"/>
                <a:ea typeface="Calibri" panose="020F0502020204030204" pitchFamily="34" charset="0"/>
                <a:cs typeface="Arial" panose="020B0604020202020204" pitchFamily="34" charset="0"/>
              </a:rPr>
              <a:t>GERONTE</a:t>
            </a:r>
          </a:p>
          <a:p>
            <a:pPr marR="13970" algn="just">
              <a:tabLst>
                <a:tab pos="180340" algn="l"/>
                <a:tab pos="5600700" algn="l"/>
              </a:tabLst>
            </a:pPr>
            <a:r>
              <a:rPr lang="en-US" sz="2400" b="1" dirty="0">
                <a:solidFill>
                  <a:srgbClr val="00B050"/>
                </a:solidFill>
                <a:latin typeface="Arial" panose="020B0604020202020204" pitchFamily="34" charset="0"/>
                <a:ea typeface="Calibri" panose="020F0502020204030204" pitchFamily="34" charset="0"/>
                <a:cs typeface="Arial" panose="020B0604020202020204" pitchFamily="34" charset="0"/>
              </a:rPr>
              <a:t>Clinicians</a:t>
            </a:r>
          </a:p>
          <a:p>
            <a:pPr marR="13970" algn="just">
              <a:tabLst>
                <a:tab pos="180340" algn="l"/>
                <a:tab pos="5600700" algn="l"/>
              </a:tabLst>
            </a:pPr>
            <a:r>
              <a:rPr lang="en-US" sz="2400" b="1" dirty="0">
                <a:solidFill>
                  <a:srgbClr val="00B050"/>
                </a:solidFill>
                <a:effectLst/>
                <a:latin typeface="Arial" panose="020B0604020202020204" pitchFamily="34" charset="0"/>
                <a:ea typeface="Calibri" panose="020F0502020204030204" pitchFamily="34" charset="0"/>
                <a:cs typeface="Arial" panose="020B0604020202020204" pitchFamily="34" charset="0"/>
              </a:rPr>
              <a:t>Hospital </a:t>
            </a:r>
            <a:r>
              <a:rPr lang="en-US" sz="2400" b="1" dirty="0">
                <a:solidFill>
                  <a:srgbClr val="00B050"/>
                </a:solidFill>
                <a:latin typeface="Arial" panose="020B0604020202020204" pitchFamily="34" charset="0"/>
                <a:ea typeface="Calibri" panose="020F0502020204030204" pitchFamily="34" charset="0"/>
                <a:cs typeface="Arial" panose="020B0604020202020204" pitchFamily="34" charset="0"/>
              </a:rPr>
              <a:t>from a business perspective</a:t>
            </a:r>
            <a:endParaRPr lang="en-US" sz="2400" b="1" dirty="0">
              <a:solidFill>
                <a:srgbClr val="00B05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FD7923A3-F61F-F77F-C1A8-67060FF03A0E}"/>
              </a:ext>
            </a:extLst>
          </p:cNvPr>
          <p:cNvSpPr>
            <a:spLocks noGrp="1"/>
          </p:cNvSpPr>
          <p:nvPr>
            <p:ph type="dt" sz="half" idx="10"/>
          </p:nvPr>
        </p:nvSpPr>
        <p:spPr/>
        <p:txBody>
          <a:bodyPr/>
          <a:lstStyle/>
          <a:p>
            <a:fld id="{42EE1069-3AE7-4BEE-B304-14683A280B45}" type="datetime1">
              <a:rPr lang="en-GB" smtClean="0"/>
              <a:pPr/>
              <a:t>12/09/2022</a:t>
            </a:fld>
            <a:endParaRPr lang="hr-HR"/>
          </a:p>
        </p:txBody>
      </p:sp>
      <p:sp>
        <p:nvSpPr>
          <p:cNvPr id="5" name="Footer Placeholder 4">
            <a:extLst>
              <a:ext uri="{FF2B5EF4-FFF2-40B4-BE49-F238E27FC236}">
                <a16:creationId xmlns:a16="http://schemas.microsoft.com/office/drawing/2014/main" id="{A52A8622-A021-06F2-410D-4667612BBFC6}"/>
              </a:ext>
            </a:extLst>
          </p:cNvPr>
          <p:cNvSpPr>
            <a:spLocks noGrp="1"/>
          </p:cNvSpPr>
          <p:nvPr>
            <p:ph type="ftr" sz="quarter" idx="11"/>
          </p:nvPr>
        </p:nvSpPr>
        <p:spPr/>
        <p:txBody>
          <a:bodyPr/>
          <a:lstStyle/>
          <a:p>
            <a:r>
              <a:rPr lang="hr-HR"/>
              <a:t>ENTRENOVA Conference</a:t>
            </a:r>
            <a:endParaRPr lang="hr-HR" dirty="0"/>
          </a:p>
        </p:txBody>
      </p:sp>
      <p:sp>
        <p:nvSpPr>
          <p:cNvPr id="6" name="Slide Number Placeholder 5">
            <a:extLst>
              <a:ext uri="{FF2B5EF4-FFF2-40B4-BE49-F238E27FC236}">
                <a16:creationId xmlns:a16="http://schemas.microsoft.com/office/drawing/2014/main" id="{09B03755-D46F-9B71-E595-5EEC9432F4C2}"/>
              </a:ext>
            </a:extLst>
          </p:cNvPr>
          <p:cNvSpPr>
            <a:spLocks noGrp="1"/>
          </p:cNvSpPr>
          <p:nvPr>
            <p:ph type="sldNum" sz="quarter" idx="12"/>
          </p:nvPr>
        </p:nvSpPr>
        <p:spPr/>
        <p:txBody>
          <a:bodyPr/>
          <a:lstStyle/>
          <a:p>
            <a:fld id="{6FDD72BF-B849-4E00-8E72-529104776363}" type="slidenum">
              <a:rPr lang="hr-HR" smtClean="0"/>
              <a:pPr/>
              <a:t>4</a:t>
            </a:fld>
            <a:endParaRPr lang="hr-HR"/>
          </a:p>
        </p:txBody>
      </p:sp>
    </p:spTree>
    <p:extLst>
      <p:ext uri="{BB962C8B-B14F-4D97-AF65-F5344CB8AC3E}">
        <p14:creationId xmlns:p14="http://schemas.microsoft.com/office/powerpoint/2010/main" val="1416741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67FB6-E83C-C702-6CF6-DADB4FBD19B1}"/>
              </a:ext>
            </a:extLst>
          </p:cNvPr>
          <p:cNvSpPr>
            <a:spLocks noGrp="1"/>
          </p:cNvSpPr>
          <p:nvPr>
            <p:ph type="title"/>
          </p:nvPr>
        </p:nvSpPr>
        <p:spPr/>
        <p:txBody>
          <a:bodyPr>
            <a:normAutofit fontScale="90000"/>
          </a:bodyPr>
          <a:lstStyle/>
          <a:p>
            <a:r>
              <a:rPr lang="en-AU" dirty="0"/>
              <a:t>Individualised care -&gt; patient centred </a:t>
            </a:r>
            <a:br>
              <a:rPr lang="en-AU" dirty="0"/>
            </a:br>
            <a:r>
              <a:rPr lang="en-AU" dirty="0"/>
              <a:t>Business case for this! </a:t>
            </a:r>
            <a:endParaRPr lang="en-IE" dirty="0"/>
          </a:p>
        </p:txBody>
      </p:sp>
      <p:sp>
        <p:nvSpPr>
          <p:cNvPr id="3" name="Content Placeholder 2">
            <a:extLst>
              <a:ext uri="{FF2B5EF4-FFF2-40B4-BE49-F238E27FC236}">
                <a16:creationId xmlns:a16="http://schemas.microsoft.com/office/drawing/2014/main" id="{15FB61D5-2220-8514-732E-F5EA248224E9}"/>
              </a:ext>
            </a:extLst>
          </p:cNvPr>
          <p:cNvSpPr>
            <a:spLocks noGrp="1"/>
          </p:cNvSpPr>
          <p:nvPr>
            <p:ph idx="1"/>
          </p:nvPr>
        </p:nvSpPr>
        <p:spPr>
          <a:xfrm>
            <a:off x="457200" y="1639341"/>
            <a:ext cx="8229600" cy="4525963"/>
          </a:xfrm>
        </p:spPr>
        <p:txBody>
          <a:bodyPr>
            <a:noAutofit/>
          </a:bodyPr>
          <a:lstStyle/>
          <a:p>
            <a:pPr marL="0" marR="13970" indent="0" algn="just">
              <a:buNone/>
              <a:tabLst>
                <a:tab pos="180340" algn="l"/>
                <a:tab pos="5600700" algn="l"/>
              </a:tabLst>
            </a:pPr>
            <a:r>
              <a:rPr lang="en-US" sz="2400" dirty="0">
                <a:latin typeface="Arial" panose="020B0604020202020204" pitchFamily="34" charset="0"/>
                <a:ea typeface="Calibri" panose="020F0502020204030204" pitchFamily="34" charset="0"/>
                <a:cs typeface="Arial" panose="020B0604020202020204" pitchFamily="34" charset="0"/>
              </a:rPr>
              <a:t>GERONTE</a:t>
            </a:r>
          </a:p>
          <a:p>
            <a:pPr marR="13970" algn="just">
              <a:tabLst>
                <a:tab pos="180340" algn="l"/>
                <a:tab pos="5600700" algn="l"/>
              </a:tabLst>
            </a:pPr>
            <a:r>
              <a:rPr lang="en-US" sz="2400" b="1" dirty="0">
                <a:solidFill>
                  <a:srgbClr val="00B050"/>
                </a:solidFill>
                <a:latin typeface="Arial" panose="020B0604020202020204" pitchFamily="34" charset="0"/>
                <a:ea typeface="Calibri" panose="020F0502020204030204" pitchFamily="34" charset="0"/>
                <a:cs typeface="Arial" panose="020B0604020202020204" pitchFamily="34" charset="0"/>
              </a:rPr>
              <a:t>Clinicians:</a:t>
            </a:r>
            <a:r>
              <a:rPr lang="en-US" sz="2400" b="1" dirty="0">
                <a:solidFill>
                  <a:srgbClr val="00B050"/>
                </a:solidFill>
                <a:effectLst/>
                <a:latin typeface="Arial" panose="020B0604020202020204" pitchFamily="34" charset="0"/>
                <a:ea typeface="Calibri" panose="020F0502020204030204" pitchFamily="34" charset="0"/>
                <a:cs typeface="Arial" panose="020B0604020202020204" pitchFamily="34" charset="0"/>
              </a:rPr>
              <a:t> feasibility of</a:t>
            </a:r>
          </a:p>
          <a:p>
            <a:pPr marL="0" marR="13970" indent="0" algn="just">
              <a:buNone/>
              <a:tabLst>
                <a:tab pos="180340" algn="l"/>
                <a:tab pos="5600700" algn="l"/>
              </a:tabLst>
            </a:pPr>
            <a:r>
              <a:rPr lang="en-US" sz="2400" dirty="0">
                <a:effectLst/>
                <a:latin typeface="Arial" panose="020B0604020202020204" pitchFamily="34" charset="0"/>
                <a:ea typeface="Calibri" panose="020F0502020204030204" pitchFamily="34" charset="0"/>
                <a:cs typeface="Arial" panose="020B0604020202020204" pitchFamily="34" charset="0"/>
              </a:rPr>
              <a:t>       -&gt; regrouping all healthcare professionals    </a:t>
            </a:r>
          </a:p>
          <a:p>
            <a:pPr marL="0" marR="13970" indent="0" algn="just">
              <a:buNone/>
              <a:tabLst>
                <a:tab pos="180340" algn="l"/>
                <a:tab pos="5600700" algn="l"/>
              </a:tabLst>
            </a:pPr>
            <a:r>
              <a:rPr lang="en-US" sz="2400" dirty="0">
                <a:latin typeface="Arial" panose="020B0604020202020204" pitchFamily="34" charset="0"/>
                <a:ea typeface="Calibri" panose="020F0502020204030204" pitchFamily="34" charset="0"/>
                <a:cs typeface="Arial" panose="020B0604020202020204" pitchFamily="34" charset="0"/>
              </a:rPr>
              <a:t>            </a:t>
            </a:r>
            <a:r>
              <a:rPr lang="en-US" sz="2400" dirty="0">
                <a:effectLst/>
                <a:latin typeface="Arial" panose="020B0604020202020204" pitchFamily="34" charset="0"/>
                <a:ea typeface="Calibri" panose="020F0502020204030204" pitchFamily="34" charset="0"/>
                <a:cs typeface="Arial" panose="020B0604020202020204" pitchFamily="34" charset="0"/>
              </a:rPr>
              <a:t>in patient- focused </a:t>
            </a:r>
            <a:r>
              <a:rPr lang="en-US" sz="2400" dirty="0" err="1">
                <a:effectLst/>
                <a:latin typeface="Arial" panose="020B0604020202020204" pitchFamily="34" charset="0"/>
                <a:ea typeface="Calibri" panose="020F0502020204030204" pitchFamily="34" charset="0"/>
                <a:cs typeface="Arial" panose="020B0604020202020204" pitchFamily="34" charset="0"/>
              </a:rPr>
              <a:t>individualised</a:t>
            </a:r>
            <a:r>
              <a:rPr lang="en-US" sz="2400" dirty="0">
                <a:effectLst/>
                <a:latin typeface="Arial" panose="020B0604020202020204" pitchFamily="34" charset="0"/>
                <a:ea typeface="Calibri" panose="020F0502020204030204" pitchFamily="34" charset="0"/>
                <a:cs typeface="Arial" panose="020B0604020202020204" pitchFamily="34" charset="0"/>
              </a:rPr>
              <a:t> care coordination </a:t>
            </a:r>
          </a:p>
          <a:p>
            <a:pPr marL="0" marR="13970" indent="0" algn="just">
              <a:buNone/>
              <a:tabLst>
                <a:tab pos="180340" algn="l"/>
                <a:tab pos="5600700" algn="l"/>
              </a:tabLst>
            </a:pPr>
            <a:r>
              <a:rPr lang="en-US" sz="2400" dirty="0">
                <a:latin typeface="Arial" panose="020B0604020202020204" pitchFamily="34" charset="0"/>
                <a:ea typeface="Calibri" panose="020F0502020204030204" pitchFamily="34" charset="0"/>
                <a:cs typeface="Arial" panose="020B0604020202020204" pitchFamily="34" charset="0"/>
              </a:rPr>
              <a:t> </a:t>
            </a:r>
            <a:r>
              <a:rPr lang="en-US" sz="2400" dirty="0">
                <a:effectLst/>
                <a:latin typeface="Arial" panose="020B0604020202020204" pitchFamily="34" charset="0"/>
                <a:ea typeface="Calibri" panose="020F0502020204030204" pitchFamily="34" charset="0"/>
                <a:cs typeface="Arial" panose="020B0604020202020204" pitchFamily="34" charset="0"/>
              </a:rPr>
              <a:t>           pathways to</a:t>
            </a:r>
          </a:p>
          <a:p>
            <a:pPr marL="0" marR="13970" indent="0" algn="just">
              <a:buNone/>
              <a:tabLst>
                <a:tab pos="180340" algn="l"/>
                <a:tab pos="5600700" algn="l"/>
              </a:tabLst>
            </a:pPr>
            <a:r>
              <a:rPr lang="en-US" sz="2400" dirty="0">
                <a:latin typeface="Arial" panose="020B0604020202020204" pitchFamily="34" charset="0"/>
                <a:ea typeface="Calibri" panose="020F0502020204030204" pitchFamily="34" charset="0"/>
                <a:cs typeface="Arial" panose="020B0604020202020204" pitchFamily="34" charset="0"/>
              </a:rPr>
              <a:t>           -</a:t>
            </a:r>
            <a:r>
              <a:rPr lang="en-US" sz="2400" dirty="0">
                <a:effectLst/>
                <a:latin typeface="Arial" panose="020B0604020202020204" pitchFamily="34" charset="0"/>
                <a:ea typeface="Calibri" panose="020F0502020204030204" pitchFamily="34" charset="0"/>
                <a:cs typeface="Arial" panose="020B0604020202020204" pitchFamily="34" charset="0"/>
              </a:rPr>
              <a:t> </a:t>
            </a:r>
            <a:r>
              <a:rPr lang="en-US" sz="2400" dirty="0" err="1">
                <a:effectLst/>
                <a:latin typeface="Arial" panose="020B0604020202020204" pitchFamily="34" charset="0"/>
                <a:ea typeface="Calibri" panose="020F0502020204030204" pitchFamily="34" charset="0"/>
                <a:cs typeface="Arial" panose="020B0604020202020204" pitchFamily="34" charset="0"/>
              </a:rPr>
              <a:t>centralise</a:t>
            </a:r>
            <a:r>
              <a:rPr lang="en-US" sz="2400" dirty="0">
                <a:effectLst/>
                <a:latin typeface="Arial" panose="020B0604020202020204" pitchFamily="34" charset="0"/>
                <a:ea typeface="Calibri" panose="020F0502020204030204" pitchFamily="34" charset="0"/>
                <a:cs typeface="Arial" panose="020B0604020202020204" pitchFamily="34" charset="0"/>
              </a:rPr>
              <a:t> decisions decision </a:t>
            </a:r>
            <a:r>
              <a:rPr lang="en-US" sz="2400" dirty="0">
                <a:latin typeface="Arial" panose="020B0604020202020204" pitchFamily="34" charset="0"/>
                <a:ea typeface="Calibri" panose="020F0502020204030204" pitchFamily="34" charset="0"/>
                <a:cs typeface="Arial" panose="020B0604020202020204" pitchFamily="34" charset="0"/>
              </a:rPr>
              <a:t>through a </a:t>
            </a:r>
            <a:r>
              <a:rPr lang="en-US" sz="2400" dirty="0">
                <a:effectLst/>
                <a:latin typeface="Arial" panose="020B0604020202020204" pitchFamily="34" charset="0"/>
                <a:ea typeface="Calibri" panose="020F0502020204030204" pitchFamily="34" charset="0"/>
                <a:cs typeface="Arial" panose="020B0604020202020204" pitchFamily="34" charset="0"/>
              </a:rPr>
              <a:t>Health   </a:t>
            </a:r>
          </a:p>
          <a:p>
            <a:pPr marL="0" marR="13970" indent="0" algn="just">
              <a:buNone/>
              <a:tabLst>
                <a:tab pos="180340" algn="l"/>
                <a:tab pos="5600700" algn="l"/>
              </a:tabLst>
            </a:pPr>
            <a:r>
              <a:rPr lang="en-US" sz="2400" dirty="0">
                <a:latin typeface="Arial" panose="020B0604020202020204" pitchFamily="34" charset="0"/>
                <a:ea typeface="Calibri" panose="020F0502020204030204" pitchFamily="34" charset="0"/>
                <a:cs typeface="Arial" panose="020B0604020202020204" pitchFamily="34" charset="0"/>
              </a:rPr>
              <a:t>             </a:t>
            </a:r>
            <a:r>
              <a:rPr lang="en-US" sz="2400" dirty="0">
                <a:effectLst/>
                <a:latin typeface="Arial" panose="020B0604020202020204" pitchFamily="34" charset="0"/>
                <a:ea typeface="Calibri" panose="020F0502020204030204" pitchFamily="34" charset="0"/>
                <a:cs typeface="Arial" panose="020B0604020202020204" pitchFamily="34" charset="0"/>
              </a:rPr>
              <a:t>Professional Consortium (HPC)</a:t>
            </a:r>
          </a:p>
          <a:p>
            <a:pPr marL="0" marR="13970" indent="0" algn="just">
              <a:buNone/>
              <a:tabLst>
                <a:tab pos="180340" algn="l"/>
                <a:tab pos="5600700" algn="l"/>
              </a:tabLst>
            </a:pPr>
            <a:r>
              <a:rPr lang="en-US" sz="2400" dirty="0">
                <a:latin typeface="Arial" panose="020B0604020202020204" pitchFamily="34" charset="0"/>
                <a:ea typeface="Calibri" panose="020F0502020204030204" pitchFamily="34" charset="0"/>
                <a:cs typeface="Arial" panose="020B0604020202020204" pitchFamily="34" charset="0"/>
              </a:rPr>
              <a:t>           - </a:t>
            </a:r>
            <a:r>
              <a:rPr lang="en-US" sz="2400" dirty="0">
                <a:effectLst/>
                <a:latin typeface="Arial" panose="020B0604020202020204" pitchFamily="34" charset="0"/>
                <a:ea typeface="Calibri" panose="020F0502020204030204" pitchFamily="34" charset="0"/>
                <a:cs typeface="Arial" panose="020B0604020202020204" pitchFamily="34" charset="0"/>
              </a:rPr>
              <a:t>supported by an Advanced Practice Nurse (APN)  </a:t>
            </a:r>
          </a:p>
          <a:p>
            <a:pPr marL="0" marR="13970" indent="0" algn="just">
              <a:buNone/>
              <a:tabLst>
                <a:tab pos="180340" algn="l"/>
                <a:tab pos="5600700" algn="l"/>
              </a:tabLst>
            </a:pPr>
            <a:r>
              <a:rPr lang="en-US" sz="2400" dirty="0">
                <a:latin typeface="Arial" panose="020B0604020202020204" pitchFamily="34" charset="0"/>
                <a:ea typeface="Calibri" panose="020F0502020204030204" pitchFamily="34" charset="0"/>
                <a:cs typeface="Arial" panose="020B0604020202020204" pitchFamily="34" charset="0"/>
              </a:rPr>
              <a:t>               </a:t>
            </a:r>
            <a:r>
              <a:rPr lang="en-US" sz="2400" dirty="0">
                <a:effectLst/>
                <a:latin typeface="Arial" panose="020B0604020202020204" pitchFamily="34" charset="0"/>
                <a:ea typeface="Calibri" panose="020F0502020204030204" pitchFamily="34" charset="0"/>
                <a:cs typeface="Arial" panose="020B0604020202020204" pitchFamily="34" charset="0"/>
              </a:rPr>
              <a:t>as a case manager </a:t>
            </a:r>
          </a:p>
          <a:p>
            <a:pPr marL="0" marR="13970" indent="0" algn="just">
              <a:buNone/>
              <a:tabLst>
                <a:tab pos="180340" algn="l"/>
                <a:tab pos="5600700" algn="l"/>
              </a:tabLst>
            </a:pPr>
            <a:r>
              <a:rPr lang="en-US" sz="2400" dirty="0">
                <a:latin typeface="Arial" panose="020B0604020202020204" pitchFamily="34" charset="0"/>
                <a:ea typeface="Calibri" panose="020F0502020204030204" pitchFamily="34" charset="0"/>
                <a:cs typeface="Arial" panose="020B0604020202020204" pitchFamily="34" charset="0"/>
              </a:rPr>
              <a:t>            - using</a:t>
            </a:r>
            <a:r>
              <a:rPr lang="en-US" sz="2400" dirty="0">
                <a:effectLst/>
                <a:latin typeface="Arial" panose="020B0604020202020204" pitchFamily="34" charset="0"/>
                <a:ea typeface="Calibri" panose="020F0502020204030204" pitchFamily="34" charset="0"/>
                <a:cs typeface="Arial" panose="020B0604020202020204" pitchFamily="34" charset="0"/>
              </a:rPr>
              <a:t> Information and Communication Technology </a:t>
            </a:r>
            <a:r>
              <a:rPr lang="en-US" sz="2400" dirty="0">
                <a:latin typeface="Arial" panose="020B0604020202020204" pitchFamily="34" charset="0"/>
                <a:ea typeface="Calibri" panose="020F0502020204030204" pitchFamily="34" charset="0"/>
                <a:cs typeface="Arial" panose="020B0604020202020204" pitchFamily="34" charset="0"/>
              </a:rPr>
              <a:t> </a:t>
            </a:r>
          </a:p>
          <a:p>
            <a:pPr marL="0" marR="13970" indent="0" algn="just">
              <a:buNone/>
              <a:tabLst>
                <a:tab pos="180340" algn="l"/>
                <a:tab pos="5600700" algn="l"/>
              </a:tabLst>
            </a:pPr>
            <a:r>
              <a:rPr lang="en-US" sz="2400" dirty="0">
                <a:effectLst/>
                <a:latin typeface="Arial" panose="020B0604020202020204" pitchFamily="34" charset="0"/>
                <a:ea typeface="Calibri" panose="020F0502020204030204" pitchFamily="34" charset="0"/>
                <a:cs typeface="Arial" panose="020B0604020202020204" pitchFamily="34" charset="0"/>
              </a:rPr>
              <a:t>              share data and enable </a:t>
            </a:r>
            <a:r>
              <a:rPr lang="en-US" sz="2400" dirty="0" err="1">
                <a:effectLst/>
                <a:latin typeface="Arial" panose="020B0604020202020204" pitchFamily="34" charset="0"/>
                <a:ea typeface="Calibri" panose="020F0502020204030204" pitchFamily="34" charset="0"/>
                <a:cs typeface="Arial" panose="020B0604020202020204" pitchFamily="34" charset="0"/>
              </a:rPr>
              <a:t>personalsed</a:t>
            </a:r>
            <a:r>
              <a:rPr lang="en-US" sz="2400" dirty="0">
                <a:effectLst/>
                <a:latin typeface="Arial" panose="020B0604020202020204" pitchFamily="34" charset="0"/>
                <a:ea typeface="Calibri" panose="020F0502020204030204" pitchFamily="34" charset="0"/>
                <a:cs typeface="Arial" panose="020B0604020202020204" pitchFamily="34" charset="0"/>
              </a:rPr>
              <a:t> support</a:t>
            </a:r>
            <a:endParaRPr lang="en-IE" sz="2400"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FD7923A3-F61F-F77F-C1A8-67060FF03A0E}"/>
              </a:ext>
            </a:extLst>
          </p:cNvPr>
          <p:cNvSpPr>
            <a:spLocks noGrp="1"/>
          </p:cNvSpPr>
          <p:nvPr>
            <p:ph type="dt" sz="half" idx="10"/>
          </p:nvPr>
        </p:nvSpPr>
        <p:spPr/>
        <p:txBody>
          <a:bodyPr/>
          <a:lstStyle/>
          <a:p>
            <a:fld id="{42EE1069-3AE7-4BEE-B304-14683A280B45}" type="datetime1">
              <a:rPr lang="en-GB" smtClean="0"/>
              <a:pPr/>
              <a:t>12/09/2022</a:t>
            </a:fld>
            <a:endParaRPr lang="hr-HR"/>
          </a:p>
        </p:txBody>
      </p:sp>
      <p:sp>
        <p:nvSpPr>
          <p:cNvPr id="5" name="Footer Placeholder 4">
            <a:extLst>
              <a:ext uri="{FF2B5EF4-FFF2-40B4-BE49-F238E27FC236}">
                <a16:creationId xmlns:a16="http://schemas.microsoft.com/office/drawing/2014/main" id="{A52A8622-A021-06F2-410D-4667612BBFC6}"/>
              </a:ext>
            </a:extLst>
          </p:cNvPr>
          <p:cNvSpPr>
            <a:spLocks noGrp="1"/>
          </p:cNvSpPr>
          <p:nvPr>
            <p:ph type="ftr" sz="quarter" idx="11"/>
          </p:nvPr>
        </p:nvSpPr>
        <p:spPr/>
        <p:txBody>
          <a:bodyPr/>
          <a:lstStyle/>
          <a:p>
            <a:r>
              <a:rPr lang="hr-HR"/>
              <a:t>ENTRENOVA Conference</a:t>
            </a:r>
            <a:endParaRPr lang="hr-HR" dirty="0"/>
          </a:p>
        </p:txBody>
      </p:sp>
      <p:sp>
        <p:nvSpPr>
          <p:cNvPr id="6" name="Slide Number Placeholder 5">
            <a:extLst>
              <a:ext uri="{FF2B5EF4-FFF2-40B4-BE49-F238E27FC236}">
                <a16:creationId xmlns:a16="http://schemas.microsoft.com/office/drawing/2014/main" id="{09B03755-D46F-9B71-E595-5EEC9432F4C2}"/>
              </a:ext>
            </a:extLst>
          </p:cNvPr>
          <p:cNvSpPr>
            <a:spLocks noGrp="1"/>
          </p:cNvSpPr>
          <p:nvPr>
            <p:ph type="sldNum" sz="quarter" idx="12"/>
          </p:nvPr>
        </p:nvSpPr>
        <p:spPr/>
        <p:txBody>
          <a:bodyPr/>
          <a:lstStyle/>
          <a:p>
            <a:fld id="{6FDD72BF-B849-4E00-8E72-529104776363}" type="slidenum">
              <a:rPr lang="hr-HR" smtClean="0"/>
              <a:pPr/>
              <a:t>5</a:t>
            </a:fld>
            <a:endParaRPr lang="hr-HR"/>
          </a:p>
        </p:txBody>
      </p:sp>
    </p:spTree>
    <p:extLst>
      <p:ext uri="{BB962C8B-B14F-4D97-AF65-F5344CB8AC3E}">
        <p14:creationId xmlns:p14="http://schemas.microsoft.com/office/powerpoint/2010/main" val="343943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67FB6-E83C-C702-6CF6-DADB4FBD19B1}"/>
              </a:ext>
            </a:extLst>
          </p:cNvPr>
          <p:cNvSpPr>
            <a:spLocks noGrp="1"/>
          </p:cNvSpPr>
          <p:nvPr>
            <p:ph type="title"/>
          </p:nvPr>
        </p:nvSpPr>
        <p:spPr/>
        <p:txBody>
          <a:bodyPr>
            <a:normAutofit fontScale="90000"/>
          </a:bodyPr>
          <a:lstStyle/>
          <a:p>
            <a:r>
              <a:rPr lang="en-AU" dirty="0"/>
              <a:t>Individualised care -&gt; patient centred </a:t>
            </a:r>
            <a:br>
              <a:rPr lang="en-AU" dirty="0"/>
            </a:br>
            <a:r>
              <a:rPr lang="en-AU" dirty="0"/>
              <a:t>Business case for this! </a:t>
            </a:r>
            <a:endParaRPr lang="en-IE" dirty="0"/>
          </a:p>
        </p:txBody>
      </p:sp>
      <p:sp>
        <p:nvSpPr>
          <p:cNvPr id="3" name="Content Placeholder 2">
            <a:extLst>
              <a:ext uri="{FF2B5EF4-FFF2-40B4-BE49-F238E27FC236}">
                <a16:creationId xmlns:a16="http://schemas.microsoft.com/office/drawing/2014/main" id="{15FB61D5-2220-8514-732E-F5EA248224E9}"/>
              </a:ext>
            </a:extLst>
          </p:cNvPr>
          <p:cNvSpPr>
            <a:spLocks noGrp="1"/>
          </p:cNvSpPr>
          <p:nvPr>
            <p:ph idx="1"/>
          </p:nvPr>
        </p:nvSpPr>
        <p:spPr>
          <a:xfrm>
            <a:off x="251520" y="1166018"/>
            <a:ext cx="8229600" cy="4525963"/>
          </a:xfrm>
        </p:spPr>
        <p:txBody>
          <a:bodyPr>
            <a:noAutofit/>
          </a:bodyPr>
          <a:lstStyle/>
          <a:p>
            <a:pPr marL="0" marR="13970" indent="0" algn="just">
              <a:buNone/>
              <a:tabLst>
                <a:tab pos="180340" algn="l"/>
                <a:tab pos="5600700" algn="l"/>
              </a:tabLst>
            </a:pPr>
            <a:r>
              <a:rPr lang="en-US" sz="2400" dirty="0">
                <a:latin typeface="Arial" panose="020B0604020202020204" pitchFamily="34" charset="0"/>
                <a:ea typeface="Calibri" panose="020F0502020204030204" pitchFamily="34" charset="0"/>
                <a:cs typeface="Arial" panose="020B0604020202020204" pitchFamily="34" charset="0"/>
              </a:rPr>
              <a:t>GERONTE</a:t>
            </a:r>
            <a:endParaRPr lang="en-US" sz="2400" b="1" dirty="0">
              <a:solidFill>
                <a:srgbClr val="00B050"/>
              </a:solidFill>
              <a:latin typeface="Arial" panose="020B0604020202020204" pitchFamily="34" charset="0"/>
              <a:ea typeface="Calibri" panose="020F0502020204030204" pitchFamily="34" charset="0"/>
              <a:cs typeface="Arial" panose="020B0604020202020204" pitchFamily="34" charset="0"/>
            </a:endParaRPr>
          </a:p>
          <a:p>
            <a:pPr marL="0" marR="13970" indent="0" algn="just">
              <a:buNone/>
              <a:tabLst>
                <a:tab pos="180340" algn="l"/>
                <a:tab pos="5600700" algn="l"/>
              </a:tabLst>
            </a:pPr>
            <a:r>
              <a:rPr lang="en-US" sz="2400" b="1" dirty="0">
                <a:solidFill>
                  <a:srgbClr val="00B050"/>
                </a:solidFill>
                <a:latin typeface="Arial" panose="020B0604020202020204" pitchFamily="34" charset="0"/>
                <a:ea typeface="Calibri" panose="020F0502020204030204" pitchFamily="34" charset="0"/>
                <a:cs typeface="Arial" panose="020B0604020202020204" pitchFamily="34" charset="0"/>
              </a:rPr>
              <a:t>Hospital and Health systems</a:t>
            </a:r>
          </a:p>
          <a:p>
            <a:pPr marL="0" marR="13970" indent="0" algn="just">
              <a:buNone/>
              <a:tabLst>
                <a:tab pos="180340" algn="l"/>
                <a:tab pos="5600700" algn="l"/>
              </a:tabLst>
            </a:pPr>
            <a:r>
              <a:rPr lang="en-US" sz="2400" dirty="0">
                <a:latin typeface="Arial" panose="020B0604020202020204" pitchFamily="34" charset="0"/>
                <a:ea typeface="Calibri" panose="020F0502020204030204" pitchFamily="34" charset="0"/>
                <a:cs typeface="Arial" panose="020B0604020202020204" pitchFamily="34" charset="0"/>
              </a:rPr>
              <a:t>   -&gt; what can GERONTE offer?</a:t>
            </a:r>
          </a:p>
          <a:p>
            <a:pPr marR="13970" algn="just">
              <a:tabLst>
                <a:tab pos="180340" algn="l"/>
                <a:tab pos="5600700" algn="l"/>
              </a:tabLst>
            </a:pPr>
            <a:r>
              <a:rPr lang="en-US" sz="2400" dirty="0">
                <a:latin typeface="Arial" panose="020B0604020202020204" pitchFamily="34" charset="0"/>
                <a:ea typeface="Calibri" panose="020F0502020204030204" pitchFamily="34" charset="0"/>
                <a:cs typeface="Arial" panose="020B0604020202020204" pitchFamily="34" charset="0"/>
              </a:rPr>
              <a:t>Way to provide appropriate care for growing </a:t>
            </a:r>
            <a:r>
              <a:rPr lang="en-US" sz="2400" dirty="0">
                <a:solidFill>
                  <a:srgbClr val="00B050"/>
                </a:solidFill>
                <a:latin typeface="Arial" panose="020B0604020202020204" pitchFamily="34" charset="0"/>
                <a:ea typeface="Calibri" panose="020F0502020204030204" pitchFamily="34" charset="0"/>
                <a:cs typeface="Arial" panose="020B0604020202020204" pitchFamily="34" charset="0"/>
              </a:rPr>
              <a:t>population</a:t>
            </a:r>
            <a:r>
              <a:rPr lang="en-US" sz="2400" dirty="0">
                <a:latin typeface="Arial" panose="020B0604020202020204" pitchFamily="34" charset="0"/>
                <a:ea typeface="Calibri" panose="020F0502020204030204" pitchFamily="34" charset="0"/>
                <a:cs typeface="Arial" panose="020B0604020202020204" pitchFamily="34" charset="0"/>
              </a:rPr>
              <a:t> of older adults with complex care needs</a:t>
            </a:r>
          </a:p>
          <a:p>
            <a:pPr marR="13970" algn="just">
              <a:tabLst>
                <a:tab pos="180340" algn="l"/>
                <a:tab pos="5600700" algn="l"/>
              </a:tabLst>
            </a:pPr>
            <a:r>
              <a:rPr lang="en-US" sz="2400" dirty="0">
                <a:latin typeface="Arial" panose="020B0604020202020204" pitchFamily="34" charset="0"/>
                <a:ea typeface="Calibri" panose="020F0502020204030204" pitchFamily="34" charset="0"/>
                <a:cs typeface="Arial" panose="020B0604020202020204" pitchFamily="34" charset="0"/>
              </a:rPr>
              <a:t>A way to </a:t>
            </a:r>
            <a:r>
              <a:rPr lang="en-US" sz="2400" dirty="0">
                <a:solidFill>
                  <a:srgbClr val="00B050"/>
                </a:solidFill>
                <a:latin typeface="Arial" panose="020B0604020202020204" pitchFamily="34" charset="0"/>
                <a:ea typeface="Calibri" panose="020F0502020204030204" pitchFamily="34" charset="0"/>
                <a:cs typeface="Arial" panose="020B0604020202020204" pitchFamily="34" charset="0"/>
              </a:rPr>
              <a:t>integrate care </a:t>
            </a:r>
            <a:r>
              <a:rPr lang="en-US" sz="2400" dirty="0">
                <a:latin typeface="Arial" panose="020B0604020202020204" pitchFamily="34" charset="0"/>
                <a:ea typeface="Calibri" panose="020F0502020204030204" pitchFamily="34" charset="0"/>
                <a:cs typeface="Arial" panose="020B0604020202020204" pitchFamily="34" charset="0"/>
              </a:rPr>
              <a:t>across disciplines</a:t>
            </a:r>
          </a:p>
          <a:p>
            <a:pPr marL="0" marR="13970" indent="0" algn="just">
              <a:buNone/>
              <a:tabLst>
                <a:tab pos="180340" algn="l"/>
                <a:tab pos="5600700" algn="l"/>
              </a:tabLst>
            </a:pPr>
            <a:r>
              <a:rPr lang="en-US" sz="2400" dirty="0">
                <a:latin typeface="Arial" panose="020B0604020202020204" pitchFamily="34" charset="0"/>
                <a:ea typeface="Calibri" panose="020F0502020204030204" pitchFamily="34" charset="0"/>
                <a:cs typeface="Arial" panose="020B0604020202020204" pitchFamily="34" charset="0"/>
              </a:rPr>
              <a:t>    (use for integrate care for other conditions)</a:t>
            </a:r>
          </a:p>
          <a:p>
            <a:pPr marR="13970" algn="just">
              <a:tabLst>
                <a:tab pos="180340" algn="l"/>
                <a:tab pos="5600700" algn="l"/>
              </a:tabLst>
            </a:pPr>
            <a:r>
              <a:rPr lang="en-US" sz="2400" dirty="0">
                <a:latin typeface="Arial" panose="020B0604020202020204" pitchFamily="34" charset="0"/>
                <a:ea typeface="Calibri" panose="020F0502020204030204" pitchFamily="34" charset="0"/>
                <a:cs typeface="Arial" panose="020B0604020202020204" pitchFamily="34" charset="0"/>
              </a:rPr>
              <a:t>A way to use </a:t>
            </a:r>
            <a:r>
              <a:rPr lang="en-US" sz="2400" dirty="0">
                <a:solidFill>
                  <a:srgbClr val="00B050"/>
                </a:solidFill>
                <a:latin typeface="Arial" panose="020B0604020202020204" pitchFamily="34" charset="0"/>
                <a:ea typeface="Calibri" panose="020F0502020204030204" pitchFamily="34" charset="0"/>
                <a:cs typeface="Arial" panose="020B0604020202020204" pitchFamily="34" charset="0"/>
              </a:rPr>
              <a:t>technology to securely share </a:t>
            </a:r>
            <a:r>
              <a:rPr lang="en-US" sz="2400" dirty="0">
                <a:latin typeface="Arial" panose="020B0604020202020204" pitchFamily="34" charset="0"/>
                <a:ea typeface="Calibri" panose="020F0502020204030204" pitchFamily="34" charset="0"/>
                <a:cs typeface="Arial" panose="020B0604020202020204" pitchFamily="34" charset="0"/>
              </a:rPr>
              <a:t>data between disciplines</a:t>
            </a:r>
          </a:p>
          <a:p>
            <a:pPr marR="13970" algn="just">
              <a:tabLst>
                <a:tab pos="180340" algn="l"/>
                <a:tab pos="5600700" algn="l"/>
              </a:tabLst>
            </a:pPr>
            <a:r>
              <a:rPr lang="en-US" sz="2400" dirty="0">
                <a:latin typeface="Arial" panose="020B0604020202020204" pitchFamily="34" charset="0"/>
                <a:ea typeface="Calibri" panose="020F0502020204030204" pitchFamily="34" charset="0"/>
                <a:cs typeface="Arial" panose="020B0604020202020204" pitchFamily="34" charset="0"/>
              </a:rPr>
              <a:t>Improved care </a:t>
            </a:r>
            <a:r>
              <a:rPr lang="en-US" sz="2400" dirty="0">
                <a:solidFill>
                  <a:srgbClr val="00B050"/>
                </a:solidFill>
                <a:latin typeface="Arial" panose="020B0604020202020204" pitchFamily="34" charset="0"/>
                <a:ea typeface="Calibri" panose="020F0502020204030204" pitchFamily="34" charset="0"/>
                <a:cs typeface="Arial" panose="020B0604020202020204" pitchFamily="34" charset="0"/>
              </a:rPr>
              <a:t>outcomes and satisfaction</a:t>
            </a:r>
          </a:p>
          <a:p>
            <a:pPr marR="13970" algn="just">
              <a:tabLst>
                <a:tab pos="180340" algn="l"/>
                <a:tab pos="5600700" algn="l"/>
              </a:tabLst>
            </a:pPr>
            <a:r>
              <a:rPr lang="en-US" sz="2400" dirty="0">
                <a:solidFill>
                  <a:srgbClr val="00B050"/>
                </a:solidFill>
                <a:latin typeface="Arial" panose="020B0604020202020204" pitchFamily="34" charset="0"/>
                <a:ea typeface="Calibri" panose="020F0502020204030204" pitchFamily="34" charset="0"/>
                <a:cs typeface="Arial" panose="020B0604020202020204" pitchFamily="34" charset="0"/>
              </a:rPr>
              <a:t>Savings</a:t>
            </a:r>
            <a:r>
              <a:rPr lang="en-US" sz="2400" dirty="0">
                <a:latin typeface="Arial" panose="020B0604020202020204" pitchFamily="34" charset="0"/>
                <a:ea typeface="Calibri" panose="020F0502020204030204" pitchFamily="34" charset="0"/>
                <a:cs typeface="Arial" panose="020B0604020202020204" pitchFamily="34" charset="0"/>
              </a:rPr>
              <a:t> on duplication, treatments, adverse events, deterioration (acute care)</a:t>
            </a:r>
          </a:p>
        </p:txBody>
      </p:sp>
      <p:sp>
        <p:nvSpPr>
          <p:cNvPr id="4" name="Date Placeholder 3">
            <a:extLst>
              <a:ext uri="{FF2B5EF4-FFF2-40B4-BE49-F238E27FC236}">
                <a16:creationId xmlns:a16="http://schemas.microsoft.com/office/drawing/2014/main" id="{FD7923A3-F61F-F77F-C1A8-67060FF03A0E}"/>
              </a:ext>
            </a:extLst>
          </p:cNvPr>
          <p:cNvSpPr>
            <a:spLocks noGrp="1"/>
          </p:cNvSpPr>
          <p:nvPr>
            <p:ph type="dt" sz="half" idx="10"/>
          </p:nvPr>
        </p:nvSpPr>
        <p:spPr/>
        <p:txBody>
          <a:bodyPr/>
          <a:lstStyle/>
          <a:p>
            <a:fld id="{42EE1069-3AE7-4BEE-B304-14683A280B45}" type="datetime1">
              <a:rPr lang="en-GB" smtClean="0"/>
              <a:pPr/>
              <a:t>12/09/2022</a:t>
            </a:fld>
            <a:endParaRPr lang="hr-HR"/>
          </a:p>
        </p:txBody>
      </p:sp>
      <p:sp>
        <p:nvSpPr>
          <p:cNvPr id="5" name="Footer Placeholder 4">
            <a:extLst>
              <a:ext uri="{FF2B5EF4-FFF2-40B4-BE49-F238E27FC236}">
                <a16:creationId xmlns:a16="http://schemas.microsoft.com/office/drawing/2014/main" id="{A52A8622-A021-06F2-410D-4667612BBFC6}"/>
              </a:ext>
            </a:extLst>
          </p:cNvPr>
          <p:cNvSpPr>
            <a:spLocks noGrp="1"/>
          </p:cNvSpPr>
          <p:nvPr>
            <p:ph type="ftr" sz="quarter" idx="11"/>
          </p:nvPr>
        </p:nvSpPr>
        <p:spPr/>
        <p:txBody>
          <a:bodyPr/>
          <a:lstStyle/>
          <a:p>
            <a:r>
              <a:rPr lang="hr-HR"/>
              <a:t>ENTRENOVA Conference</a:t>
            </a:r>
            <a:endParaRPr lang="hr-HR" dirty="0"/>
          </a:p>
        </p:txBody>
      </p:sp>
      <p:sp>
        <p:nvSpPr>
          <p:cNvPr id="6" name="Slide Number Placeholder 5">
            <a:extLst>
              <a:ext uri="{FF2B5EF4-FFF2-40B4-BE49-F238E27FC236}">
                <a16:creationId xmlns:a16="http://schemas.microsoft.com/office/drawing/2014/main" id="{09B03755-D46F-9B71-E595-5EEC9432F4C2}"/>
              </a:ext>
            </a:extLst>
          </p:cNvPr>
          <p:cNvSpPr>
            <a:spLocks noGrp="1"/>
          </p:cNvSpPr>
          <p:nvPr>
            <p:ph type="sldNum" sz="quarter" idx="12"/>
          </p:nvPr>
        </p:nvSpPr>
        <p:spPr/>
        <p:txBody>
          <a:bodyPr/>
          <a:lstStyle/>
          <a:p>
            <a:fld id="{6FDD72BF-B849-4E00-8E72-529104776363}" type="slidenum">
              <a:rPr lang="hr-HR" smtClean="0"/>
              <a:pPr/>
              <a:t>6</a:t>
            </a:fld>
            <a:endParaRPr lang="hr-HR"/>
          </a:p>
        </p:txBody>
      </p:sp>
    </p:spTree>
    <p:extLst>
      <p:ext uri="{BB962C8B-B14F-4D97-AF65-F5344CB8AC3E}">
        <p14:creationId xmlns:p14="http://schemas.microsoft.com/office/powerpoint/2010/main" val="1308575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67FB6-E83C-C702-6CF6-DADB4FBD19B1}"/>
              </a:ext>
            </a:extLst>
          </p:cNvPr>
          <p:cNvSpPr>
            <a:spLocks noGrp="1"/>
          </p:cNvSpPr>
          <p:nvPr>
            <p:ph type="title"/>
          </p:nvPr>
        </p:nvSpPr>
        <p:spPr/>
        <p:txBody>
          <a:bodyPr/>
          <a:lstStyle/>
          <a:p>
            <a:r>
              <a:rPr lang="en-AU" dirty="0"/>
              <a:t>GERONTE Business Plan</a:t>
            </a:r>
            <a:endParaRPr lang="en-IE" dirty="0"/>
          </a:p>
        </p:txBody>
      </p:sp>
      <p:sp>
        <p:nvSpPr>
          <p:cNvPr id="3" name="Content Placeholder 2">
            <a:extLst>
              <a:ext uri="{FF2B5EF4-FFF2-40B4-BE49-F238E27FC236}">
                <a16:creationId xmlns:a16="http://schemas.microsoft.com/office/drawing/2014/main" id="{15FB61D5-2220-8514-732E-F5EA248224E9}"/>
              </a:ext>
            </a:extLst>
          </p:cNvPr>
          <p:cNvSpPr>
            <a:spLocks noGrp="1"/>
          </p:cNvSpPr>
          <p:nvPr>
            <p:ph idx="1"/>
          </p:nvPr>
        </p:nvSpPr>
        <p:spPr/>
        <p:txBody>
          <a:bodyPr>
            <a:noAutofit/>
          </a:bodyPr>
          <a:lstStyle/>
          <a:p>
            <a:pPr marL="0" marR="13970" indent="0" algn="just">
              <a:buNone/>
              <a:tabLst>
                <a:tab pos="180340" algn="l"/>
                <a:tab pos="5600700" algn="l"/>
              </a:tabLst>
            </a:pP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R="13970" algn="just">
              <a:tabLst>
                <a:tab pos="180340" algn="l"/>
                <a:tab pos="5600700" algn="l"/>
              </a:tabLst>
            </a:pPr>
            <a:r>
              <a:rPr lang="en-US" sz="2000" dirty="0">
                <a:latin typeface="Arial" panose="020B0604020202020204" pitchFamily="34" charset="0"/>
                <a:ea typeface="Calibri" panose="020F0502020204030204" pitchFamily="34" charset="0"/>
                <a:cs typeface="Arial" panose="020B0604020202020204" pitchFamily="34" charset="0"/>
              </a:rPr>
              <a:t>F</a:t>
            </a:r>
            <a:r>
              <a:rPr lang="en-US" sz="2000" dirty="0">
                <a:effectLst/>
                <a:latin typeface="Arial" panose="020B0604020202020204" pitchFamily="34" charset="0"/>
                <a:ea typeface="Calibri" panose="020F0502020204030204" pitchFamily="34" charset="0"/>
                <a:cs typeface="Arial" panose="020B0604020202020204" pitchFamily="34" charset="0"/>
              </a:rPr>
              <a:t>ormal training in how to develop and present a credible business plan, a deficit which reduces the diffusion of larger scale innovations.</a:t>
            </a:r>
          </a:p>
          <a:p>
            <a:pPr marL="0" marR="13970" indent="0" algn="just">
              <a:buNone/>
              <a:tabLst>
                <a:tab pos="180340" algn="l"/>
                <a:tab pos="5600700" algn="l"/>
              </a:tabLst>
            </a:pPr>
            <a:r>
              <a:rPr lang="en-US" sz="2000" b="1" dirty="0">
                <a:solidFill>
                  <a:srgbClr val="00B050"/>
                </a:solidFill>
                <a:latin typeface="Arial" panose="020B0604020202020204" pitchFamily="34" charset="0"/>
                <a:ea typeface="Calibri" panose="020F0502020204030204" pitchFamily="34" charset="0"/>
                <a:cs typeface="Arial" panose="020B0604020202020204" pitchFamily="34" charset="0"/>
              </a:rPr>
              <a:t>GERONTE business</a:t>
            </a:r>
            <a:r>
              <a:rPr lang="en-US" sz="2000" dirty="0">
                <a:latin typeface="Arial" panose="020B0604020202020204" pitchFamily="34" charset="0"/>
                <a:ea typeface="Calibri" panose="020F0502020204030204" pitchFamily="34" charset="0"/>
                <a:cs typeface="Arial" panose="020B0604020202020204" pitchFamily="34" charset="0"/>
              </a:rPr>
              <a:t> </a:t>
            </a:r>
            <a:r>
              <a:rPr lang="en-US" sz="2000" b="1" dirty="0">
                <a:solidFill>
                  <a:srgbClr val="00B050"/>
                </a:solidFill>
                <a:latin typeface="Arial" panose="020B0604020202020204" pitchFamily="34" charset="0"/>
                <a:ea typeface="Calibri" panose="020F0502020204030204" pitchFamily="34" charset="0"/>
                <a:cs typeface="Arial" panose="020B0604020202020204" pitchFamily="34" charset="0"/>
              </a:rPr>
              <a:t>plan approach</a:t>
            </a:r>
          </a:p>
          <a:p>
            <a:pPr marL="0" marR="13970" indent="0" algn="just">
              <a:buNone/>
              <a:tabLst>
                <a:tab pos="180340" algn="l"/>
                <a:tab pos="5600700" algn="l"/>
              </a:tabLst>
            </a:pPr>
            <a:r>
              <a:rPr lang="en-US" sz="2000" dirty="0">
                <a:latin typeface="Arial" panose="020B0604020202020204" pitchFamily="34" charset="0"/>
                <a:ea typeface="Calibri" panose="020F0502020204030204" pitchFamily="34" charset="0"/>
                <a:cs typeface="Arial" panose="020B0604020202020204" pitchFamily="34" charset="0"/>
              </a:rPr>
              <a:t>-&gt; </a:t>
            </a:r>
            <a:r>
              <a:rPr lang="en-US" sz="2000" b="1" dirty="0">
                <a:solidFill>
                  <a:srgbClr val="0070C0"/>
                </a:solidFill>
                <a:latin typeface="Arial" panose="020B0604020202020204" pitchFamily="34" charset="0"/>
                <a:ea typeface="Calibri" panose="020F0502020204030204" pitchFamily="34" charset="0"/>
                <a:cs typeface="Arial" panose="020B0604020202020204" pitchFamily="34" charset="0"/>
              </a:rPr>
              <a:t>Identify and map </a:t>
            </a:r>
            <a:r>
              <a:rPr lang="en-US" sz="2000" dirty="0">
                <a:latin typeface="Arial" panose="020B0604020202020204" pitchFamily="34" charset="0"/>
                <a:ea typeface="Calibri" panose="020F0502020204030204" pitchFamily="34" charset="0"/>
                <a:cs typeface="Arial" panose="020B0604020202020204" pitchFamily="34" charset="0"/>
              </a:rPr>
              <a:t>the </a:t>
            </a:r>
          </a:p>
          <a:p>
            <a:pPr marL="0" marR="13970" indent="0" algn="just">
              <a:buNone/>
              <a:tabLst>
                <a:tab pos="180340" algn="l"/>
                <a:tab pos="5600700" algn="l"/>
              </a:tabLst>
            </a:pPr>
            <a:r>
              <a:rPr lang="en-US" sz="2000" dirty="0">
                <a:latin typeface="Arial" panose="020B0604020202020204" pitchFamily="34" charset="0"/>
                <a:ea typeface="Calibri" panose="020F0502020204030204" pitchFamily="34" charset="0"/>
                <a:cs typeface="Arial" panose="020B0604020202020204" pitchFamily="34" charset="0"/>
              </a:rPr>
              <a:t>      </a:t>
            </a:r>
            <a:r>
              <a:rPr lang="en-US" sz="2000" dirty="0">
                <a:solidFill>
                  <a:srgbClr val="00B050"/>
                </a:solidFill>
                <a:latin typeface="Arial" panose="020B0604020202020204" pitchFamily="34" charset="0"/>
                <a:ea typeface="Calibri" panose="020F0502020204030204" pitchFamily="34" charset="0"/>
                <a:cs typeface="Arial" panose="020B0604020202020204" pitchFamily="34" charset="0"/>
              </a:rPr>
              <a:t>Baselines data assessment </a:t>
            </a:r>
            <a:r>
              <a:rPr lang="en-US" sz="2000" dirty="0">
                <a:latin typeface="Arial" panose="020B0604020202020204" pitchFamily="34" charset="0"/>
                <a:ea typeface="Calibri" panose="020F0502020204030204" pitchFamily="34" charset="0"/>
                <a:cs typeface="Arial" panose="020B0604020202020204" pitchFamily="34" charset="0"/>
              </a:rPr>
              <a:t>and follow up assessment</a:t>
            </a:r>
          </a:p>
          <a:p>
            <a:pPr marL="0" marR="13970" indent="0" algn="just">
              <a:buNone/>
              <a:tabLst>
                <a:tab pos="180340" algn="l"/>
                <a:tab pos="5600700" algn="l"/>
              </a:tabLst>
            </a:pPr>
            <a:r>
              <a:rPr lang="en-US" sz="2000" dirty="0">
                <a:latin typeface="Arial" panose="020B0604020202020204" pitchFamily="34" charset="0"/>
                <a:ea typeface="Calibri" panose="020F0502020204030204" pitchFamily="34" charset="0"/>
                <a:cs typeface="Arial" panose="020B0604020202020204" pitchFamily="34" charset="0"/>
              </a:rPr>
              <a:t>      </a:t>
            </a:r>
            <a:r>
              <a:rPr lang="en-US" sz="2000" dirty="0">
                <a:solidFill>
                  <a:srgbClr val="00B050"/>
                </a:solidFill>
                <a:latin typeface="Arial" panose="020B0604020202020204" pitchFamily="34" charset="0"/>
                <a:ea typeface="Calibri" panose="020F0502020204030204" pitchFamily="34" charset="0"/>
                <a:cs typeface="Arial" panose="020B0604020202020204" pitchFamily="34" charset="0"/>
              </a:rPr>
              <a:t>Comprehensive data set </a:t>
            </a:r>
            <a:r>
              <a:rPr lang="en-US" sz="2000" dirty="0">
                <a:latin typeface="Arial" panose="020B0604020202020204" pitchFamily="34" charset="0"/>
                <a:ea typeface="Calibri" panose="020F0502020204030204" pitchFamily="34" charset="0"/>
                <a:cs typeface="Arial" panose="020B0604020202020204" pitchFamily="34" charset="0"/>
              </a:rPr>
              <a:t>and evaluation of </a:t>
            </a:r>
            <a:r>
              <a:rPr lang="en-US" sz="2000" dirty="0">
                <a:solidFill>
                  <a:srgbClr val="00B050"/>
                </a:solidFill>
                <a:latin typeface="Arial" panose="020B0604020202020204" pitchFamily="34" charset="0"/>
                <a:ea typeface="Calibri" panose="020F0502020204030204" pitchFamily="34" charset="0"/>
                <a:cs typeface="Arial" panose="020B0604020202020204" pitchFamily="34" charset="0"/>
              </a:rPr>
              <a:t>quality of data</a:t>
            </a:r>
          </a:p>
          <a:p>
            <a:pPr marL="0" marR="13970" indent="0" algn="just">
              <a:buNone/>
              <a:tabLst>
                <a:tab pos="180340" algn="l"/>
                <a:tab pos="5600700" algn="l"/>
              </a:tabLst>
            </a:pPr>
            <a:r>
              <a:rPr lang="en-US" sz="2000" dirty="0">
                <a:latin typeface="Arial" panose="020B0604020202020204" pitchFamily="34" charset="0"/>
                <a:ea typeface="Calibri" panose="020F0502020204030204" pitchFamily="34" charset="0"/>
                <a:cs typeface="Arial" panose="020B0604020202020204" pitchFamily="34" charset="0"/>
              </a:rPr>
              <a:t>      </a:t>
            </a:r>
            <a:r>
              <a:rPr lang="en-US" sz="2000" dirty="0">
                <a:solidFill>
                  <a:srgbClr val="00B050"/>
                </a:solidFill>
                <a:latin typeface="Arial" panose="020B0604020202020204" pitchFamily="34" charset="0"/>
                <a:ea typeface="Calibri" panose="020F0502020204030204" pitchFamily="34" charset="0"/>
                <a:cs typeface="Arial" panose="020B0604020202020204" pitchFamily="34" charset="0"/>
              </a:rPr>
              <a:t>Costs and outputs</a:t>
            </a:r>
            <a:r>
              <a:rPr lang="en-US" sz="2000" dirty="0">
                <a:latin typeface="Arial" panose="020B0604020202020204" pitchFamily="34" charset="0"/>
                <a:ea typeface="Calibri" panose="020F0502020204030204" pitchFamily="34" charset="0"/>
                <a:cs typeface="Arial" panose="020B0604020202020204" pitchFamily="34" charset="0"/>
              </a:rPr>
              <a:t> of care</a:t>
            </a:r>
          </a:p>
          <a:p>
            <a:pPr marL="0" marR="13970" indent="0" algn="just">
              <a:buNone/>
              <a:tabLst>
                <a:tab pos="180340" algn="l"/>
                <a:tab pos="5600700" algn="l"/>
              </a:tabLst>
            </a:pPr>
            <a:r>
              <a:rPr lang="en-US" sz="2000" dirty="0">
                <a:latin typeface="Arial" panose="020B0604020202020204" pitchFamily="34" charset="0"/>
                <a:ea typeface="Calibri" panose="020F0502020204030204" pitchFamily="34" charset="0"/>
                <a:cs typeface="Arial" panose="020B0604020202020204" pitchFamily="34" charset="0"/>
              </a:rPr>
              <a:t>      </a:t>
            </a:r>
            <a:r>
              <a:rPr lang="en-US" sz="2000" u="sng" dirty="0">
                <a:latin typeface="Arial" panose="020B0604020202020204" pitchFamily="34" charset="0"/>
                <a:ea typeface="Calibri" panose="020F0502020204030204" pitchFamily="34" charset="0"/>
                <a:cs typeface="Arial" panose="020B0604020202020204" pitchFamily="34" charset="0"/>
              </a:rPr>
              <a:t>Indirect and direct costs, added </a:t>
            </a:r>
            <a:r>
              <a:rPr lang="en-US" sz="2000" u="sng" dirty="0">
                <a:solidFill>
                  <a:srgbClr val="00B050"/>
                </a:solidFill>
                <a:latin typeface="Arial" panose="020B0604020202020204" pitchFamily="34" charset="0"/>
                <a:ea typeface="Calibri" panose="020F0502020204030204" pitchFamily="34" charset="0"/>
                <a:cs typeface="Arial" panose="020B0604020202020204" pitchFamily="34" charset="0"/>
              </a:rPr>
              <a:t>value</a:t>
            </a:r>
          </a:p>
          <a:p>
            <a:pPr marL="0" marR="13970" indent="0" algn="just">
              <a:buNone/>
              <a:tabLst>
                <a:tab pos="180340" algn="l"/>
                <a:tab pos="5600700" algn="l"/>
              </a:tabLst>
            </a:pPr>
            <a:r>
              <a:rPr lang="en-US" sz="2000" dirty="0">
                <a:latin typeface="Arial" panose="020B0604020202020204" pitchFamily="34" charset="0"/>
                <a:ea typeface="Calibri" panose="020F0502020204030204" pitchFamily="34" charset="0"/>
                <a:cs typeface="Arial" panose="020B0604020202020204" pitchFamily="34" charset="0"/>
              </a:rPr>
              <a:t>      Impact of </a:t>
            </a:r>
            <a:r>
              <a:rPr lang="en-US" sz="2000" b="1" u="sng" dirty="0">
                <a:solidFill>
                  <a:srgbClr val="FF0000"/>
                </a:solidFill>
                <a:latin typeface="Arial" panose="020B0604020202020204" pitchFamily="34" charset="0"/>
                <a:ea typeface="Calibri" panose="020F0502020204030204" pitchFamily="34" charset="0"/>
                <a:cs typeface="Arial" panose="020B0604020202020204" pitchFamily="34" charset="0"/>
              </a:rPr>
              <a:t>processes </a:t>
            </a:r>
            <a:r>
              <a:rPr lang="en-US" sz="2000" dirty="0">
                <a:solidFill>
                  <a:schemeClr val="tx1"/>
                </a:solidFill>
                <a:latin typeface="Arial" panose="020B0604020202020204" pitchFamily="34" charset="0"/>
                <a:ea typeface="Calibri" panose="020F0502020204030204" pitchFamily="34" charset="0"/>
                <a:cs typeface="Arial" panose="020B0604020202020204" pitchFamily="34" charset="0"/>
              </a:rPr>
              <a:t>and gap analysis between baseline and intervention (cost of this)</a:t>
            </a:r>
          </a:p>
        </p:txBody>
      </p:sp>
      <p:sp>
        <p:nvSpPr>
          <p:cNvPr id="4" name="Date Placeholder 3">
            <a:extLst>
              <a:ext uri="{FF2B5EF4-FFF2-40B4-BE49-F238E27FC236}">
                <a16:creationId xmlns:a16="http://schemas.microsoft.com/office/drawing/2014/main" id="{FD7923A3-F61F-F77F-C1A8-67060FF03A0E}"/>
              </a:ext>
            </a:extLst>
          </p:cNvPr>
          <p:cNvSpPr>
            <a:spLocks noGrp="1"/>
          </p:cNvSpPr>
          <p:nvPr>
            <p:ph type="dt" sz="half" idx="10"/>
          </p:nvPr>
        </p:nvSpPr>
        <p:spPr/>
        <p:txBody>
          <a:bodyPr/>
          <a:lstStyle/>
          <a:p>
            <a:fld id="{42EE1069-3AE7-4BEE-B304-14683A280B45}" type="datetime1">
              <a:rPr lang="en-GB" smtClean="0"/>
              <a:pPr/>
              <a:t>12/09/2022</a:t>
            </a:fld>
            <a:endParaRPr lang="hr-HR"/>
          </a:p>
        </p:txBody>
      </p:sp>
      <p:sp>
        <p:nvSpPr>
          <p:cNvPr id="5" name="Footer Placeholder 4">
            <a:extLst>
              <a:ext uri="{FF2B5EF4-FFF2-40B4-BE49-F238E27FC236}">
                <a16:creationId xmlns:a16="http://schemas.microsoft.com/office/drawing/2014/main" id="{A52A8622-A021-06F2-410D-4667612BBFC6}"/>
              </a:ext>
            </a:extLst>
          </p:cNvPr>
          <p:cNvSpPr>
            <a:spLocks noGrp="1"/>
          </p:cNvSpPr>
          <p:nvPr>
            <p:ph type="ftr" sz="quarter" idx="11"/>
          </p:nvPr>
        </p:nvSpPr>
        <p:spPr/>
        <p:txBody>
          <a:bodyPr/>
          <a:lstStyle/>
          <a:p>
            <a:r>
              <a:rPr lang="hr-HR"/>
              <a:t>ENTRENOVA Conference</a:t>
            </a:r>
            <a:endParaRPr lang="hr-HR" dirty="0"/>
          </a:p>
        </p:txBody>
      </p:sp>
      <p:sp>
        <p:nvSpPr>
          <p:cNvPr id="6" name="Slide Number Placeholder 5">
            <a:extLst>
              <a:ext uri="{FF2B5EF4-FFF2-40B4-BE49-F238E27FC236}">
                <a16:creationId xmlns:a16="http://schemas.microsoft.com/office/drawing/2014/main" id="{09B03755-D46F-9B71-E595-5EEC9432F4C2}"/>
              </a:ext>
            </a:extLst>
          </p:cNvPr>
          <p:cNvSpPr>
            <a:spLocks noGrp="1"/>
          </p:cNvSpPr>
          <p:nvPr>
            <p:ph type="sldNum" sz="quarter" idx="12"/>
          </p:nvPr>
        </p:nvSpPr>
        <p:spPr/>
        <p:txBody>
          <a:bodyPr/>
          <a:lstStyle/>
          <a:p>
            <a:fld id="{6FDD72BF-B849-4E00-8E72-529104776363}" type="slidenum">
              <a:rPr lang="hr-HR" smtClean="0"/>
              <a:pPr/>
              <a:t>7</a:t>
            </a:fld>
            <a:endParaRPr lang="hr-HR"/>
          </a:p>
        </p:txBody>
      </p:sp>
    </p:spTree>
    <p:extLst>
      <p:ext uri="{BB962C8B-B14F-4D97-AF65-F5344CB8AC3E}">
        <p14:creationId xmlns:p14="http://schemas.microsoft.com/office/powerpoint/2010/main" val="1357401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EA6CE62-0DFA-6F6D-77D1-0E94683304EF}"/>
              </a:ext>
            </a:extLst>
          </p:cNvPr>
          <p:cNvSpPr>
            <a:spLocks noGrp="1"/>
          </p:cNvSpPr>
          <p:nvPr>
            <p:ph type="dt" sz="half" idx="10"/>
          </p:nvPr>
        </p:nvSpPr>
        <p:spPr/>
        <p:txBody>
          <a:bodyPr/>
          <a:lstStyle/>
          <a:p>
            <a:fld id="{42EE1069-3AE7-4BEE-B304-14683A280B45}" type="datetime1">
              <a:rPr lang="en-GB" smtClean="0"/>
              <a:pPr/>
              <a:t>12/09/2022</a:t>
            </a:fld>
            <a:endParaRPr lang="hr-HR"/>
          </a:p>
        </p:txBody>
      </p:sp>
      <p:sp>
        <p:nvSpPr>
          <p:cNvPr id="5" name="Footer Placeholder 4">
            <a:extLst>
              <a:ext uri="{FF2B5EF4-FFF2-40B4-BE49-F238E27FC236}">
                <a16:creationId xmlns:a16="http://schemas.microsoft.com/office/drawing/2014/main" id="{590A9691-A9FC-F709-C747-DBC60471CA5A}"/>
              </a:ext>
            </a:extLst>
          </p:cNvPr>
          <p:cNvSpPr>
            <a:spLocks noGrp="1"/>
          </p:cNvSpPr>
          <p:nvPr>
            <p:ph type="ftr" sz="quarter" idx="11"/>
          </p:nvPr>
        </p:nvSpPr>
        <p:spPr/>
        <p:txBody>
          <a:bodyPr/>
          <a:lstStyle/>
          <a:p>
            <a:r>
              <a:rPr lang="hr-HR"/>
              <a:t>ENTRENOVA Conference</a:t>
            </a:r>
            <a:endParaRPr lang="hr-HR" dirty="0"/>
          </a:p>
        </p:txBody>
      </p:sp>
      <p:sp>
        <p:nvSpPr>
          <p:cNvPr id="6" name="Slide Number Placeholder 5">
            <a:extLst>
              <a:ext uri="{FF2B5EF4-FFF2-40B4-BE49-F238E27FC236}">
                <a16:creationId xmlns:a16="http://schemas.microsoft.com/office/drawing/2014/main" id="{F1C075DF-E82C-35F3-EC67-D168BB5FBA72}"/>
              </a:ext>
            </a:extLst>
          </p:cNvPr>
          <p:cNvSpPr>
            <a:spLocks noGrp="1"/>
          </p:cNvSpPr>
          <p:nvPr>
            <p:ph type="sldNum" sz="quarter" idx="12"/>
          </p:nvPr>
        </p:nvSpPr>
        <p:spPr/>
        <p:txBody>
          <a:bodyPr/>
          <a:lstStyle/>
          <a:p>
            <a:fld id="{6FDD72BF-B849-4E00-8E72-529104776363}" type="slidenum">
              <a:rPr lang="hr-HR" smtClean="0"/>
              <a:pPr/>
              <a:t>8</a:t>
            </a:fld>
            <a:endParaRPr lang="hr-HR"/>
          </a:p>
        </p:txBody>
      </p:sp>
      <p:graphicFrame>
        <p:nvGraphicFramePr>
          <p:cNvPr id="7" name="Object 6">
            <a:extLst>
              <a:ext uri="{FF2B5EF4-FFF2-40B4-BE49-F238E27FC236}">
                <a16:creationId xmlns:a16="http://schemas.microsoft.com/office/drawing/2014/main" id="{40A48FCB-42B2-E704-6CE5-A5829EFEEFE6}"/>
              </a:ext>
            </a:extLst>
          </p:cNvPr>
          <p:cNvGraphicFramePr>
            <a:graphicFrameLocks noChangeAspect="1"/>
          </p:cNvGraphicFramePr>
          <p:nvPr>
            <p:extLst>
              <p:ext uri="{D42A27DB-BD31-4B8C-83A1-F6EECF244321}">
                <p14:modId xmlns:p14="http://schemas.microsoft.com/office/powerpoint/2010/main" val="3725343782"/>
              </p:ext>
            </p:extLst>
          </p:nvPr>
        </p:nvGraphicFramePr>
        <p:xfrm>
          <a:off x="663575" y="273050"/>
          <a:ext cx="7816850" cy="6311900"/>
        </p:xfrm>
        <a:graphic>
          <a:graphicData uri="http://schemas.openxmlformats.org/presentationml/2006/ole">
            <mc:AlternateContent xmlns:mc="http://schemas.openxmlformats.org/markup-compatibility/2006">
              <mc:Choice xmlns:v="urn:schemas-microsoft-com:vml" Requires="v">
                <p:oleObj name="Bitmap Image" r:id="rId2" imgW="7816680" imgH="6311880" progId="Paint.Picture">
                  <p:embed/>
                </p:oleObj>
              </mc:Choice>
              <mc:Fallback>
                <p:oleObj name="Bitmap Image" r:id="rId2" imgW="7816680" imgH="6311880" progId="Paint.Picture">
                  <p:embed/>
                  <p:pic>
                    <p:nvPicPr>
                      <p:cNvPr id="0" name=""/>
                      <p:cNvPicPr/>
                      <p:nvPr/>
                    </p:nvPicPr>
                    <p:blipFill>
                      <a:blip r:embed="rId3"/>
                      <a:stretch>
                        <a:fillRect/>
                      </a:stretch>
                    </p:blipFill>
                    <p:spPr>
                      <a:xfrm>
                        <a:off x="663575" y="273050"/>
                        <a:ext cx="7816850" cy="6311900"/>
                      </a:xfrm>
                      <a:prstGeom prst="rect">
                        <a:avLst/>
                      </a:prstGeom>
                    </p:spPr>
                  </p:pic>
                </p:oleObj>
              </mc:Fallback>
            </mc:AlternateContent>
          </a:graphicData>
        </a:graphic>
      </p:graphicFrame>
    </p:spTree>
    <p:extLst>
      <p:ext uri="{BB962C8B-B14F-4D97-AF65-F5344CB8AC3E}">
        <p14:creationId xmlns:p14="http://schemas.microsoft.com/office/powerpoint/2010/main" val="2679429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67FB6-E83C-C702-6CF6-DADB4FBD19B1}"/>
              </a:ext>
            </a:extLst>
          </p:cNvPr>
          <p:cNvSpPr>
            <a:spLocks noGrp="1"/>
          </p:cNvSpPr>
          <p:nvPr>
            <p:ph type="title"/>
          </p:nvPr>
        </p:nvSpPr>
        <p:spPr/>
        <p:txBody>
          <a:bodyPr/>
          <a:lstStyle/>
          <a:p>
            <a:r>
              <a:rPr lang="en-AU" dirty="0"/>
              <a:t>GERONTE Business Plan</a:t>
            </a:r>
            <a:endParaRPr lang="en-IE" dirty="0"/>
          </a:p>
        </p:txBody>
      </p:sp>
      <p:sp>
        <p:nvSpPr>
          <p:cNvPr id="3" name="Content Placeholder 2">
            <a:extLst>
              <a:ext uri="{FF2B5EF4-FFF2-40B4-BE49-F238E27FC236}">
                <a16:creationId xmlns:a16="http://schemas.microsoft.com/office/drawing/2014/main" id="{15FB61D5-2220-8514-732E-F5EA248224E9}"/>
              </a:ext>
            </a:extLst>
          </p:cNvPr>
          <p:cNvSpPr>
            <a:spLocks noGrp="1"/>
          </p:cNvSpPr>
          <p:nvPr>
            <p:ph idx="1"/>
          </p:nvPr>
        </p:nvSpPr>
        <p:spPr/>
        <p:txBody>
          <a:bodyPr>
            <a:normAutofit/>
          </a:bodyPr>
          <a:lstStyle/>
          <a:p>
            <a:pPr marL="0" marR="13970" indent="0" algn="just">
              <a:buNone/>
              <a:tabLst>
                <a:tab pos="180340" algn="l"/>
                <a:tab pos="5600700" algn="l"/>
              </a:tabLst>
            </a:pPr>
            <a:endParaRPr lang="en-US" sz="1800" dirty="0">
              <a:latin typeface="Arial" panose="020B0604020202020204" pitchFamily="34" charset="0"/>
              <a:ea typeface="Calibri" panose="020F0502020204030204" pitchFamily="34" charset="0"/>
              <a:cs typeface="Arial" panose="020B0604020202020204" pitchFamily="34" charset="0"/>
            </a:endParaRPr>
          </a:p>
          <a:p>
            <a:pPr marL="0" marR="13970" indent="0" algn="just">
              <a:buNone/>
              <a:tabLst>
                <a:tab pos="180340" algn="l"/>
                <a:tab pos="5600700" algn="l"/>
              </a:tabLst>
            </a:pPr>
            <a:r>
              <a:rPr lang="en-US" sz="1800" b="1" dirty="0">
                <a:solidFill>
                  <a:srgbClr val="00B050"/>
                </a:solidFill>
                <a:latin typeface="Arial" panose="020B0604020202020204" pitchFamily="34" charset="0"/>
                <a:ea typeface="Calibri" panose="020F0502020204030204" pitchFamily="34" charset="0"/>
                <a:cs typeface="Arial" panose="020B0604020202020204" pitchFamily="34" charset="0"/>
              </a:rPr>
              <a:t>Output</a:t>
            </a:r>
          </a:p>
          <a:p>
            <a:pPr marL="0" marR="13970" indent="0" algn="just">
              <a:buNone/>
              <a:tabLst>
                <a:tab pos="180340" algn="l"/>
                <a:tab pos="5600700" algn="l"/>
              </a:tabLst>
            </a:pPr>
            <a:r>
              <a:rPr lang="en-US" sz="1800" dirty="0">
                <a:latin typeface="Arial" panose="020B0604020202020204" pitchFamily="34" charset="0"/>
                <a:ea typeface="Calibri" panose="020F0502020204030204" pitchFamily="34" charset="0"/>
                <a:cs typeface="Arial" panose="020B0604020202020204" pitchFamily="34" charset="0"/>
              </a:rPr>
              <a:t>Business plan for </a:t>
            </a:r>
            <a:r>
              <a:rPr lang="en-US" sz="1800" dirty="0">
                <a:solidFill>
                  <a:srgbClr val="00B050"/>
                </a:solidFill>
                <a:latin typeface="Arial" panose="020B0604020202020204" pitchFamily="34" charset="0"/>
                <a:ea typeface="Calibri" panose="020F0502020204030204" pitchFamily="34" charset="0"/>
                <a:cs typeface="Arial" panose="020B0604020202020204" pitchFamily="34" charset="0"/>
              </a:rPr>
              <a:t>specific sites</a:t>
            </a:r>
          </a:p>
          <a:p>
            <a:pPr marL="0" marR="13970" indent="0" algn="just">
              <a:buNone/>
              <a:tabLst>
                <a:tab pos="180340" algn="l"/>
                <a:tab pos="5600700" algn="l"/>
              </a:tabLst>
            </a:pPr>
            <a:r>
              <a:rPr lang="en-US" sz="1800" dirty="0">
                <a:solidFill>
                  <a:srgbClr val="00B050"/>
                </a:solidFill>
                <a:effectLst/>
                <a:latin typeface="Arial" panose="020B0604020202020204" pitchFamily="34" charset="0"/>
                <a:ea typeface="Calibri" panose="020F0502020204030204" pitchFamily="34" charset="0"/>
                <a:cs typeface="Arial" panose="020B0604020202020204" pitchFamily="34" charset="0"/>
              </a:rPr>
              <a:t>Protocol and framework </a:t>
            </a:r>
            <a:r>
              <a:rPr lang="en-US" sz="1800" dirty="0">
                <a:effectLst/>
                <a:latin typeface="Arial" panose="020B0604020202020204" pitchFamily="34" charset="0"/>
                <a:ea typeface="Calibri" panose="020F0502020204030204" pitchFamily="34" charset="0"/>
                <a:cs typeface="Arial" panose="020B0604020202020204" pitchFamily="34" charset="0"/>
              </a:rPr>
              <a:t>that identifies a comprehensive</a:t>
            </a:r>
            <a:r>
              <a:rPr lang="en-US" sz="1800" dirty="0">
                <a:latin typeface="Arial" panose="020B0604020202020204" pitchFamily="34" charset="0"/>
                <a:ea typeface="Calibri" panose="020F0502020204030204" pitchFamily="34" charset="0"/>
                <a:cs typeface="Arial" panose="020B0604020202020204" pitchFamily="34" charset="0"/>
              </a:rPr>
              <a:t>, systematic approach to:</a:t>
            </a:r>
          </a:p>
          <a:p>
            <a:pPr marR="13970" algn="just">
              <a:buFontTx/>
              <a:buChar char="-"/>
              <a:tabLst>
                <a:tab pos="180340" algn="l"/>
                <a:tab pos="5600700" algn="l"/>
              </a:tabLst>
            </a:pPr>
            <a:r>
              <a:rPr lang="en-US" sz="1800" dirty="0">
                <a:latin typeface="Arial" panose="020B0604020202020204" pitchFamily="34" charset="0"/>
                <a:ea typeface="Calibri" panose="020F0502020204030204" pitchFamily="34" charset="0"/>
                <a:cs typeface="Arial" panose="020B0604020202020204" pitchFamily="34" charset="0"/>
              </a:rPr>
              <a:t>evaluate </a:t>
            </a:r>
            <a:r>
              <a:rPr lang="en-US" sz="1800" dirty="0">
                <a:solidFill>
                  <a:srgbClr val="00B050"/>
                </a:solidFill>
                <a:latin typeface="Arial" panose="020B0604020202020204" pitchFamily="34" charset="0"/>
                <a:ea typeface="Calibri" panose="020F0502020204030204" pitchFamily="34" charset="0"/>
                <a:cs typeface="Arial" panose="020B0604020202020204" pitchFamily="34" charset="0"/>
              </a:rPr>
              <a:t>individual sites </a:t>
            </a:r>
            <a:r>
              <a:rPr lang="en-US" sz="1800" dirty="0">
                <a:latin typeface="Arial" panose="020B0604020202020204" pitchFamily="34" charset="0"/>
                <a:ea typeface="Calibri" panose="020F0502020204030204" pitchFamily="34" charset="0"/>
                <a:cs typeface="Arial" panose="020B0604020202020204" pitchFamily="34" charset="0"/>
              </a:rPr>
              <a:t>based on set criteria</a:t>
            </a:r>
          </a:p>
          <a:p>
            <a:pPr marR="13970" algn="just">
              <a:buFontTx/>
              <a:buChar char="-"/>
              <a:tabLst>
                <a:tab pos="180340" algn="l"/>
                <a:tab pos="5600700" algn="l"/>
              </a:tabLst>
            </a:pPr>
            <a:r>
              <a:rPr lang="en-US" sz="1800" dirty="0">
                <a:latin typeface="Arial" panose="020B0604020202020204" pitchFamily="34" charset="0"/>
                <a:ea typeface="Calibri" panose="020F0502020204030204" pitchFamily="34" charset="0"/>
                <a:cs typeface="Arial" panose="020B0604020202020204" pitchFamily="34" charset="0"/>
              </a:rPr>
              <a:t>evaluate </a:t>
            </a:r>
            <a:r>
              <a:rPr lang="en-US" sz="1800" dirty="0">
                <a:solidFill>
                  <a:srgbClr val="00B050"/>
                </a:solidFill>
                <a:latin typeface="Arial" panose="020B0604020202020204" pitchFamily="34" charset="0"/>
                <a:ea typeface="Calibri" panose="020F0502020204030204" pitchFamily="34" charset="0"/>
                <a:cs typeface="Arial" panose="020B0604020202020204" pitchFamily="34" charset="0"/>
              </a:rPr>
              <a:t>different types </a:t>
            </a:r>
            <a:r>
              <a:rPr lang="en-US" sz="1800" dirty="0">
                <a:latin typeface="Arial" panose="020B0604020202020204" pitchFamily="34" charset="0"/>
                <a:ea typeface="Calibri" panose="020F0502020204030204" pitchFamily="34" charset="0"/>
                <a:cs typeface="Arial" panose="020B0604020202020204" pitchFamily="34" charset="0"/>
              </a:rPr>
              <a:t>of public, private, community, acute, specialist, and general setting</a:t>
            </a:r>
            <a:r>
              <a:rPr lang="en-IE" sz="1800" dirty="0">
                <a:latin typeface="Arial" panose="020B0604020202020204" pitchFamily="34" charset="0"/>
                <a:ea typeface="Calibri" panose="020F0502020204030204" pitchFamily="34" charset="0"/>
                <a:cs typeface="Arial" panose="020B0604020202020204" pitchFamily="34" charset="0"/>
              </a:rPr>
              <a:t>s</a:t>
            </a:r>
          </a:p>
          <a:p>
            <a:pPr marR="13970" algn="just">
              <a:buFont typeface="Wingdings" panose="05000000000000000000" pitchFamily="2" charset="2"/>
              <a:buChar char="à"/>
              <a:tabLst>
                <a:tab pos="180340" algn="l"/>
                <a:tab pos="5600700" algn="l"/>
              </a:tabLst>
            </a:pPr>
            <a:r>
              <a:rPr lang="en-IE" sz="1800" dirty="0">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Enable clinical setting to assess their baselines and evaluate the impact of the GERONTE on their inputs, processes, and outputs.</a:t>
            </a:r>
          </a:p>
          <a:p>
            <a:pPr marL="0" marR="13970" indent="0" algn="just">
              <a:buNone/>
              <a:tabLst>
                <a:tab pos="180340" algn="l"/>
                <a:tab pos="5600700" algn="l"/>
              </a:tabLst>
            </a:pPr>
            <a:endParaRPr lang="en-IE" sz="1800" dirty="0">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endParaRPr>
          </a:p>
          <a:p>
            <a:pPr marL="0" marR="13970" indent="0" algn="just">
              <a:buNone/>
              <a:tabLst>
                <a:tab pos="180340" algn="l"/>
                <a:tab pos="5600700" algn="l"/>
              </a:tabLst>
            </a:pPr>
            <a:r>
              <a:rPr lang="en-IE" sz="1800" dirty="0">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Value: support informed decision-making in context of high costs and competing healthcare needs</a:t>
            </a:r>
            <a:endParaRPr lang="en-US" sz="1800" dirty="0">
              <a:latin typeface="Arial" panose="020B0604020202020204" pitchFamily="34" charset="0"/>
              <a:ea typeface="Calibri" panose="020F050202020403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FD7923A3-F61F-F77F-C1A8-67060FF03A0E}"/>
              </a:ext>
            </a:extLst>
          </p:cNvPr>
          <p:cNvSpPr>
            <a:spLocks noGrp="1"/>
          </p:cNvSpPr>
          <p:nvPr>
            <p:ph type="dt" sz="half" idx="10"/>
          </p:nvPr>
        </p:nvSpPr>
        <p:spPr/>
        <p:txBody>
          <a:bodyPr/>
          <a:lstStyle/>
          <a:p>
            <a:fld id="{42EE1069-3AE7-4BEE-B304-14683A280B45}" type="datetime1">
              <a:rPr lang="en-GB" smtClean="0"/>
              <a:pPr/>
              <a:t>12/09/2022</a:t>
            </a:fld>
            <a:endParaRPr lang="hr-HR"/>
          </a:p>
        </p:txBody>
      </p:sp>
      <p:sp>
        <p:nvSpPr>
          <p:cNvPr id="5" name="Footer Placeholder 4">
            <a:extLst>
              <a:ext uri="{FF2B5EF4-FFF2-40B4-BE49-F238E27FC236}">
                <a16:creationId xmlns:a16="http://schemas.microsoft.com/office/drawing/2014/main" id="{A52A8622-A021-06F2-410D-4667612BBFC6}"/>
              </a:ext>
            </a:extLst>
          </p:cNvPr>
          <p:cNvSpPr>
            <a:spLocks noGrp="1"/>
          </p:cNvSpPr>
          <p:nvPr>
            <p:ph type="ftr" sz="quarter" idx="11"/>
          </p:nvPr>
        </p:nvSpPr>
        <p:spPr/>
        <p:txBody>
          <a:bodyPr/>
          <a:lstStyle/>
          <a:p>
            <a:r>
              <a:rPr lang="hr-HR"/>
              <a:t>ENTRENOVA Conference</a:t>
            </a:r>
            <a:endParaRPr lang="hr-HR" dirty="0"/>
          </a:p>
        </p:txBody>
      </p:sp>
      <p:sp>
        <p:nvSpPr>
          <p:cNvPr id="6" name="Slide Number Placeholder 5">
            <a:extLst>
              <a:ext uri="{FF2B5EF4-FFF2-40B4-BE49-F238E27FC236}">
                <a16:creationId xmlns:a16="http://schemas.microsoft.com/office/drawing/2014/main" id="{09B03755-D46F-9B71-E595-5EEC9432F4C2}"/>
              </a:ext>
            </a:extLst>
          </p:cNvPr>
          <p:cNvSpPr>
            <a:spLocks noGrp="1"/>
          </p:cNvSpPr>
          <p:nvPr>
            <p:ph type="sldNum" sz="quarter" idx="12"/>
          </p:nvPr>
        </p:nvSpPr>
        <p:spPr/>
        <p:txBody>
          <a:bodyPr/>
          <a:lstStyle/>
          <a:p>
            <a:fld id="{6FDD72BF-B849-4E00-8E72-529104776363}" type="slidenum">
              <a:rPr lang="hr-HR" smtClean="0"/>
              <a:pPr/>
              <a:t>9</a:t>
            </a:fld>
            <a:endParaRPr lang="hr-HR"/>
          </a:p>
        </p:txBody>
      </p:sp>
    </p:spTree>
    <p:extLst>
      <p:ext uri="{BB962C8B-B14F-4D97-AF65-F5344CB8AC3E}">
        <p14:creationId xmlns:p14="http://schemas.microsoft.com/office/powerpoint/2010/main" val="835285765"/>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2236</TotalTime>
  <Words>642</Words>
  <Application>Microsoft Office PowerPoint</Application>
  <PresentationFormat>On-screen Show (4:3)</PresentationFormat>
  <Paragraphs>89</Paragraphs>
  <Slides>10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Arial</vt:lpstr>
      <vt:lpstr>Calibri</vt:lpstr>
      <vt:lpstr>Century Gothic</vt:lpstr>
      <vt:lpstr>Times New Roman</vt:lpstr>
      <vt:lpstr>Wingdings</vt:lpstr>
      <vt:lpstr>Office tema</vt:lpstr>
      <vt:lpstr>Bitmap Image</vt:lpstr>
      <vt:lpstr>Development of a framework for a business plan to support the implementation of complex interventions (using technology) in case management across diverse healthcare settings  Presenter: Bridget O Sullivan  Research Assistant GERONTE Project, Dublin City University  This project has received funding from the European Union’s Horizon 2020 research and innovation programme under grant agreement No. 945218  and has DCU ethical approval. </vt:lpstr>
      <vt:lpstr>PowerPoint Presentation</vt:lpstr>
      <vt:lpstr>GERONTE</vt:lpstr>
      <vt:lpstr>Individualised care -&gt; patient centred  Business case for this! </vt:lpstr>
      <vt:lpstr>Individualised care -&gt; patient centred  Business case for this! </vt:lpstr>
      <vt:lpstr>Individualised care -&gt; patient centred  Business case for this! </vt:lpstr>
      <vt:lpstr>GERONTE Business Plan</vt:lpstr>
      <vt:lpstr>PowerPoint Presentation</vt:lpstr>
      <vt:lpstr>GERONTE Business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Korisnik</dc:creator>
  <cp:lastModifiedBy>Bridget O'Sullivan</cp:lastModifiedBy>
  <cp:revision>39</cp:revision>
  <dcterms:created xsi:type="dcterms:W3CDTF">2015-09-03T17:22:55Z</dcterms:created>
  <dcterms:modified xsi:type="dcterms:W3CDTF">2022-09-12T12:18:55Z</dcterms:modified>
</cp:coreProperties>
</file>