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48"/>
  </p:notesMasterIdLst>
  <p:handoutMasterIdLst>
    <p:handoutMasterId r:id="rId49"/>
  </p:handoutMasterIdLst>
  <p:sldIdLst>
    <p:sldId id="307" r:id="rId2"/>
    <p:sldId id="529" r:id="rId3"/>
    <p:sldId id="545" r:id="rId4"/>
    <p:sldId id="320" r:id="rId5"/>
    <p:sldId id="530" r:id="rId6"/>
    <p:sldId id="515" r:id="rId7"/>
    <p:sldId id="407" r:id="rId8"/>
    <p:sldId id="507" r:id="rId9"/>
    <p:sldId id="531" r:id="rId10"/>
    <p:sldId id="546" r:id="rId11"/>
    <p:sldId id="537" r:id="rId12"/>
    <p:sldId id="538" r:id="rId13"/>
    <p:sldId id="547" r:id="rId14"/>
    <p:sldId id="542" r:id="rId15"/>
    <p:sldId id="539" r:id="rId16"/>
    <p:sldId id="548" r:id="rId17"/>
    <p:sldId id="549" r:id="rId18"/>
    <p:sldId id="550" r:id="rId19"/>
    <p:sldId id="540" r:id="rId20"/>
    <p:sldId id="551" r:id="rId21"/>
    <p:sldId id="553" r:id="rId22"/>
    <p:sldId id="555" r:id="rId23"/>
    <p:sldId id="587" r:id="rId24"/>
    <p:sldId id="554" r:id="rId25"/>
    <p:sldId id="588" r:id="rId26"/>
    <p:sldId id="556" r:id="rId27"/>
    <p:sldId id="589" r:id="rId28"/>
    <p:sldId id="605" r:id="rId29"/>
    <p:sldId id="606" r:id="rId30"/>
    <p:sldId id="557" r:id="rId31"/>
    <p:sldId id="597" r:id="rId32"/>
    <p:sldId id="598" r:id="rId33"/>
    <p:sldId id="599" r:id="rId34"/>
    <p:sldId id="600" r:id="rId35"/>
    <p:sldId id="601" r:id="rId36"/>
    <p:sldId id="602" r:id="rId37"/>
    <p:sldId id="603" r:id="rId38"/>
    <p:sldId id="604" r:id="rId39"/>
    <p:sldId id="581" r:id="rId40"/>
    <p:sldId id="582" r:id="rId41"/>
    <p:sldId id="583" r:id="rId42"/>
    <p:sldId id="585" r:id="rId43"/>
    <p:sldId id="543" r:id="rId44"/>
    <p:sldId id="586" r:id="rId45"/>
    <p:sldId id="503" r:id="rId46"/>
    <p:sldId id="596" r:id="rId4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05" autoAdjust="0"/>
    <p:restoredTop sz="94684" autoAdjust="0"/>
  </p:normalViewPr>
  <p:slideViewPr>
    <p:cSldViewPr snapToGrid="0">
      <p:cViewPr>
        <p:scale>
          <a:sx n="49" d="100"/>
          <a:sy n="49" d="100"/>
        </p:scale>
        <p:origin x="-1644" y="-5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5" d="100"/>
          <a:sy n="55" d="100"/>
        </p:scale>
        <p:origin x="-2856" y="-1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wn\Desktop\Thesis\Final\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own\Desktop\Thesis\Final\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own\Desktop\Thesis\Final\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own\Desktop\Thesis\Final\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u="none">
                <a:latin typeface="Arial" pitchFamily="34" charset="0"/>
                <a:cs typeface="Arial" pitchFamily="34" charset="0"/>
              </a:defRPr>
            </a:pPr>
            <a:r>
              <a:rPr lang="en-US" sz="2400" u="none">
                <a:latin typeface="Arial" pitchFamily="34" charset="0"/>
                <a:cs typeface="Arial" pitchFamily="34" charset="0"/>
              </a:rPr>
              <a:t>Position of Respondent</a:t>
            </a:r>
          </a:p>
        </c:rich>
      </c:tx>
      <c:layout>
        <c:manualLayout>
          <c:xMode val="edge"/>
          <c:yMode val="edge"/>
          <c:x val="0.265302018540156"/>
          <c:y val="0.89588914800561015"/>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txPr>
              <a:bodyPr/>
              <a:lstStyle/>
              <a:p>
                <a:pPr>
                  <a:defRPr sz="2000">
                    <a:latin typeface="Arial" pitchFamily="34" charset="0"/>
                    <a:cs typeface="Arial" pitchFamily="34" charset="0"/>
                  </a:defRPr>
                </a:pPr>
                <a:endParaRPr lang="en-US"/>
              </a:p>
            </c:txPr>
            <c:showLegendKey val="0"/>
            <c:showVal val="0"/>
            <c:showCatName val="1"/>
            <c:showSerName val="0"/>
            <c:showPercent val="1"/>
            <c:showBubbleSize val="0"/>
            <c:separator>. </c:separator>
            <c:showLeaderLines val="1"/>
          </c:dLbls>
          <c:cat>
            <c:strRef>
              <c:f>Sheet1!$B$5:$B$9</c:f>
              <c:strCache>
                <c:ptCount val="5"/>
                <c:pt idx="0">
                  <c:v>Director</c:v>
                </c:pt>
                <c:pt idx="1">
                  <c:v>Project Manager</c:v>
                </c:pt>
                <c:pt idx="2">
                  <c:v>Engineer</c:v>
                </c:pt>
                <c:pt idx="3">
                  <c:v>Officer</c:v>
                </c:pt>
                <c:pt idx="4">
                  <c:v>Others</c:v>
                </c:pt>
              </c:strCache>
            </c:strRef>
          </c:cat>
          <c:val>
            <c:numRef>
              <c:f>Sheet1!$C$5:$C$9</c:f>
              <c:numCache>
                <c:formatCode>General</c:formatCode>
                <c:ptCount val="5"/>
                <c:pt idx="0">
                  <c:v>7</c:v>
                </c:pt>
                <c:pt idx="1">
                  <c:v>11</c:v>
                </c:pt>
                <c:pt idx="2">
                  <c:v>106</c:v>
                </c:pt>
                <c:pt idx="3">
                  <c:v>32</c:v>
                </c:pt>
                <c:pt idx="4">
                  <c:v>14</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Arial" pitchFamily="34" charset="0"/>
                <a:cs typeface="Arial" pitchFamily="34" charset="0"/>
              </a:defRPr>
            </a:pPr>
            <a:r>
              <a:rPr lang="en-US" sz="2400">
                <a:latin typeface="Arial" pitchFamily="34" charset="0"/>
                <a:cs typeface="Arial" pitchFamily="34" charset="0"/>
              </a:rPr>
              <a:t>Respondent's Experience</a:t>
            </a:r>
          </a:p>
        </c:rich>
      </c:tx>
      <c:layout>
        <c:manualLayout>
          <c:xMode val="edge"/>
          <c:yMode val="edge"/>
          <c:x val="0.29394987753068652"/>
          <c:y val="0.91535917766889829"/>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dLbl>
              <c:idx val="0"/>
              <c:layout/>
              <c:tx>
                <c:rich>
                  <a:bodyPr/>
                  <a:lstStyle/>
                  <a:p>
                    <a:r>
                      <a:rPr lang="en-US" sz="2000"/>
                      <a:t>Less than 5 years</a:t>
                    </a:r>
                    <a:r>
                      <a:rPr lang="en-US" sz="2000" smtClean="0"/>
                      <a:t>.</a:t>
                    </a:r>
                  </a:p>
                  <a:p>
                    <a:r>
                      <a:rPr lang="en-US" sz="2000" smtClean="0"/>
                      <a:t> </a:t>
                    </a:r>
                    <a:r>
                      <a:rPr lang="en-US" sz="2000" dirty="0"/>
                      <a:t>7%</a:t>
                    </a:r>
                    <a:endParaRPr lang="en-US" dirty="0"/>
                  </a:p>
                </c:rich>
              </c:tx>
              <c:showLegendKey val="0"/>
              <c:showVal val="0"/>
              <c:showCatName val="1"/>
              <c:showSerName val="0"/>
              <c:showPercent val="1"/>
              <c:showBubbleSize val="0"/>
              <c:separator>. </c:separator>
            </c:dLbl>
            <c:dLbl>
              <c:idx val="4"/>
              <c:layout/>
              <c:tx>
                <c:rich>
                  <a:bodyPr/>
                  <a:lstStyle/>
                  <a:p>
                    <a:r>
                      <a:rPr lang="en-US" sz="2000"/>
                      <a:t>More than 20 years. </a:t>
                    </a:r>
                    <a:endParaRPr lang="en-US" sz="2000" smtClean="0"/>
                  </a:p>
                  <a:p>
                    <a:r>
                      <a:rPr lang="en-US" sz="2000" smtClean="0"/>
                      <a:t>10</a:t>
                    </a:r>
                    <a:r>
                      <a:rPr lang="en-US" sz="2000"/>
                      <a:t>%</a:t>
                    </a:r>
                    <a:endParaRPr lang="en-US"/>
                  </a:p>
                </c:rich>
              </c:tx>
              <c:showLegendKey val="0"/>
              <c:showVal val="0"/>
              <c:showCatName val="1"/>
              <c:showSerName val="0"/>
              <c:showPercent val="1"/>
              <c:showBubbleSize val="0"/>
              <c:separator>. </c:separator>
            </c:dLbl>
            <c:txPr>
              <a:bodyPr/>
              <a:lstStyle/>
              <a:p>
                <a:pPr>
                  <a:defRPr sz="2000">
                    <a:latin typeface="Arial" pitchFamily="34" charset="0"/>
                    <a:cs typeface="Arial" pitchFamily="34" charset="0"/>
                  </a:defRPr>
                </a:pPr>
                <a:endParaRPr lang="en-US"/>
              </a:p>
            </c:txPr>
            <c:showLegendKey val="0"/>
            <c:showVal val="0"/>
            <c:showCatName val="1"/>
            <c:showSerName val="0"/>
            <c:showPercent val="1"/>
            <c:showBubbleSize val="0"/>
            <c:separator>. </c:separator>
            <c:showLeaderLines val="1"/>
          </c:dLbls>
          <c:cat>
            <c:strRef>
              <c:f>Sheet1!$B$13:$B$17</c:f>
              <c:strCache>
                <c:ptCount val="5"/>
                <c:pt idx="0">
                  <c:v>Less than 5 years</c:v>
                </c:pt>
                <c:pt idx="1">
                  <c:v>5 - 10 years</c:v>
                </c:pt>
                <c:pt idx="2">
                  <c:v>11 – 15 years</c:v>
                </c:pt>
                <c:pt idx="3">
                  <c:v>16 – 20 years</c:v>
                </c:pt>
                <c:pt idx="4">
                  <c:v>More than 20 years</c:v>
                </c:pt>
              </c:strCache>
            </c:strRef>
          </c:cat>
          <c:val>
            <c:numRef>
              <c:f>Sheet1!$C$13:$C$17</c:f>
              <c:numCache>
                <c:formatCode>General</c:formatCode>
                <c:ptCount val="5"/>
                <c:pt idx="0">
                  <c:v>12</c:v>
                </c:pt>
                <c:pt idx="1">
                  <c:v>42</c:v>
                </c:pt>
                <c:pt idx="2">
                  <c:v>32</c:v>
                </c:pt>
                <c:pt idx="3">
                  <c:v>67</c:v>
                </c:pt>
                <c:pt idx="4">
                  <c:v>17</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Arial" pitchFamily="34" charset="0"/>
                <a:cs typeface="Arial" pitchFamily="34" charset="0"/>
              </a:defRPr>
            </a:pPr>
            <a:r>
              <a:rPr lang="en-US" sz="2400" dirty="0" smtClean="0">
                <a:latin typeface="Arial" pitchFamily="34" charset="0"/>
                <a:cs typeface="Arial" pitchFamily="34" charset="0"/>
              </a:rPr>
              <a:t>Respondent’s Qualification</a:t>
            </a:r>
            <a:endParaRPr lang="en-US" sz="2400" dirty="0">
              <a:latin typeface="Arial" pitchFamily="34" charset="0"/>
              <a:cs typeface="Arial" pitchFamily="34" charset="0"/>
            </a:endParaRPr>
          </a:p>
        </c:rich>
      </c:tx>
      <c:layout>
        <c:manualLayout>
          <c:xMode val="edge"/>
          <c:yMode val="edge"/>
          <c:x val="0.26049495716588728"/>
          <c:y val="0.89577659710322255"/>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txPr>
              <a:bodyPr/>
              <a:lstStyle/>
              <a:p>
                <a:pPr>
                  <a:defRPr sz="2400">
                    <a:latin typeface="Arial" pitchFamily="34" charset="0"/>
                    <a:cs typeface="Arial" pitchFamily="34" charset="0"/>
                  </a:defRPr>
                </a:pPr>
                <a:endParaRPr lang="en-US"/>
              </a:p>
            </c:txPr>
            <c:showLegendKey val="0"/>
            <c:showVal val="0"/>
            <c:showCatName val="1"/>
            <c:showSerName val="0"/>
            <c:showPercent val="1"/>
            <c:showBubbleSize val="0"/>
            <c:showLeaderLines val="1"/>
          </c:dLbls>
          <c:cat>
            <c:strRef>
              <c:f>Sheet1!$B$21:$B$24</c:f>
              <c:strCache>
                <c:ptCount val="4"/>
                <c:pt idx="0">
                  <c:v>Doctor</c:v>
                </c:pt>
                <c:pt idx="1">
                  <c:v>Masters</c:v>
                </c:pt>
                <c:pt idx="2">
                  <c:v>Bachelor</c:v>
                </c:pt>
                <c:pt idx="3">
                  <c:v>10 + 2</c:v>
                </c:pt>
              </c:strCache>
            </c:strRef>
          </c:cat>
          <c:val>
            <c:numRef>
              <c:f>Sheet1!$C$21:$C$24</c:f>
              <c:numCache>
                <c:formatCode>General</c:formatCode>
                <c:ptCount val="4"/>
                <c:pt idx="0">
                  <c:v>2</c:v>
                </c:pt>
                <c:pt idx="1">
                  <c:v>64</c:v>
                </c:pt>
                <c:pt idx="2">
                  <c:v>96</c:v>
                </c:pt>
                <c:pt idx="3">
                  <c:v>8</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latin typeface="Arial" pitchFamily="34" charset="0"/>
                <a:cs typeface="Arial" pitchFamily="34" charset="0"/>
              </a:defRPr>
            </a:pPr>
            <a:r>
              <a:rPr lang="en-US" sz="2400">
                <a:latin typeface="Arial" pitchFamily="34" charset="0"/>
                <a:cs typeface="Arial" pitchFamily="34" charset="0"/>
              </a:rPr>
              <a:t>Respondent's Age</a:t>
            </a:r>
          </a:p>
        </c:rich>
      </c:tx>
      <c:layout>
        <c:manualLayout>
          <c:xMode val="edge"/>
          <c:yMode val="edge"/>
          <c:x val="0.34451952434517114"/>
          <c:y val="0.8955997896705683"/>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txPr>
              <a:bodyPr/>
              <a:lstStyle/>
              <a:p>
                <a:pPr>
                  <a:defRPr sz="1800">
                    <a:latin typeface="Arial" pitchFamily="34" charset="0"/>
                    <a:cs typeface="Arial" pitchFamily="34" charset="0"/>
                  </a:defRPr>
                </a:pPr>
                <a:endParaRPr lang="en-US"/>
              </a:p>
            </c:txPr>
            <c:showLegendKey val="0"/>
            <c:showVal val="0"/>
            <c:showCatName val="1"/>
            <c:showSerName val="0"/>
            <c:showPercent val="1"/>
            <c:showBubbleSize val="0"/>
            <c:separator>. </c:separator>
            <c:showLeaderLines val="1"/>
          </c:dLbls>
          <c:cat>
            <c:strRef>
              <c:f>Sheet1!$B$29:$B$33</c:f>
              <c:strCache>
                <c:ptCount val="5"/>
                <c:pt idx="0">
                  <c:v>25 – 30 years</c:v>
                </c:pt>
                <c:pt idx="1">
                  <c:v>31 – 35 years</c:v>
                </c:pt>
                <c:pt idx="2">
                  <c:v>36 – 40 years</c:v>
                </c:pt>
                <c:pt idx="3">
                  <c:v>41 – 45 years</c:v>
                </c:pt>
                <c:pt idx="4">
                  <c:v>45 – 50 years</c:v>
                </c:pt>
              </c:strCache>
            </c:strRef>
          </c:cat>
          <c:val>
            <c:numRef>
              <c:f>Sheet1!$C$29:$C$33</c:f>
              <c:numCache>
                <c:formatCode>General</c:formatCode>
                <c:ptCount val="5"/>
                <c:pt idx="0">
                  <c:v>27</c:v>
                </c:pt>
                <c:pt idx="1">
                  <c:v>28</c:v>
                </c:pt>
                <c:pt idx="2">
                  <c:v>58</c:v>
                </c:pt>
                <c:pt idx="3">
                  <c:v>34</c:v>
                </c:pt>
                <c:pt idx="4">
                  <c:v>23</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05CFE53-355D-45DB-AE3B-127275C14FDD}" type="datetimeFigureOut">
              <a:rPr lang="en-US" smtClean="0"/>
              <a:pPr/>
              <a:t>2022-11-17</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7D96E01-B10C-4630-861E-2BB7DEF46A06}" type="slidenum">
              <a:rPr lang="en-US" smtClean="0"/>
              <a:pPr/>
              <a:t>‹#›</a:t>
            </a:fld>
            <a:endParaRPr lang="en-US"/>
          </a:p>
        </p:txBody>
      </p:sp>
    </p:spTree>
    <p:extLst>
      <p:ext uri="{BB962C8B-B14F-4D97-AF65-F5344CB8AC3E}">
        <p14:creationId xmlns:p14="http://schemas.microsoft.com/office/powerpoint/2010/main" val="36558887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090D05F6-7657-4FCB-A9FB-805024819A9C}" type="datetimeFigureOut">
              <a:rPr lang="en-US" smtClean="0"/>
              <a:pPr/>
              <a:t>2022-11-17</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372C1BD-B521-4818-8574-530F72B3AADE}" type="slidenum">
              <a:rPr lang="en-US" smtClean="0"/>
              <a:pPr/>
              <a:t>‹#›</a:t>
            </a:fld>
            <a:endParaRPr lang="en-US"/>
          </a:p>
        </p:txBody>
      </p:sp>
    </p:spTree>
    <p:extLst>
      <p:ext uri="{BB962C8B-B14F-4D97-AF65-F5344CB8AC3E}">
        <p14:creationId xmlns:p14="http://schemas.microsoft.com/office/powerpoint/2010/main" val="42270195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4E6D8A5-22E5-41D1-9FF9-1B738742AC1D}" type="datetime1">
              <a:rPr lang="en-US" smtClean="0"/>
              <a:pPr/>
              <a:t>2022-11-17</a:t>
            </a:fld>
            <a:endParaRPr lang="en-US"/>
          </a:p>
        </p:txBody>
      </p:sp>
      <p:sp>
        <p:nvSpPr>
          <p:cNvPr id="19" name="Footer Placeholder 18"/>
          <p:cNvSpPr>
            <a:spLocks noGrp="1"/>
          </p:cNvSpPr>
          <p:nvPr>
            <p:ph type="ftr" sz="quarter" idx="11"/>
          </p:nvPr>
        </p:nvSpPr>
        <p:spPr/>
        <p:txBody>
          <a:bodyPr/>
          <a:lstStyle/>
          <a:p>
            <a:r>
              <a:rPr lang="en-US" smtClean="0"/>
              <a:t>Database 70/71</a:t>
            </a:r>
            <a:endParaRPr lang="en-US"/>
          </a:p>
        </p:txBody>
      </p:sp>
      <p:sp>
        <p:nvSpPr>
          <p:cNvPr id="27" name="Slide Number Placeholder 26"/>
          <p:cNvSpPr>
            <a:spLocks noGrp="1"/>
          </p:cNvSpPr>
          <p:nvPr>
            <p:ph type="sldNum" sz="quarter" idx="12"/>
          </p:nvPr>
        </p:nvSpPr>
        <p:spPr/>
        <p:txBody>
          <a:bodyPr/>
          <a:lstStyle/>
          <a:p>
            <a:fld id="{A802B3E8-151C-4532-AB2A-E5F7021A398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4FF9F9-B94E-4AEA-AFE9-4E1DBA2F39CF}" type="datetime1">
              <a:rPr lang="en-US" smtClean="0"/>
              <a:pPr/>
              <a:t>2022-11-17</a:t>
            </a:fld>
            <a:endParaRPr lang="en-US"/>
          </a:p>
        </p:txBody>
      </p:sp>
      <p:sp>
        <p:nvSpPr>
          <p:cNvPr id="5" name="Footer Placeholder 4"/>
          <p:cNvSpPr>
            <a:spLocks noGrp="1"/>
          </p:cNvSpPr>
          <p:nvPr>
            <p:ph type="ftr" sz="quarter" idx="11"/>
          </p:nvPr>
        </p:nvSpPr>
        <p:spPr/>
        <p:txBody>
          <a:bodyPr/>
          <a:lstStyle/>
          <a:p>
            <a:r>
              <a:rPr lang="en-US" smtClean="0"/>
              <a:t>Database 70/71</a:t>
            </a:r>
            <a:endParaRPr lang="en-US"/>
          </a:p>
        </p:txBody>
      </p:sp>
      <p:sp>
        <p:nvSpPr>
          <p:cNvPr id="6" name="Slide Number Placeholder 5"/>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64A936-5B06-4070-8935-C85FC384FDC4}" type="datetime1">
              <a:rPr lang="en-US" smtClean="0"/>
              <a:pPr/>
              <a:t>2022-11-17</a:t>
            </a:fld>
            <a:endParaRPr lang="en-US"/>
          </a:p>
        </p:txBody>
      </p:sp>
      <p:sp>
        <p:nvSpPr>
          <p:cNvPr id="5" name="Footer Placeholder 4"/>
          <p:cNvSpPr>
            <a:spLocks noGrp="1"/>
          </p:cNvSpPr>
          <p:nvPr>
            <p:ph type="ftr" sz="quarter" idx="11"/>
          </p:nvPr>
        </p:nvSpPr>
        <p:spPr/>
        <p:txBody>
          <a:bodyPr/>
          <a:lstStyle/>
          <a:p>
            <a:r>
              <a:rPr lang="en-US" smtClean="0"/>
              <a:t>Database 70/71</a:t>
            </a:r>
            <a:endParaRPr lang="en-US"/>
          </a:p>
        </p:txBody>
      </p:sp>
      <p:sp>
        <p:nvSpPr>
          <p:cNvPr id="6" name="Slide Number Placeholder 5"/>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02167" y="228600"/>
            <a:ext cx="11387667"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402168" y="1600200"/>
            <a:ext cx="5592233" cy="4498975"/>
          </a:xfrm>
        </p:spPr>
        <p:txBody>
          <a:bodyPr/>
          <a:lstStyle/>
          <a:p>
            <a:pPr lvl="0"/>
            <a:endParaRPr lang="en-GB" noProof="0" smtClean="0"/>
          </a:p>
        </p:txBody>
      </p:sp>
      <p:sp>
        <p:nvSpPr>
          <p:cNvPr id="4" name="Text Placeholder 3"/>
          <p:cNvSpPr>
            <a:spLocks noGrp="1"/>
          </p:cNvSpPr>
          <p:nvPr>
            <p:ph type="body" sz="half" idx="2"/>
          </p:nvPr>
        </p:nvSpPr>
        <p:spPr>
          <a:xfrm>
            <a:off x="6197601" y="1600200"/>
            <a:ext cx="5592233"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pPr>
              <a:defRPr/>
            </a:pPr>
            <a:fld id="{3711E758-ABCD-4383-8D59-D25302DE7202}" type="slidenum">
              <a:rPr lang="en-US"/>
              <a:pPr>
                <a:defRPr/>
              </a:pPr>
              <a:t>‹#›</a:t>
            </a:fld>
            <a:endParaRPr lang="en-US"/>
          </a:p>
        </p:txBody>
      </p:sp>
    </p:spTree>
    <p:extLst>
      <p:ext uri="{BB962C8B-B14F-4D97-AF65-F5344CB8AC3E}">
        <p14:creationId xmlns:p14="http://schemas.microsoft.com/office/powerpoint/2010/main" val="219068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FAE4E2-9C00-436E-A373-13ACD9F09A33}" type="datetime1">
              <a:rPr lang="en-US" smtClean="0"/>
              <a:pPr/>
              <a:t>2022-11-17</a:t>
            </a:fld>
            <a:endParaRPr lang="en-US"/>
          </a:p>
        </p:txBody>
      </p:sp>
      <p:sp>
        <p:nvSpPr>
          <p:cNvPr id="5" name="Footer Placeholder 4"/>
          <p:cNvSpPr>
            <a:spLocks noGrp="1"/>
          </p:cNvSpPr>
          <p:nvPr>
            <p:ph type="ftr" sz="quarter" idx="11"/>
          </p:nvPr>
        </p:nvSpPr>
        <p:spPr/>
        <p:txBody>
          <a:bodyPr/>
          <a:lstStyle/>
          <a:p>
            <a:r>
              <a:rPr lang="en-US" smtClean="0"/>
              <a:t>Database 70/71</a:t>
            </a:r>
            <a:endParaRPr lang="en-US"/>
          </a:p>
        </p:txBody>
      </p:sp>
      <p:sp>
        <p:nvSpPr>
          <p:cNvPr id="6" name="Slide Number Placeholder 5"/>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0E86E1-F9AA-4D32-B602-05DB7AEC9F47}" type="datetime1">
              <a:rPr lang="en-US" smtClean="0"/>
              <a:pPr/>
              <a:t>2022-11-17</a:t>
            </a:fld>
            <a:endParaRPr lang="en-US"/>
          </a:p>
        </p:txBody>
      </p:sp>
      <p:sp>
        <p:nvSpPr>
          <p:cNvPr id="5" name="Footer Placeholder 4"/>
          <p:cNvSpPr>
            <a:spLocks noGrp="1"/>
          </p:cNvSpPr>
          <p:nvPr>
            <p:ph type="ftr" sz="quarter" idx="11"/>
          </p:nvPr>
        </p:nvSpPr>
        <p:spPr/>
        <p:txBody>
          <a:bodyPr/>
          <a:lstStyle/>
          <a:p>
            <a:r>
              <a:rPr lang="en-US" smtClean="0"/>
              <a:t>Database 70/71</a:t>
            </a:r>
            <a:endParaRPr lang="en-US"/>
          </a:p>
        </p:txBody>
      </p:sp>
      <p:sp>
        <p:nvSpPr>
          <p:cNvPr id="6" name="Slide Number Placeholder 5"/>
          <p:cNvSpPr>
            <a:spLocks noGrp="1"/>
          </p:cNvSpPr>
          <p:nvPr>
            <p:ph type="sldNum" sz="quarter" idx="12"/>
          </p:nvPr>
        </p:nvSpPr>
        <p:spPr/>
        <p:txBody>
          <a:bodyPr/>
          <a:lstStyle/>
          <a:p>
            <a:fld id="{A802B3E8-151C-4532-AB2A-E5F7021A398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3D585D-AB92-459F-AD5B-B72CDDBA35EF}" type="datetime1">
              <a:rPr lang="en-US" smtClean="0"/>
              <a:pPr/>
              <a:t>2022-11-17</a:t>
            </a:fld>
            <a:endParaRPr lang="en-US"/>
          </a:p>
        </p:txBody>
      </p:sp>
      <p:sp>
        <p:nvSpPr>
          <p:cNvPr id="6" name="Footer Placeholder 5"/>
          <p:cNvSpPr>
            <a:spLocks noGrp="1"/>
          </p:cNvSpPr>
          <p:nvPr>
            <p:ph type="ftr" sz="quarter" idx="11"/>
          </p:nvPr>
        </p:nvSpPr>
        <p:spPr/>
        <p:txBody>
          <a:bodyPr/>
          <a:lstStyle/>
          <a:p>
            <a:r>
              <a:rPr lang="en-US" smtClean="0"/>
              <a:t>Database 70/71</a:t>
            </a:r>
            <a:endParaRPr lang="en-US"/>
          </a:p>
        </p:txBody>
      </p:sp>
      <p:sp>
        <p:nvSpPr>
          <p:cNvPr id="7" name="Slide Number Placeholder 6"/>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539D904-A2B6-4E01-A9FD-B5A77CFEFD96}" type="datetime1">
              <a:rPr lang="en-US" smtClean="0"/>
              <a:pPr/>
              <a:t>2022-11-17</a:t>
            </a:fld>
            <a:endParaRPr lang="en-US"/>
          </a:p>
        </p:txBody>
      </p:sp>
      <p:sp>
        <p:nvSpPr>
          <p:cNvPr id="8" name="Footer Placeholder 7"/>
          <p:cNvSpPr>
            <a:spLocks noGrp="1"/>
          </p:cNvSpPr>
          <p:nvPr>
            <p:ph type="ftr" sz="quarter" idx="11"/>
          </p:nvPr>
        </p:nvSpPr>
        <p:spPr/>
        <p:txBody>
          <a:bodyPr/>
          <a:lstStyle/>
          <a:p>
            <a:r>
              <a:rPr lang="en-US" smtClean="0"/>
              <a:t>Database 70/71</a:t>
            </a:r>
            <a:endParaRPr lang="en-US"/>
          </a:p>
        </p:txBody>
      </p:sp>
      <p:sp>
        <p:nvSpPr>
          <p:cNvPr id="9" name="Slide Number Placeholder 8"/>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85DEEC-E24E-45D9-B359-29956CDDEA5E}" type="datetime1">
              <a:rPr lang="en-US" smtClean="0"/>
              <a:pPr/>
              <a:t>2022-11-17</a:t>
            </a:fld>
            <a:endParaRPr lang="en-US"/>
          </a:p>
        </p:txBody>
      </p:sp>
      <p:sp>
        <p:nvSpPr>
          <p:cNvPr id="4" name="Footer Placeholder 3"/>
          <p:cNvSpPr>
            <a:spLocks noGrp="1"/>
          </p:cNvSpPr>
          <p:nvPr>
            <p:ph type="ftr" sz="quarter" idx="11"/>
          </p:nvPr>
        </p:nvSpPr>
        <p:spPr/>
        <p:txBody>
          <a:bodyPr/>
          <a:lstStyle/>
          <a:p>
            <a:r>
              <a:rPr lang="en-US" smtClean="0"/>
              <a:t>Database 70/71</a:t>
            </a:r>
            <a:endParaRPr lang="en-US"/>
          </a:p>
        </p:txBody>
      </p:sp>
      <p:sp>
        <p:nvSpPr>
          <p:cNvPr id="5" name="Slide Number Placeholder 4"/>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19AE4-0CB5-407F-B2F1-E16D171189EC}" type="datetime1">
              <a:rPr lang="en-US" smtClean="0"/>
              <a:pPr/>
              <a:t>2022-11-17</a:t>
            </a:fld>
            <a:endParaRPr lang="en-US"/>
          </a:p>
        </p:txBody>
      </p:sp>
      <p:sp>
        <p:nvSpPr>
          <p:cNvPr id="3" name="Footer Placeholder 2"/>
          <p:cNvSpPr>
            <a:spLocks noGrp="1"/>
          </p:cNvSpPr>
          <p:nvPr>
            <p:ph type="ftr" sz="quarter" idx="11"/>
          </p:nvPr>
        </p:nvSpPr>
        <p:spPr/>
        <p:txBody>
          <a:bodyPr/>
          <a:lstStyle/>
          <a:p>
            <a:r>
              <a:rPr lang="en-US" smtClean="0"/>
              <a:t>Database 70/71</a:t>
            </a:r>
            <a:endParaRPr lang="en-US"/>
          </a:p>
        </p:txBody>
      </p:sp>
      <p:sp>
        <p:nvSpPr>
          <p:cNvPr id="4" name="Slide Number Placeholder 3"/>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981846-FD15-4235-9B07-D38CF220B61E}" type="datetime1">
              <a:rPr lang="en-US" smtClean="0"/>
              <a:pPr/>
              <a:t>2022-11-17</a:t>
            </a:fld>
            <a:endParaRPr lang="en-US"/>
          </a:p>
        </p:txBody>
      </p:sp>
      <p:sp>
        <p:nvSpPr>
          <p:cNvPr id="6" name="Footer Placeholder 5"/>
          <p:cNvSpPr>
            <a:spLocks noGrp="1"/>
          </p:cNvSpPr>
          <p:nvPr>
            <p:ph type="ftr" sz="quarter" idx="11"/>
          </p:nvPr>
        </p:nvSpPr>
        <p:spPr/>
        <p:txBody>
          <a:bodyPr/>
          <a:lstStyle/>
          <a:p>
            <a:r>
              <a:rPr lang="en-US" smtClean="0"/>
              <a:t>Database 70/71</a:t>
            </a:r>
            <a:endParaRPr lang="en-US"/>
          </a:p>
        </p:txBody>
      </p:sp>
      <p:sp>
        <p:nvSpPr>
          <p:cNvPr id="7" name="Slide Number Placeholder 6"/>
          <p:cNvSpPr>
            <a:spLocks noGrp="1"/>
          </p:cNvSpPr>
          <p:nvPr>
            <p:ph type="sldNum" sz="quarter" idx="12"/>
          </p:nvPr>
        </p:nvSpPr>
        <p:spPr/>
        <p:txBody>
          <a:bodyPr/>
          <a:lstStyle/>
          <a:p>
            <a:fld id="{A802B3E8-151C-4532-AB2A-E5F7021A39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698FD9-1CBE-4531-B8BF-6600C939B7E1}" type="datetime1">
              <a:rPr lang="en-US" smtClean="0"/>
              <a:pPr/>
              <a:t>2022-11-17</a:t>
            </a:fld>
            <a:endParaRPr lang="en-US"/>
          </a:p>
        </p:txBody>
      </p:sp>
      <p:sp>
        <p:nvSpPr>
          <p:cNvPr id="6" name="Footer Placeholder 5"/>
          <p:cNvSpPr>
            <a:spLocks noGrp="1"/>
          </p:cNvSpPr>
          <p:nvPr>
            <p:ph type="ftr" sz="quarter" idx="11"/>
          </p:nvPr>
        </p:nvSpPr>
        <p:spPr/>
        <p:txBody>
          <a:bodyPr/>
          <a:lstStyle/>
          <a:p>
            <a:r>
              <a:rPr lang="en-US" smtClean="0"/>
              <a:t>Database 70/71</a:t>
            </a:r>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A802B3E8-151C-4532-AB2A-E5F7021A398D}"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08F936-98B2-448D-98EE-0CD8A82F6929}" type="datetime1">
              <a:rPr lang="en-US" smtClean="0"/>
              <a:pPr/>
              <a:t>2022-11-17</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Database 70/71</a:t>
            </a: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02B3E8-151C-4532-AB2A-E5F7021A398D}"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ethodology.pdf" TargetMode="Externa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KII%20Personnel.docx"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santoshbaral.blogspot.com/2009/12/nepalese-construction-industry.html"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hyperlink" Target="http://www.google.ps/url?sa=t&amp;rct=j&amp;q=&amp;esrc=s&amp;frm=1&amp;source=web&amp;cd=2&amp;cad=rja&amp;sqi=2&amp;ved=0CDEQFjAB&amp;url=http://static.ow.ly/docs/CREJ%20-%20Warranty%20Contributed%20Article_iuL.pdf&amp;ei=Nm51UfuROsLcOemBgagC&amp;usg=AFQjCNElv0wCWxXu7A5sVRUeWDx8suNcOw/(Accessed"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3"/>
          <p:cNvSpPr txBox="1">
            <a:spLocks noChangeArrowheads="1"/>
          </p:cNvSpPr>
          <p:nvPr/>
        </p:nvSpPr>
        <p:spPr bwMode="auto">
          <a:xfrm>
            <a:off x="2" y="1149350"/>
            <a:ext cx="12191998" cy="4034955"/>
          </a:xfrm>
          <a:prstGeom prst="rect">
            <a:avLst/>
          </a:prstGeom>
          <a:solidFill>
            <a:srgbClr val="00B050"/>
          </a:solidFill>
          <a:ln>
            <a:solidFill>
              <a:srgbClr val="00B050"/>
            </a:solidFill>
          </a:ln>
          <a:effectLst>
            <a:glow rad="101600">
              <a:schemeClr val="accent4">
                <a:satMod val="175000"/>
                <a:alpha val="40000"/>
              </a:schemeClr>
            </a:glow>
          </a:effectLst>
          <a:extLst/>
        </p:spPr>
        <p:txBody>
          <a:bodyPr wrap="square" lIns="94493" tIns="47246" rIns="94493" bIns="47246">
            <a:spAutoFit/>
          </a:bodyPr>
          <a:lstStyle>
            <a:lvl1pPr defTabSz="1473200" eaLnBrk="0" hangingPunct="0">
              <a:defRPr sz="3800">
                <a:solidFill>
                  <a:schemeClr val="tx1"/>
                </a:solidFill>
                <a:latin typeface="Constantia" panose="02030602050306030303" pitchFamily="18" charset="0"/>
                <a:cs typeface="Times New Roman" panose="02020603050405020304" pitchFamily="18" charset="0"/>
              </a:defRPr>
            </a:lvl1pPr>
            <a:lvl2pPr marL="742950" indent="-285750" defTabSz="1473200" eaLnBrk="0" hangingPunct="0">
              <a:defRPr sz="3800">
                <a:solidFill>
                  <a:schemeClr val="tx1"/>
                </a:solidFill>
                <a:latin typeface="Constantia" panose="02030602050306030303" pitchFamily="18" charset="0"/>
                <a:cs typeface="Times New Roman" panose="02020603050405020304" pitchFamily="18" charset="0"/>
              </a:defRPr>
            </a:lvl2pPr>
            <a:lvl3pPr marL="1143000" indent="-228600" defTabSz="1473200" eaLnBrk="0" hangingPunct="0">
              <a:defRPr sz="3800">
                <a:solidFill>
                  <a:schemeClr val="tx1"/>
                </a:solidFill>
                <a:latin typeface="Constantia" panose="02030602050306030303" pitchFamily="18" charset="0"/>
                <a:cs typeface="Times New Roman" panose="02020603050405020304" pitchFamily="18" charset="0"/>
              </a:defRPr>
            </a:lvl3pPr>
            <a:lvl4pPr marL="1600200" indent="-228600" defTabSz="1473200" eaLnBrk="0" hangingPunct="0">
              <a:defRPr sz="3800">
                <a:solidFill>
                  <a:schemeClr val="tx1"/>
                </a:solidFill>
                <a:latin typeface="Constantia" panose="02030602050306030303" pitchFamily="18" charset="0"/>
                <a:cs typeface="Times New Roman" panose="02020603050405020304" pitchFamily="18" charset="0"/>
              </a:defRPr>
            </a:lvl4pPr>
            <a:lvl5pPr marL="2057400" indent="-228600" defTabSz="1473200" eaLnBrk="0" hangingPunct="0">
              <a:defRPr sz="3800">
                <a:solidFill>
                  <a:schemeClr val="tx1"/>
                </a:solidFill>
                <a:latin typeface="Constantia" panose="02030602050306030303" pitchFamily="18" charset="0"/>
                <a:cs typeface="Times New Roman" panose="02020603050405020304" pitchFamily="18" charset="0"/>
              </a:defRPr>
            </a:lvl5pPr>
            <a:lvl6pPr marL="2514600" indent="-228600" algn="ctr" defTabSz="1473200" eaLnBrk="0" fontAlgn="base" hangingPunct="0">
              <a:spcBef>
                <a:spcPct val="0"/>
              </a:spcBef>
              <a:spcAft>
                <a:spcPct val="0"/>
              </a:spcAft>
              <a:buFont typeface="Wingdings" panose="05000000000000000000" pitchFamily="2" charset="2"/>
              <a:defRPr sz="3800">
                <a:solidFill>
                  <a:schemeClr val="tx1"/>
                </a:solidFill>
                <a:latin typeface="Constantia" panose="02030602050306030303" pitchFamily="18" charset="0"/>
                <a:cs typeface="Times New Roman" panose="02020603050405020304" pitchFamily="18" charset="0"/>
              </a:defRPr>
            </a:lvl6pPr>
            <a:lvl7pPr marL="2971800" indent="-228600" algn="ctr" defTabSz="1473200" eaLnBrk="0" fontAlgn="base" hangingPunct="0">
              <a:spcBef>
                <a:spcPct val="0"/>
              </a:spcBef>
              <a:spcAft>
                <a:spcPct val="0"/>
              </a:spcAft>
              <a:buFont typeface="Wingdings" panose="05000000000000000000" pitchFamily="2" charset="2"/>
              <a:defRPr sz="3800">
                <a:solidFill>
                  <a:schemeClr val="tx1"/>
                </a:solidFill>
                <a:latin typeface="Constantia" panose="02030602050306030303" pitchFamily="18" charset="0"/>
                <a:cs typeface="Times New Roman" panose="02020603050405020304" pitchFamily="18" charset="0"/>
              </a:defRPr>
            </a:lvl7pPr>
            <a:lvl8pPr marL="3429000" indent="-228600" algn="ctr" defTabSz="1473200" eaLnBrk="0" fontAlgn="base" hangingPunct="0">
              <a:spcBef>
                <a:spcPct val="0"/>
              </a:spcBef>
              <a:spcAft>
                <a:spcPct val="0"/>
              </a:spcAft>
              <a:buFont typeface="Wingdings" panose="05000000000000000000" pitchFamily="2" charset="2"/>
              <a:defRPr sz="3800">
                <a:solidFill>
                  <a:schemeClr val="tx1"/>
                </a:solidFill>
                <a:latin typeface="Constantia" panose="02030602050306030303" pitchFamily="18" charset="0"/>
                <a:cs typeface="Times New Roman" panose="02020603050405020304" pitchFamily="18" charset="0"/>
              </a:defRPr>
            </a:lvl8pPr>
            <a:lvl9pPr marL="3886200" indent="-228600" algn="ctr" defTabSz="1473200" eaLnBrk="0" fontAlgn="base" hangingPunct="0">
              <a:spcBef>
                <a:spcPct val="0"/>
              </a:spcBef>
              <a:spcAft>
                <a:spcPct val="0"/>
              </a:spcAft>
              <a:buFont typeface="Wingdings" panose="05000000000000000000" pitchFamily="2" charset="2"/>
              <a:defRPr sz="3800">
                <a:solidFill>
                  <a:schemeClr val="tx1"/>
                </a:solidFill>
                <a:latin typeface="Constantia" panose="02030602050306030303" pitchFamily="18" charset="0"/>
                <a:cs typeface="Times New Roman" panose="02020603050405020304" pitchFamily="18" charset="0"/>
              </a:defRPr>
            </a:lvl9pPr>
          </a:lstStyle>
          <a:p>
            <a:pPr algn="ctr" eaLnBrk="1" hangingPunct="1">
              <a:spcBef>
                <a:spcPts val="2400"/>
              </a:spcBef>
            </a:pPr>
            <a:r>
              <a:rPr lang="en-US" sz="2400" b="1" dirty="0">
                <a:solidFill>
                  <a:schemeClr val="bg1"/>
                </a:solidFill>
                <a:latin typeface="Arial" pitchFamily="34" charset="0"/>
                <a:cs typeface="Arial" pitchFamily="34" charset="0"/>
              </a:rPr>
              <a:t>A </a:t>
            </a:r>
            <a:r>
              <a:rPr lang="en-US" sz="2400" b="1" dirty="0" smtClean="0">
                <a:solidFill>
                  <a:schemeClr val="bg1"/>
                </a:solidFill>
                <a:latin typeface="Arial" pitchFamily="34" charset="0"/>
                <a:cs typeface="Arial" pitchFamily="34" charset="0"/>
              </a:rPr>
              <a:t>Master’s Thesis </a:t>
            </a:r>
          </a:p>
          <a:p>
            <a:pPr algn="ctr" eaLnBrk="1" hangingPunct="1">
              <a:spcBef>
                <a:spcPts val="2400"/>
              </a:spcBef>
            </a:pPr>
            <a:r>
              <a:rPr lang="en-US" sz="2400" b="1" dirty="0" smtClean="0">
                <a:solidFill>
                  <a:schemeClr val="bg1"/>
                </a:solidFill>
                <a:latin typeface="Arial" pitchFamily="34" charset="0"/>
                <a:cs typeface="Arial" pitchFamily="34" charset="0"/>
              </a:rPr>
              <a:t>Final-</a:t>
            </a:r>
            <a:r>
              <a:rPr lang="en-US" sz="2400" b="1" dirty="0" err="1" smtClean="0">
                <a:solidFill>
                  <a:schemeClr val="bg1"/>
                </a:solidFill>
                <a:latin typeface="Arial" pitchFamily="34" charset="0"/>
                <a:cs typeface="Arial" pitchFamily="34" charset="0"/>
              </a:rPr>
              <a:t>Defence</a:t>
            </a:r>
            <a:endParaRPr lang="en-US" sz="2400" b="1" dirty="0">
              <a:solidFill>
                <a:schemeClr val="bg1"/>
              </a:solidFill>
              <a:latin typeface="Arial" pitchFamily="34" charset="0"/>
              <a:cs typeface="Arial" pitchFamily="34" charset="0"/>
            </a:endParaRPr>
          </a:p>
          <a:p>
            <a:pPr algn="ctr" eaLnBrk="1" hangingPunct="1">
              <a:spcBef>
                <a:spcPts val="2400"/>
              </a:spcBef>
            </a:pPr>
            <a:r>
              <a:rPr lang="en-US" sz="2400" b="1" dirty="0" smtClean="0">
                <a:solidFill>
                  <a:schemeClr val="bg1"/>
                </a:solidFill>
                <a:latin typeface="Arial" pitchFamily="34" charset="0"/>
                <a:cs typeface="Arial" pitchFamily="34" charset="0"/>
              </a:rPr>
              <a:t>On</a:t>
            </a:r>
          </a:p>
          <a:p>
            <a:pPr algn="ctr"/>
            <a:r>
              <a:rPr lang="en-US" sz="3600" b="1" cap="all" dirty="0">
                <a:solidFill>
                  <a:srgbClr val="FFFF00"/>
                </a:solidFill>
                <a:latin typeface="Arial" pitchFamily="34" charset="0"/>
                <a:cs typeface="Arial" pitchFamily="34" charset="0"/>
              </a:rPr>
              <a:t>ASSESSMENT OF ETHICAL BEHAVIOR AMONG PROFESSIONALS AT PROCUREMENT AND AFTER TENDERING </a:t>
            </a:r>
            <a:r>
              <a:rPr lang="en-US" sz="3600" b="1" cap="all" dirty="0" smtClean="0">
                <a:solidFill>
                  <a:srgbClr val="FFFF00"/>
                </a:solidFill>
                <a:latin typeface="Arial" pitchFamily="34" charset="0"/>
                <a:cs typeface="Arial" pitchFamily="34" charset="0"/>
              </a:rPr>
              <a:t>PROCESS WITH ITS IMPACT &amp; DRIVERS </a:t>
            </a:r>
            <a:r>
              <a:rPr lang="en-US" sz="3600" b="1" cap="all" dirty="0">
                <a:solidFill>
                  <a:srgbClr val="FFFF00"/>
                </a:solidFill>
                <a:latin typeface="Arial" pitchFamily="34" charset="0"/>
                <a:cs typeface="Arial" pitchFamily="34" charset="0"/>
              </a:rPr>
              <a:t>IN NEPALESE </a:t>
            </a:r>
            <a:r>
              <a:rPr lang="en-US" sz="3600" b="1" cap="all" dirty="0" smtClean="0">
                <a:solidFill>
                  <a:srgbClr val="FFFF00"/>
                </a:solidFill>
                <a:latin typeface="Arial" pitchFamily="34" charset="0"/>
                <a:cs typeface="Arial" pitchFamily="34" charset="0"/>
              </a:rPr>
              <a:t>CONSTRUCTION </a:t>
            </a:r>
            <a:r>
              <a:rPr lang="en-US" sz="3600" b="1" cap="all" dirty="0">
                <a:solidFill>
                  <a:srgbClr val="FFFF00"/>
                </a:solidFill>
                <a:latin typeface="Arial" pitchFamily="34" charset="0"/>
                <a:cs typeface="Arial" pitchFamily="34" charset="0"/>
              </a:rPr>
              <a:t>INDUSTRY</a:t>
            </a:r>
            <a:endParaRPr lang="en-US" sz="3600" b="1" dirty="0">
              <a:solidFill>
                <a:srgbClr val="FFFF00"/>
              </a:solidFill>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7778"/>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891752" y="5564492"/>
            <a:ext cx="3316013" cy="1015663"/>
          </a:xfrm>
          <a:prstGeom prst="rect">
            <a:avLst/>
          </a:prstGeom>
          <a:solidFill>
            <a:schemeClr val="bg1"/>
          </a:solidFill>
        </p:spPr>
        <p:txBody>
          <a:bodyPr wrap="square" rtlCol="0">
            <a:spAutoFit/>
          </a:bodyPr>
          <a:lstStyle/>
          <a:p>
            <a:pPr algn="ctr"/>
            <a:r>
              <a:rPr lang="en-US" sz="2000" dirty="0" smtClean="0">
                <a:effectLst>
                  <a:outerShdw blurRad="38100" dist="38100" dir="2700000" algn="tl">
                    <a:srgbClr val="000000">
                      <a:alpha val="43137"/>
                    </a:srgbClr>
                  </a:outerShdw>
                </a:effectLst>
                <a:latin typeface="Arial Black" pitchFamily="34" charset="0"/>
              </a:rPr>
              <a:t>PRESENTED BY:</a:t>
            </a:r>
          </a:p>
          <a:p>
            <a:pPr algn="ctr"/>
            <a:r>
              <a:rPr lang="en-US" sz="2000" dirty="0" smtClean="0">
                <a:effectLst>
                  <a:outerShdw blurRad="38100" dist="38100" dir="2700000" algn="tl">
                    <a:srgbClr val="000000">
                      <a:alpha val="43137"/>
                    </a:srgbClr>
                  </a:outerShdw>
                </a:effectLst>
                <a:latin typeface="Arial Black" pitchFamily="34" charset="0"/>
              </a:rPr>
              <a:t>Ram </a:t>
            </a:r>
            <a:r>
              <a:rPr lang="en-US" sz="2000" dirty="0" err="1" smtClean="0">
                <a:effectLst>
                  <a:outerShdw blurRad="38100" dist="38100" dir="2700000" algn="tl">
                    <a:srgbClr val="000000">
                      <a:alpha val="43137"/>
                    </a:srgbClr>
                  </a:outerShdw>
                </a:effectLst>
                <a:latin typeface="Arial Black" pitchFamily="34" charset="0"/>
              </a:rPr>
              <a:t>Sagar</a:t>
            </a:r>
            <a:r>
              <a:rPr lang="en-US" sz="2000" dirty="0" smtClean="0">
                <a:effectLst>
                  <a:outerShdw blurRad="38100" dist="38100" dir="2700000" algn="tl">
                    <a:srgbClr val="000000">
                      <a:alpha val="43137"/>
                    </a:srgbClr>
                  </a:outerShdw>
                </a:effectLst>
                <a:latin typeface="Arial Black" pitchFamily="34" charset="0"/>
              </a:rPr>
              <a:t> </a:t>
            </a:r>
            <a:r>
              <a:rPr lang="en-US" sz="2000" dirty="0" err="1" smtClean="0">
                <a:effectLst>
                  <a:outerShdw blurRad="38100" dist="38100" dir="2700000" algn="tl">
                    <a:srgbClr val="000000">
                      <a:alpha val="43137"/>
                    </a:srgbClr>
                  </a:outerShdw>
                </a:effectLst>
                <a:latin typeface="Arial Black" pitchFamily="34" charset="0"/>
              </a:rPr>
              <a:t>Yadav</a:t>
            </a:r>
            <a:r>
              <a:rPr lang="en-US" sz="2000" dirty="0" smtClean="0">
                <a:effectLst>
                  <a:outerShdw blurRad="38100" dist="38100" dir="2700000" algn="tl">
                    <a:srgbClr val="000000">
                      <a:alpha val="43137"/>
                    </a:srgbClr>
                  </a:outerShdw>
                </a:effectLst>
                <a:latin typeface="Arial Black" pitchFamily="34" charset="0"/>
              </a:rPr>
              <a:t> </a:t>
            </a:r>
          </a:p>
          <a:p>
            <a:pPr algn="ctr"/>
            <a:r>
              <a:rPr lang="en-US" sz="2000" dirty="0" smtClean="0">
                <a:effectLst>
                  <a:outerShdw blurRad="38100" dist="38100" dir="2700000" algn="tl">
                    <a:srgbClr val="000000">
                      <a:alpha val="43137"/>
                    </a:srgbClr>
                  </a:outerShdw>
                </a:effectLst>
                <a:latin typeface="Arial Black" pitchFamily="34" charset="0"/>
              </a:rPr>
              <a:t>(Fall-012-1017)</a:t>
            </a:r>
            <a:endParaRPr lang="en-US" sz="2000" dirty="0">
              <a:effectLst>
                <a:outerShdw blurRad="38100" dist="38100" dir="2700000" algn="tl">
                  <a:srgbClr val="000000">
                    <a:alpha val="43137"/>
                  </a:srgbClr>
                </a:outerShdw>
              </a:effectLst>
              <a:latin typeface="Arial Black" pitchFamily="34" charset="0"/>
            </a:endParaRPr>
          </a:p>
        </p:txBody>
      </p:sp>
      <p:sp>
        <p:nvSpPr>
          <p:cNvPr id="8" name="TextBox 7"/>
          <p:cNvSpPr txBox="1"/>
          <p:nvPr/>
        </p:nvSpPr>
        <p:spPr>
          <a:xfrm>
            <a:off x="0" y="5541254"/>
            <a:ext cx="3316013" cy="1323439"/>
          </a:xfrm>
          <a:prstGeom prst="rect">
            <a:avLst/>
          </a:prstGeom>
          <a:solidFill>
            <a:schemeClr val="bg1"/>
          </a:solidFill>
        </p:spPr>
        <p:txBody>
          <a:bodyPr wrap="square" rtlCol="0">
            <a:spAutoFit/>
          </a:bodyPr>
          <a:lstStyle/>
          <a:p>
            <a:pPr algn="ctr"/>
            <a:r>
              <a:rPr lang="en-US" sz="2000" dirty="0" smtClean="0">
                <a:effectLst>
                  <a:outerShdw blurRad="38100" dist="38100" dir="2700000" algn="tl">
                    <a:srgbClr val="000000">
                      <a:alpha val="43137"/>
                    </a:srgbClr>
                  </a:outerShdw>
                </a:effectLst>
                <a:latin typeface="Arial Black" pitchFamily="34" charset="0"/>
              </a:rPr>
              <a:t>SUPERVISOR:</a:t>
            </a:r>
          </a:p>
          <a:p>
            <a:pPr algn="ctr"/>
            <a:r>
              <a:rPr lang="en-US" sz="2000" dirty="0" smtClean="0">
                <a:effectLst>
                  <a:outerShdw blurRad="38100" dist="38100" dir="2700000" algn="tl">
                    <a:srgbClr val="000000">
                      <a:alpha val="43137"/>
                    </a:srgbClr>
                  </a:outerShdw>
                </a:effectLst>
                <a:latin typeface="Arial Black" pitchFamily="34" charset="0"/>
              </a:rPr>
              <a:t>Mr. </a:t>
            </a:r>
            <a:r>
              <a:rPr lang="en-US" sz="2000" dirty="0" err="1" smtClean="0">
                <a:effectLst>
                  <a:outerShdw blurRad="38100" dist="38100" dir="2700000" algn="tl">
                    <a:srgbClr val="000000">
                      <a:alpha val="43137"/>
                    </a:srgbClr>
                  </a:outerShdw>
                </a:effectLst>
                <a:latin typeface="Arial Black" pitchFamily="34" charset="0"/>
              </a:rPr>
              <a:t>Anjay</a:t>
            </a:r>
            <a:r>
              <a:rPr lang="en-US" sz="2000" dirty="0" smtClean="0">
                <a:effectLst>
                  <a:outerShdw blurRad="38100" dist="38100" dir="2700000" algn="tl">
                    <a:srgbClr val="000000">
                      <a:alpha val="43137"/>
                    </a:srgbClr>
                  </a:outerShdw>
                </a:effectLst>
                <a:latin typeface="Arial Black" pitchFamily="34" charset="0"/>
              </a:rPr>
              <a:t> Mishra</a:t>
            </a:r>
          </a:p>
          <a:p>
            <a:pPr algn="ctr"/>
            <a:r>
              <a:rPr lang="en-US" sz="2000" dirty="0" smtClean="0">
                <a:effectLst>
                  <a:outerShdw blurRad="38100" dist="38100" dir="2700000" algn="tl">
                    <a:srgbClr val="000000">
                      <a:alpha val="43137"/>
                    </a:srgbClr>
                  </a:outerShdw>
                </a:effectLst>
                <a:latin typeface="Arial Black" pitchFamily="34" charset="0"/>
              </a:rPr>
              <a:t>Asst. Professor</a:t>
            </a:r>
          </a:p>
          <a:p>
            <a:pPr algn="ctr"/>
            <a:r>
              <a:rPr lang="en-US" sz="2000" i="1" dirty="0" err="1" smtClean="0">
                <a:effectLst>
                  <a:outerShdw blurRad="38100" dist="38100" dir="2700000" algn="tl">
                    <a:srgbClr val="000000">
                      <a:alpha val="43137"/>
                    </a:srgbClr>
                  </a:outerShdw>
                </a:effectLst>
                <a:latin typeface="Arial Black" pitchFamily="34" charset="0"/>
              </a:rPr>
              <a:t>nec</a:t>
            </a:r>
            <a:r>
              <a:rPr lang="en-US" sz="2000" dirty="0" smtClean="0">
                <a:effectLst>
                  <a:outerShdw blurRad="38100" dist="38100" dir="2700000" algn="tl">
                    <a:srgbClr val="000000">
                      <a:alpha val="43137"/>
                    </a:srgbClr>
                  </a:outerShdw>
                </a:effectLst>
                <a:latin typeface="Arial Black" pitchFamily="34" charset="0"/>
              </a:rPr>
              <a:t>-CPS </a:t>
            </a:r>
            <a:endParaRPr lang="en-US" sz="2000" dirty="0">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331076" y="1245476"/>
            <a:ext cx="5139558" cy="4256673"/>
          </a:xfrm>
          <a:prstGeom prst="rect">
            <a:avLst/>
          </a:prstGeom>
          <a:noFill/>
        </p:spPr>
      </p:pic>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6353503" y="1102196"/>
            <a:ext cx="5108028" cy="4399953"/>
          </a:xfrm>
          <a:prstGeom prst="rect">
            <a:avLst/>
          </a:prstGeom>
          <a:noFill/>
        </p:spPr>
      </p:pic>
      <p:sp>
        <p:nvSpPr>
          <p:cNvPr id="14" name="Rectangle 13"/>
          <p:cNvSpPr/>
          <p:nvPr/>
        </p:nvSpPr>
        <p:spPr>
          <a:xfrm>
            <a:off x="693683" y="6331762"/>
            <a:ext cx="10767848" cy="400110"/>
          </a:xfrm>
          <a:prstGeom prst="rect">
            <a:avLst/>
          </a:prstGeom>
          <a:solidFill>
            <a:schemeClr val="bg1"/>
          </a:solidFill>
        </p:spPr>
        <p:txBody>
          <a:bodyPr wrap="square">
            <a:spAutoFit/>
          </a:bodyPr>
          <a:lstStyle/>
          <a:p>
            <a:r>
              <a:rPr lang="en-US" sz="2000" dirty="0" smtClean="0">
                <a:latin typeface="Arial" pitchFamily="34" charset="0"/>
                <a:cs typeface="Arial" pitchFamily="34" charset="0"/>
              </a:rPr>
              <a:t>Figure : Ethics &amp; Quality of Projects (TQM triangle).  </a:t>
            </a:r>
            <a:r>
              <a:rPr lang="en-US" sz="2000" dirty="0">
                <a:latin typeface="Arial" pitchFamily="34" charset="0"/>
                <a:cs typeface="Arial" pitchFamily="34" charset="0"/>
              </a:rPr>
              <a:t>Source: (Mishra and Mittal, 2011)</a:t>
            </a:r>
          </a:p>
        </p:txBody>
      </p:sp>
      <p:sp>
        <p:nvSpPr>
          <p:cNvPr id="13" name="Rectangle 12"/>
          <p:cNvSpPr/>
          <p:nvPr/>
        </p:nvSpPr>
        <p:spPr>
          <a:xfrm>
            <a:off x="1093761" y="10989"/>
            <a:ext cx="10004478" cy="769441"/>
          </a:xfrm>
          <a:prstGeom prst="rect">
            <a:avLst/>
          </a:prstGeom>
          <a:solidFill>
            <a:schemeClr val="bg2"/>
          </a:solidFill>
        </p:spPr>
        <p:txBody>
          <a:bodyPr wrap="square">
            <a:spAutoFit/>
          </a:bodyPr>
          <a:lstStyle/>
          <a:p>
            <a:pPr algn="ctr"/>
            <a:r>
              <a:rPr lang="en-US" sz="4400" b="1" dirty="0" smtClean="0">
                <a:latin typeface="Arial" pitchFamily="34" charset="0"/>
                <a:cs typeface="Arial" pitchFamily="34" charset="0"/>
              </a:rPr>
              <a:t>LITERATURE REVIEW</a:t>
            </a:r>
            <a:endParaRPr lang="en-GB" sz="4400" b="1" dirty="0">
              <a:latin typeface="Arial Narrow" pitchFamily="34" charset="0"/>
              <a:cs typeface="Arial" pitchFamily="34" charset="0"/>
            </a:endParaRPr>
          </a:p>
        </p:txBody>
      </p:sp>
    </p:spTree>
    <p:extLst>
      <p:ext uri="{BB962C8B-B14F-4D97-AF65-F5344CB8AC3E}">
        <p14:creationId xmlns:p14="http://schemas.microsoft.com/office/powerpoint/2010/main" val="3368794589"/>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147156"/>
            <a:ext cx="12192000" cy="658835"/>
          </a:xfrm>
          <a:prstGeom prst="rect">
            <a:avLst/>
          </a:prstGeom>
          <a:solidFill>
            <a:srgbClr val="00206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Research Design </a:t>
            </a:r>
            <a:r>
              <a:rPr lang="en-US" sz="2800" b="1" dirty="0" smtClean="0">
                <a:solidFill>
                  <a:schemeClr val="bg1"/>
                </a:solidFill>
                <a:latin typeface="Arial" pitchFamily="34" charset="0"/>
                <a:cs typeface="Arial" pitchFamily="34" charset="0"/>
                <a:hlinkClick r:id="rId2" action="ppaction://hlinkfile"/>
              </a:rPr>
              <a:t>Methodology.pdf</a:t>
            </a:r>
            <a:endParaRPr lang="en-US" sz="2800" dirty="0">
              <a:solidFill>
                <a:schemeClr val="bg1"/>
              </a:solidFill>
              <a:latin typeface="Arial" pitchFamily="34" charset="0"/>
              <a:cs typeface="Arial" pitchFamily="34"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978661"/>
            <a:ext cx="48768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60034996"/>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045558"/>
            <a:ext cx="12192000" cy="6032421"/>
          </a:xfrm>
          <a:prstGeom prst="rect">
            <a:avLst/>
          </a:prstGeom>
          <a:solidFill>
            <a:srgbClr val="00206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Research Approach</a:t>
            </a:r>
          </a:p>
          <a:p>
            <a:pPr algn="just"/>
            <a:r>
              <a:rPr lang="en-US" sz="2400" dirty="0">
                <a:solidFill>
                  <a:schemeClr val="bg1"/>
                </a:solidFill>
                <a:latin typeface="Arial" pitchFamily="34" charset="0"/>
                <a:cs typeface="Arial" pitchFamily="34" charset="0"/>
              </a:rPr>
              <a:t>The research was conducted through Questionnaire Survey and Key Informant Interview (KII) was done for the reliability and validity of collected data. So, the research is of mixed approach of qualitative and quantitative research</a:t>
            </a:r>
            <a:r>
              <a:rPr lang="en-US" sz="2400" dirty="0" smtClean="0">
                <a:solidFill>
                  <a:schemeClr val="bg1"/>
                </a:solidFill>
                <a:latin typeface="Arial" pitchFamily="34" charset="0"/>
                <a:cs typeface="Arial" pitchFamily="34" charset="0"/>
              </a:rPr>
              <a:t>.</a:t>
            </a:r>
          </a:p>
          <a:p>
            <a:pPr algn="just"/>
            <a:endParaRPr lang="en-US" sz="800" dirty="0">
              <a:solidFill>
                <a:schemeClr val="bg1"/>
              </a:solidFill>
              <a:latin typeface="Arial" pitchFamily="34" charset="0"/>
              <a:cs typeface="Arial" pitchFamily="34" charset="0"/>
            </a:endParaRPr>
          </a:p>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Study Area</a:t>
            </a:r>
          </a:p>
          <a:p>
            <a:pPr algn="just"/>
            <a:r>
              <a:rPr lang="en-US" sz="2400" dirty="0">
                <a:solidFill>
                  <a:schemeClr val="bg1"/>
                </a:solidFill>
                <a:latin typeface="Arial" pitchFamily="34" charset="0"/>
                <a:cs typeface="Arial" pitchFamily="34" charset="0"/>
              </a:rPr>
              <a:t>Study was concentrated on different Government Organizations, professional bodies related to Nepalese construction industry. Study area did not confine any project. It confined only the professionals working in these organizations</a:t>
            </a:r>
            <a:r>
              <a:rPr lang="en-US" sz="2400" dirty="0" smtClean="0">
                <a:solidFill>
                  <a:schemeClr val="bg1"/>
                </a:solidFill>
                <a:latin typeface="Arial" pitchFamily="34" charset="0"/>
                <a:cs typeface="Arial" pitchFamily="34" charset="0"/>
              </a:rPr>
              <a:t>.</a:t>
            </a:r>
          </a:p>
          <a:p>
            <a:pPr algn="just"/>
            <a:endParaRPr lang="en-US" sz="500" dirty="0" smtClean="0">
              <a:solidFill>
                <a:schemeClr val="bg1"/>
              </a:solidFill>
              <a:latin typeface="Arial" pitchFamily="34" charset="0"/>
              <a:cs typeface="Arial" pitchFamily="34" charset="0"/>
            </a:endParaRPr>
          </a:p>
          <a:p>
            <a:pPr marL="457200" indent="-457200" algn="just">
              <a:lnSpc>
                <a:spcPct val="150000"/>
              </a:lnSpc>
              <a:buFont typeface="Wingdings" pitchFamily="2" charset="2"/>
              <a:buChar char="Ø"/>
            </a:pPr>
            <a:r>
              <a:rPr lang="en-US" sz="2800" b="1" dirty="0">
                <a:solidFill>
                  <a:schemeClr val="bg1"/>
                </a:solidFill>
                <a:latin typeface="Arial" pitchFamily="34" charset="0"/>
                <a:cs typeface="Arial" pitchFamily="34" charset="0"/>
              </a:rPr>
              <a:t>Study Population</a:t>
            </a:r>
          </a:p>
          <a:p>
            <a:pPr algn="just"/>
            <a:r>
              <a:rPr lang="en-US" sz="2400" dirty="0">
                <a:solidFill>
                  <a:schemeClr val="bg1"/>
                </a:solidFill>
                <a:latin typeface="Arial" pitchFamily="34" charset="0"/>
                <a:cs typeface="Arial" pitchFamily="34" charset="0"/>
              </a:rPr>
              <a:t>As the population of the research is limited to 3 investigating offices (NVC, CIAA, PPMO), 4 professional bodies (NEC, NEA, SCAEF, FCAN) and 4 Government Departments (</a:t>
            </a:r>
            <a:r>
              <a:rPr lang="en-US" sz="2400" dirty="0" err="1">
                <a:solidFill>
                  <a:schemeClr val="bg1"/>
                </a:solidFill>
                <a:latin typeface="Arial" pitchFamily="34" charset="0"/>
                <a:cs typeface="Arial" pitchFamily="34" charset="0"/>
              </a:rPr>
              <a:t>DoR</a:t>
            </a:r>
            <a:r>
              <a:rPr lang="en-US" sz="2400" dirty="0">
                <a:solidFill>
                  <a:schemeClr val="bg1"/>
                </a:solidFill>
                <a:latin typeface="Arial" pitchFamily="34" charset="0"/>
                <a:cs typeface="Arial" pitchFamily="34" charset="0"/>
              </a:rPr>
              <a:t>, DWSS, DUDBC, Nepalese Army). All of these institutions are used as the targeted </a:t>
            </a:r>
            <a:r>
              <a:rPr lang="en-US" sz="2400" dirty="0" smtClean="0">
                <a:solidFill>
                  <a:schemeClr val="bg1"/>
                </a:solidFill>
                <a:latin typeface="Arial" pitchFamily="34" charset="0"/>
                <a:cs typeface="Arial" pitchFamily="34" charset="0"/>
              </a:rPr>
              <a:t>population. </a:t>
            </a:r>
            <a:endParaRPr lang="en-US" sz="24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60034996"/>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060072"/>
            <a:ext cx="12192000" cy="4431983"/>
          </a:xfrm>
          <a:prstGeom prst="rect">
            <a:avLst/>
          </a:prstGeom>
          <a:solidFill>
            <a:srgbClr val="00206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Sample Selection</a:t>
            </a:r>
          </a:p>
          <a:p>
            <a:pPr algn="just"/>
            <a:r>
              <a:rPr lang="en-US" sz="2400" dirty="0">
                <a:solidFill>
                  <a:schemeClr val="bg1"/>
                </a:solidFill>
                <a:latin typeface="Arial" pitchFamily="34" charset="0"/>
                <a:cs typeface="Arial" pitchFamily="34" charset="0"/>
              </a:rPr>
              <a:t>The </a:t>
            </a:r>
            <a:r>
              <a:rPr lang="en-US" sz="2400" dirty="0" smtClean="0">
                <a:solidFill>
                  <a:schemeClr val="bg1"/>
                </a:solidFill>
                <a:latin typeface="Arial" pitchFamily="34" charset="0"/>
                <a:cs typeface="Arial" pitchFamily="34" charset="0"/>
              </a:rPr>
              <a:t>Questionnaire were distributed by </a:t>
            </a:r>
            <a:r>
              <a:rPr lang="en-US" sz="2400" dirty="0">
                <a:solidFill>
                  <a:schemeClr val="bg1"/>
                </a:solidFill>
                <a:latin typeface="Arial" pitchFamily="34" charset="0"/>
                <a:cs typeface="Arial" pitchFamily="34" charset="0"/>
              </a:rPr>
              <a:t>explaining the purpose and </a:t>
            </a:r>
            <a:r>
              <a:rPr lang="en-US" sz="2400" dirty="0" smtClean="0">
                <a:solidFill>
                  <a:schemeClr val="bg1"/>
                </a:solidFill>
                <a:latin typeface="Arial" pitchFamily="34" charset="0"/>
                <a:cs typeface="Arial" pitchFamily="34" charset="0"/>
              </a:rPr>
              <a:t>tautology </a:t>
            </a:r>
            <a:r>
              <a:rPr lang="en-US" sz="2400" dirty="0">
                <a:solidFill>
                  <a:schemeClr val="bg1"/>
                </a:solidFill>
                <a:latin typeface="Arial" pitchFamily="34" charset="0"/>
                <a:cs typeface="Arial" pitchFamily="34" charset="0"/>
              </a:rPr>
              <a:t>and the respondent filled </a:t>
            </a:r>
            <a:r>
              <a:rPr lang="en-US" sz="2400" dirty="0" smtClean="0">
                <a:solidFill>
                  <a:schemeClr val="bg1"/>
                </a:solidFill>
                <a:latin typeface="Arial" pitchFamily="34" charset="0"/>
                <a:cs typeface="Arial" pitchFamily="34" charset="0"/>
              </a:rPr>
              <a:t>it </a:t>
            </a:r>
            <a:r>
              <a:rPr lang="en-US" sz="2400" dirty="0">
                <a:solidFill>
                  <a:schemeClr val="bg1"/>
                </a:solidFill>
                <a:latin typeface="Arial" pitchFamily="34" charset="0"/>
                <a:cs typeface="Arial" pitchFamily="34" charset="0"/>
              </a:rPr>
              <a:t>in presence of the Researcher. In spite of that some of the respondents have not responded as they said they will send it later. </a:t>
            </a:r>
          </a:p>
          <a:p>
            <a:pPr algn="just">
              <a:lnSpc>
                <a:spcPct val="150000"/>
              </a:lnSpc>
            </a:pPr>
            <a:endParaRPr lang="en-US" sz="2800" dirty="0" smtClean="0">
              <a:solidFill>
                <a:schemeClr val="bg1"/>
              </a:solidFill>
              <a:latin typeface="Arial" pitchFamily="34" charset="0"/>
              <a:cs typeface="Arial" pitchFamily="34" charset="0"/>
            </a:endParaRPr>
          </a:p>
          <a:p>
            <a:pPr algn="just">
              <a:lnSpc>
                <a:spcPct val="150000"/>
              </a:lnSpc>
            </a:pPr>
            <a:endParaRPr lang="en-US" sz="2800" dirty="0" smtClean="0">
              <a:solidFill>
                <a:schemeClr val="bg1"/>
              </a:solidFill>
              <a:latin typeface="Arial" pitchFamily="34" charset="0"/>
              <a:cs typeface="Arial" pitchFamily="34" charset="0"/>
            </a:endParaRPr>
          </a:p>
          <a:p>
            <a:pPr algn="just">
              <a:lnSpc>
                <a:spcPct val="150000"/>
              </a:lnSpc>
            </a:pPr>
            <a:endParaRPr lang="en-US" sz="2800" dirty="0" smtClean="0">
              <a:solidFill>
                <a:schemeClr val="bg1"/>
              </a:solidFill>
            </a:endParaRPr>
          </a:p>
          <a:p>
            <a:pPr algn="just">
              <a:lnSpc>
                <a:spcPct val="150000"/>
              </a:lnSpc>
            </a:pPr>
            <a:endParaRPr lang="en-US" sz="2800" b="1" dirty="0">
              <a:solidFill>
                <a:schemeClr val="bg1"/>
              </a:solidFill>
              <a:latin typeface="Arial Black"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1104993102"/>
              </p:ext>
            </p:extLst>
          </p:nvPr>
        </p:nvGraphicFramePr>
        <p:xfrm>
          <a:off x="25401" y="3222172"/>
          <a:ext cx="12166600" cy="3606800"/>
        </p:xfrm>
        <a:graphic>
          <a:graphicData uri="http://schemas.openxmlformats.org/drawingml/2006/table">
            <a:tbl>
              <a:tblPr firstRow="1" firstCol="1" bandRow="1">
                <a:tableStyleId>{5C22544A-7EE6-4342-B048-85BDC9FD1C3A}</a:tableStyleId>
              </a:tblPr>
              <a:tblGrid>
                <a:gridCol w="7071764"/>
                <a:gridCol w="1957936"/>
                <a:gridCol w="1612900"/>
                <a:gridCol w="1524000"/>
              </a:tblGrid>
              <a:tr h="680720">
                <a:tc>
                  <a:txBody>
                    <a:bodyPr/>
                    <a:lstStyle/>
                    <a:p>
                      <a:pPr marL="0" marR="0" algn="ctr">
                        <a:spcBef>
                          <a:spcPts val="0"/>
                        </a:spcBef>
                        <a:spcAft>
                          <a:spcPts val="0"/>
                        </a:spcAft>
                      </a:pPr>
                      <a:r>
                        <a:rPr lang="en-US" sz="1600" dirty="0">
                          <a:effectLst/>
                          <a:latin typeface="Arial" pitchFamily="34" charset="0"/>
                          <a:cs typeface="Arial" pitchFamily="34" charset="0"/>
                        </a:rPr>
                        <a:t>Name of organization</a:t>
                      </a:r>
                      <a:endParaRPr lang="en-US" sz="1600" dirty="0">
                        <a:effectLst/>
                        <a:latin typeface="Arial" pitchFamily="34" charset="0"/>
                        <a:ea typeface="Times New Roman"/>
                        <a:cs typeface="Arial" pitchFamily="34" charset="0"/>
                      </a:endParaRPr>
                    </a:p>
                  </a:txBody>
                  <a:tcPr marL="68580" marR="68580" marT="0" marB="0" anchor="ct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No. of distributed </a:t>
                      </a:r>
                      <a:r>
                        <a:rPr kumimoji="0" lang="en-US" sz="1600" b="1" kern="1200" dirty="0" smtClean="0">
                          <a:solidFill>
                            <a:schemeClr val="lt1"/>
                          </a:solidFill>
                          <a:effectLst/>
                          <a:latin typeface="Arial" pitchFamily="34" charset="0"/>
                          <a:ea typeface="+mn-ea"/>
                          <a:cs typeface="Arial" pitchFamily="34" charset="0"/>
                        </a:rPr>
                        <a:t>Questionnaires</a:t>
                      </a:r>
                      <a:endParaRPr kumimoji="0" lang="en-US" sz="1600" b="1" kern="1200" dirty="0">
                        <a:solidFill>
                          <a:schemeClr val="lt1"/>
                        </a:solidFill>
                        <a:effectLst/>
                        <a:latin typeface="Arial" pitchFamily="34" charset="0"/>
                        <a:ea typeface="+mn-ea"/>
                        <a:cs typeface="Arial" pitchFamily="34" charset="0"/>
                      </a:endParaRP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No. of </a:t>
                      </a:r>
                      <a:r>
                        <a:rPr kumimoji="0" lang="en-US" sz="1600" b="1" kern="1200" dirty="0" smtClean="0">
                          <a:solidFill>
                            <a:schemeClr val="lt1"/>
                          </a:solidFill>
                          <a:effectLst/>
                          <a:latin typeface="Arial" pitchFamily="34" charset="0"/>
                          <a:ea typeface="+mn-ea"/>
                          <a:cs typeface="Arial" pitchFamily="34" charset="0"/>
                        </a:rPr>
                        <a:t>Respondents</a:t>
                      </a:r>
                      <a:endParaRPr kumimoji="0" lang="en-US" sz="1600" b="1" kern="1200" dirty="0">
                        <a:solidFill>
                          <a:schemeClr val="lt1"/>
                        </a:solidFill>
                        <a:effectLst/>
                        <a:latin typeface="Arial" pitchFamily="34" charset="0"/>
                        <a:ea typeface="+mn-ea"/>
                        <a:cs typeface="Arial" pitchFamily="34" charset="0"/>
                      </a:endParaRPr>
                    </a:p>
                  </a:txBody>
                  <a:tcPr marL="68580" marR="68580" marT="0" marB="0" anchor="ctr"/>
                </a:tc>
                <a:tc>
                  <a:txBody>
                    <a:bodyPr/>
                    <a:lstStyle/>
                    <a:p>
                      <a:pPr marL="0" marR="0" algn="ctr" rtl="0" eaLnBrk="1" latinLnBrk="0" hangingPunct="1">
                        <a:spcBef>
                          <a:spcPts val="0"/>
                        </a:spcBef>
                        <a:spcAft>
                          <a:spcPts val="0"/>
                        </a:spcAft>
                      </a:pPr>
                      <a:r>
                        <a:rPr kumimoji="0" lang="en-US" sz="1600" b="1" kern="1200" dirty="0" smtClean="0">
                          <a:solidFill>
                            <a:schemeClr val="lt1"/>
                          </a:solidFill>
                          <a:effectLst/>
                          <a:latin typeface="Arial" pitchFamily="34" charset="0"/>
                          <a:ea typeface="+mn-ea"/>
                          <a:cs typeface="Arial" pitchFamily="34" charset="0"/>
                        </a:rPr>
                        <a:t>Response Rate (%)</a:t>
                      </a:r>
                      <a:endParaRPr kumimoji="0" lang="en-US" sz="1600" b="1" kern="1200" dirty="0">
                        <a:solidFill>
                          <a:schemeClr val="lt1"/>
                        </a:solidFill>
                        <a:effectLst/>
                        <a:latin typeface="Arial" pitchFamily="34" charset="0"/>
                        <a:ea typeface="+mn-ea"/>
                        <a:cs typeface="Arial" pitchFamily="34" charset="0"/>
                      </a:endParaRPr>
                    </a:p>
                  </a:txBody>
                  <a:tcPr marL="68580" marR="68580" marT="0" marB="0" anchor="ctr"/>
                </a:tc>
              </a:tr>
              <a:tr h="0">
                <a:tc>
                  <a:txBody>
                    <a:bodyPr/>
                    <a:lstStyle/>
                    <a:p>
                      <a:pPr marL="0" marR="0" algn="l"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National Vigilance Centre (NVC)</a:t>
                      </a:r>
                    </a:p>
                  </a:txBody>
                  <a:tcPr marL="68580" marR="68580" marT="0" marB="0"/>
                </a:tc>
                <a:tc>
                  <a:txBody>
                    <a:bodyPr/>
                    <a:lstStyle/>
                    <a:p>
                      <a:pPr marL="0" marR="0" algn="ctr">
                        <a:spcBef>
                          <a:spcPts val="0"/>
                        </a:spcBef>
                        <a:spcAft>
                          <a:spcPts val="0"/>
                        </a:spcAft>
                      </a:pPr>
                      <a:r>
                        <a:rPr kumimoji="0" lang="en-US" sz="1600" b="1" kern="1200" dirty="0">
                          <a:solidFill>
                            <a:schemeClr val="lt1"/>
                          </a:solidFill>
                          <a:effectLst/>
                          <a:latin typeface="Arial" pitchFamily="34" charset="0"/>
                          <a:ea typeface="+mn-ea"/>
                          <a:cs typeface="Arial" pitchFamily="34" charset="0"/>
                        </a:rPr>
                        <a:t>15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66.66</a:t>
                      </a:r>
                    </a:p>
                  </a:txBody>
                  <a:tcPr marL="68580" marR="68580" marT="0" marB="0" anchor="ctr">
                    <a:solidFill>
                      <a:schemeClr val="accent1"/>
                    </a:solidFill>
                  </a:tcPr>
                </a:tc>
              </a:tr>
              <a:tr h="0">
                <a:tc>
                  <a:txBody>
                    <a:bodyPr/>
                    <a:lstStyle/>
                    <a:p>
                      <a:pPr marL="0" marR="0" algn="l"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Commission for the Investigation of  Abuse of Authority (CIAA)</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66.66</a:t>
                      </a:r>
                    </a:p>
                  </a:txBody>
                  <a:tcPr marL="68580" marR="68580" marT="0" marB="0" anchor="ctr">
                    <a:solidFill>
                      <a:schemeClr val="accent1"/>
                    </a:solidFill>
                  </a:tcPr>
                </a:tc>
              </a:tr>
              <a:tr h="0">
                <a:tc>
                  <a:txBody>
                    <a:bodyPr/>
                    <a:lstStyle/>
                    <a:p>
                      <a:pPr marL="0" marR="0" algn="l"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Public Procurement and Management Office (PPMO)</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14</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70.00</a:t>
                      </a:r>
                    </a:p>
                  </a:txBody>
                  <a:tcPr marL="68580" marR="68580" marT="0" marB="0" anchor="ctr">
                    <a:solidFill>
                      <a:schemeClr val="accent1"/>
                    </a:solidFill>
                  </a:tcPr>
                </a:tc>
              </a:tr>
              <a:tr h="0">
                <a:tc>
                  <a:txBody>
                    <a:bodyPr/>
                    <a:lstStyle/>
                    <a:p>
                      <a:pPr marL="0" marR="0" algn="just">
                        <a:spcBef>
                          <a:spcPts val="0"/>
                        </a:spcBef>
                        <a:spcAft>
                          <a:spcPts val="0"/>
                        </a:spcAft>
                      </a:pPr>
                      <a:r>
                        <a:rPr kumimoji="0" lang="en-US" sz="1600" b="1" kern="1200" dirty="0">
                          <a:solidFill>
                            <a:schemeClr val="lt1"/>
                          </a:solidFill>
                          <a:effectLst/>
                          <a:latin typeface="Arial" pitchFamily="34" charset="0"/>
                          <a:ea typeface="+mn-ea"/>
                          <a:cs typeface="Arial" pitchFamily="34" charset="0"/>
                        </a:rPr>
                        <a:t>Nepal Engineering Council (NEC)</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16</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80.00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Nepal Engineers’ Association (NEA)</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18</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72.00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Society of Architectural and Consulting firms (SCAEF)</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75.00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Federation of Contractor’s Association Nepal (FCAN)</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a:solidFill>
                            <a:schemeClr val="lt1"/>
                          </a:solidFill>
                          <a:effectLst/>
                          <a:latin typeface="Arial" pitchFamily="34" charset="0"/>
                          <a:ea typeface="+mn-ea"/>
                          <a:cs typeface="Arial" pitchFamily="34" charset="0"/>
                        </a:rPr>
                        <a:t>10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50.00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Department of Roads (</a:t>
                      </a:r>
                      <a:r>
                        <a:rPr kumimoji="0" lang="en-US" sz="1600" b="1" kern="1200" dirty="0" err="1">
                          <a:solidFill>
                            <a:schemeClr val="lt1"/>
                          </a:solidFill>
                          <a:effectLst/>
                          <a:latin typeface="Arial" pitchFamily="34" charset="0"/>
                          <a:ea typeface="+mn-ea"/>
                          <a:cs typeface="Arial" pitchFamily="34" charset="0"/>
                        </a:rPr>
                        <a:t>DoR</a:t>
                      </a:r>
                      <a:r>
                        <a:rPr kumimoji="0" lang="en-US" sz="1600" b="1" kern="1200" dirty="0">
                          <a:solidFill>
                            <a:schemeClr val="lt1"/>
                          </a:solidFill>
                          <a:effectLst/>
                          <a:latin typeface="Arial" pitchFamily="34" charset="0"/>
                          <a:ea typeface="+mn-ea"/>
                          <a:cs typeface="Arial" pitchFamily="34" charset="0"/>
                        </a:rPr>
                        <a:t>)</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18</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72.00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Department of Water Supply and Sewerage (DWSS)</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80.00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Department of Urban Development and Building Construction (DUDBC)</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15</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60.00</a:t>
                      </a:r>
                    </a:p>
                  </a:txBody>
                  <a:tcPr marL="68580" marR="68580" marT="0" marB="0" anchor="ctr">
                    <a:solidFill>
                      <a:schemeClr val="accent1"/>
                    </a:solidFill>
                  </a:tcPr>
                </a:tc>
              </a:tr>
              <a:tr h="0">
                <a:tc>
                  <a:txBody>
                    <a:bodyPr/>
                    <a:lstStyle/>
                    <a:p>
                      <a:pPr marL="0" marR="0" algn="just"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Department of Engineering, Nepalese Army (NA)</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30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24</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chemeClr val="lt1"/>
                          </a:solidFill>
                          <a:effectLst/>
                          <a:latin typeface="Arial" pitchFamily="34" charset="0"/>
                          <a:ea typeface="+mn-ea"/>
                          <a:cs typeface="Arial" pitchFamily="34" charset="0"/>
                        </a:rPr>
                        <a:t>80.00</a:t>
                      </a:r>
                    </a:p>
                  </a:txBody>
                  <a:tcPr marL="68580" marR="68580" marT="0" marB="0" anchor="ctr">
                    <a:solidFill>
                      <a:schemeClr val="accent1"/>
                    </a:solidFill>
                  </a:tcPr>
                </a:tc>
              </a:tr>
              <a:tr h="0">
                <a:tc>
                  <a:txBody>
                    <a:bodyPr/>
                    <a:lstStyle/>
                    <a:p>
                      <a:pPr marL="0" marR="0" algn="r" rtl="0" eaLnBrk="1" latinLnBrk="0" hangingPunct="1">
                        <a:spcBef>
                          <a:spcPts val="0"/>
                        </a:spcBef>
                        <a:spcAft>
                          <a:spcPts val="0"/>
                        </a:spcAft>
                      </a:pPr>
                      <a:r>
                        <a:rPr kumimoji="0" lang="en-US" sz="1600" b="1" kern="1200" dirty="0">
                          <a:solidFill>
                            <a:srgbClr val="FF0000"/>
                          </a:solidFill>
                          <a:effectLst/>
                          <a:latin typeface="Arial" pitchFamily="34" charset="0"/>
                          <a:ea typeface="+mn-ea"/>
                          <a:cs typeface="Arial" pitchFamily="34" charset="0"/>
                        </a:rPr>
                        <a:t>Total</a:t>
                      </a:r>
                    </a:p>
                  </a:txBody>
                  <a:tcPr marL="68580" marR="68580" marT="0" marB="0"/>
                </a:tc>
                <a:tc>
                  <a:txBody>
                    <a:bodyPr/>
                    <a:lstStyle/>
                    <a:p>
                      <a:pPr marL="0" marR="0" algn="ctr" rtl="0" eaLnBrk="1" latinLnBrk="0" hangingPunct="1">
                        <a:spcBef>
                          <a:spcPts val="0"/>
                        </a:spcBef>
                        <a:spcAft>
                          <a:spcPts val="0"/>
                        </a:spcAft>
                      </a:pPr>
                      <a:r>
                        <a:rPr kumimoji="0" lang="en-US" sz="1600" b="1" kern="1200" dirty="0">
                          <a:solidFill>
                            <a:srgbClr val="FF0000"/>
                          </a:solidFill>
                          <a:effectLst/>
                          <a:latin typeface="Arial" pitchFamily="34" charset="0"/>
                          <a:ea typeface="+mn-ea"/>
                          <a:cs typeface="Arial" pitchFamily="34" charset="0"/>
                        </a:rPr>
                        <a:t>240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rgbClr val="FF0000"/>
                          </a:solidFill>
                          <a:effectLst/>
                          <a:latin typeface="Arial" pitchFamily="34" charset="0"/>
                          <a:ea typeface="+mn-ea"/>
                          <a:cs typeface="Arial" pitchFamily="34" charset="0"/>
                        </a:rPr>
                        <a:t>170</a:t>
                      </a:r>
                    </a:p>
                  </a:txBody>
                  <a:tcPr marL="68580" marR="68580" marT="0" marB="0" anchor="ctr">
                    <a:solidFill>
                      <a:schemeClr val="accent1"/>
                    </a:solidFill>
                  </a:tcPr>
                </a:tc>
                <a:tc>
                  <a:txBody>
                    <a:bodyPr/>
                    <a:lstStyle/>
                    <a:p>
                      <a:pPr marL="0" marR="0" algn="ctr" rtl="0" eaLnBrk="1" latinLnBrk="0" hangingPunct="1">
                        <a:spcBef>
                          <a:spcPts val="0"/>
                        </a:spcBef>
                        <a:spcAft>
                          <a:spcPts val="0"/>
                        </a:spcAft>
                      </a:pPr>
                      <a:r>
                        <a:rPr kumimoji="0" lang="en-US" sz="1600" b="1" kern="1200" dirty="0">
                          <a:solidFill>
                            <a:srgbClr val="FF0000"/>
                          </a:solidFill>
                          <a:effectLst/>
                          <a:latin typeface="Arial" pitchFamily="34" charset="0"/>
                          <a:ea typeface="+mn-ea"/>
                          <a:cs typeface="Arial" pitchFamily="34" charset="0"/>
                        </a:rPr>
                        <a:t>70.83%</a:t>
                      </a:r>
                    </a:p>
                  </a:txBody>
                  <a:tcPr marL="68580" marR="68580" marT="0" marB="0" anchor="ctr">
                    <a:solidFill>
                      <a:schemeClr val="accent1"/>
                    </a:solidFill>
                  </a:tcPr>
                </a:tc>
              </a:tr>
            </a:tbl>
          </a:graphicData>
        </a:graphic>
      </p:graphicFrame>
      <p:sp>
        <p:nvSpPr>
          <p:cNvPr id="10" name="Rectangle 9"/>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820197975"/>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292296"/>
            <a:ext cx="12192000" cy="5678478"/>
          </a:xfrm>
          <a:prstGeom prst="rect">
            <a:avLst/>
          </a:prstGeom>
          <a:solidFill>
            <a:srgbClr val="00206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Questionnaire Design</a:t>
            </a:r>
          </a:p>
          <a:p>
            <a:pPr marL="342900" indent="-342900" algn="just">
              <a:buFont typeface="Arial" pitchFamily="34" charset="0"/>
              <a:buChar char="•"/>
            </a:pPr>
            <a:r>
              <a:rPr lang="en-US" sz="2400" dirty="0">
                <a:solidFill>
                  <a:schemeClr val="bg1"/>
                </a:solidFill>
                <a:latin typeface="Arial" pitchFamily="34" charset="0"/>
                <a:cs typeface="Arial" pitchFamily="34" charset="0"/>
              </a:rPr>
              <a:t>From literature review, the shortcomings of ethical issues, negative impacts and the causes </a:t>
            </a:r>
            <a:r>
              <a:rPr lang="en-US" sz="2400" dirty="0" smtClean="0">
                <a:solidFill>
                  <a:schemeClr val="bg1"/>
                </a:solidFill>
                <a:latin typeface="Arial" pitchFamily="34" charset="0"/>
                <a:cs typeface="Arial" pitchFamily="34" charset="0"/>
              </a:rPr>
              <a:t>were identified </a:t>
            </a:r>
            <a:r>
              <a:rPr lang="en-US" sz="2400" dirty="0">
                <a:solidFill>
                  <a:schemeClr val="bg1"/>
                </a:solidFill>
                <a:latin typeface="Arial" pitchFamily="34" charset="0"/>
                <a:cs typeface="Arial" pitchFamily="34" charset="0"/>
              </a:rPr>
              <a:t>and close questionnaire </a:t>
            </a:r>
            <a:r>
              <a:rPr lang="en-US" sz="2400" dirty="0" smtClean="0">
                <a:solidFill>
                  <a:schemeClr val="bg1"/>
                </a:solidFill>
                <a:latin typeface="Arial" pitchFamily="34" charset="0"/>
                <a:cs typeface="Arial" pitchFamily="34" charset="0"/>
              </a:rPr>
              <a:t>were prepared.</a:t>
            </a:r>
          </a:p>
          <a:p>
            <a:pPr algn="just">
              <a:lnSpc>
                <a:spcPct val="150000"/>
              </a:lnSpc>
            </a:pPr>
            <a:endParaRPr lang="en-US" b="1" dirty="0" smtClean="0">
              <a:solidFill>
                <a:schemeClr val="bg1"/>
              </a:solidFill>
              <a:latin typeface="Arial" pitchFamily="34" charset="0"/>
              <a:cs typeface="Arial" pitchFamily="34" charset="0"/>
            </a:endParaRPr>
          </a:p>
          <a:p>
            <a:pPr marL="457200" indent="-457200" algn="just">
              <a:buFont typeface="Wingdings" pitchFamily="2" charset="2"/>
              <a:buChar char="Ø"/>
            </a:pPr>
            <a:r>
              <a:rPr lang="en-US" sz="2800" b="1" dirty="0">
                <a:solidFill>
                  <a:schemeClr val="bg1"/>
                </a:solidFill>
                <a:latin typeface="Arial" pitchFamily="34" charset="0"/>
                <a:cs typeface="Arial" pitchFamily="34" charset="0"/>
              </a:rPr>
              <a:t>Pilot Study</a:t>
            </a:r>
          </a:p>
          <a:p>
            <a:pPr marL="457200" indent="-457200" algn="just">
              <a:buFont typeface="Arial" pitchFamily="34" charset="0"/>
              <a:buChar char="•"/>
            </a:pPr>
            <a:r>
              <a:rPr lang="en-US" sz="2400" dirty="0" smtClean="0">
                <a:solidFill>
                  <a:schemeClr val="bg1"/>
                </a:solidFill>
                <a:latin typeface="Arial" pitchFamily="34" charset="0"/>
                <a:cs typeface="Arial" pitchFamily="34" charset="0"/>
              </a:rPr>
              <a:t>Expert </a:t>
            </a:r>
            <a:r>
              <a:rPr lang="en-US" sz="2400" dirty="0">
                <a:solidFill>
                  <a:schemeClr val="bg1"/>
                </a:solidFill>
                <a:latin typeface="Arial" pitchFamily="34" charset="0"/>
                <a:cs typeface="Arial" pitchFamily="34" charset="0"/>
              </a:rPr>
              <a:t>comments and suggestions were collected and evaluated carefully. At the end of this process, modifications and additions were introduced to the questions and the final questionnaire was constructed for distribution.</a:t>
            </a:r>
          </a:p>
          <a:p>
            <a:endParaRPr lang="en-US" dirty="0" smtClean="0"/>
          </a:p>
          <a:p>
            <a:pPr marL="457200" indent="-457200" algn="just">
              <a:lnSpc>
                <a:spcPct val="150000"/>
              </a:lnSpc>
              <a:buFont typeface="Wingdings" pitchFamily="2" charset="2"/>
              <a:buChar char="Ø"/>
            </a:pPr>
            <a:r>
              <a:rPr lang="en-US" sz="2800" b="1" dirty="0">
                <a:solidFill>
                  <a:schemeClr val="bg1"/>
                </a:solidFill>
                <a:latin typeface="Arial" pitchFamily="34" charset="0"/>
                <a:cs typeface="Arial" pitchFamily="34" charset="0"/>
              </a:rPr>
              <a:t>Key Informant Interview</a:t>
            </a:r>
          </a:p>
          <a:p>
            <a:pPr marL="342900" indent="-342900" algn="just">
              <a:buFont typeface="Arial" pitchFamily="34" charset="0"/>
              <a:buChar char="•"/>
            </a:pPr>
            <a:r>
              <a:rPr lang="en-US" sz="2400" dirty="0">
                <a:solidFill>
                  <a:schemeClr val="bg1"/>
                </a:solidFill>
                <a:latin typeface="Arial" pitchFamily="34" charset="0"/>
                <a:cs typeface="Arial" pitchFamily="34" charset="0"/>
              </a:rPr>
              <a:t>A face to face Key Informant Interview was </a:t>
            </a:r>
            <a:r>
              <a:rPr lang="en-US" sz="2400" dirty="0" smtClean="0">
                <a:solidFill>
                  <a:schemeClr val="bg1"/>
                </a:solidFill>
                <a:latin typeface="Arial" pitchFamily="34" charset="0"/>
                <a:cs typeface="Arial" pitchFamily="34" charset="0"/>
              </a:rPr>
              <a:t>conducted, </a:t>
            </a:r>
            <a:r>
              <a:rPr lang="en-US" sz="2400" dirty="0">
                <a:solidFill>
                  <a:schemeClr val="bg1"/>
                </a:solidFill>
                <a:latin typeface="Arial" pitchFamily="34" charset="0"/>
                <a:cs typeface="Arial" pitchFamily="34" charset="0"/>
              </a:rPr>
              <a:t>one each from the individual </a:t>
            </a:r>
            <a:r>
              <a:rPr lang="en-US" sz="2400" dirty="0" smtClean="0">
                <a:solidFill>
                  <a:schemeClr val="bg1"/>
                </a:solidFill>
                <a:latin typeface="Arial" pitchFamily="34" charset="0"/>
                <a:cs typeface="Arial" pitchFamily="34" charset="0"/>
              </a:rPr>
              <a:t>organizations. </a:t>
            </a:r>
            <a:r>
              <a:rPr lang="en-US" sz="2400" smtClean="0">
                <a:solidFill>
                  <a:schemeClr val="bg1"/>
                </a:solidFill>
                <a:latin typeface="Arial" pitchFamily="34" charset="0"/>
                <a:cs typeface="Arial" pitchFamily="34" charset="0"/>
                <a:hlinkClick r:id="rId2" action="ppaction://hlinkfile"/>
              </a:rPr>
              <a:t>KII Personnel.docx</a:t>
            </a:r>
            <a:endParaRPr lang="en-US" sz="2400" dirty="0">
              <a:solidFill>
                <a:schemeClr val="bg1"/>
              </a:solidFill>
              <a:latin typeface="Arial" pitchFamily="34" charset="0"/>
              <a:cs typeface="Arial" pitchFamily="34" charset="0"/>
            </a:endParaRPr>
          </a:p>
          <a:p>
            <a:endParaRPr lang="en-US" sz="2800"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047090556"/>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p:cNvGraphicFramePr>
            <a:graphicFrameLocks/>
          </p:cNvGraphicFramePr>
          <p:nvPr>
            <p:extLst>
              <p:ext uri="{D42A27DB-BD31-4B8C-83A1-F6EECF244321}">
                <p14:modId xmlns:p14="http://schemas.microsoft.com/office/powerpoint/2010/main" val="3474070911"/>
              </p:ext>
            </p:extLst>
          </p:nvPr>
        </p:nvGraphicFramePr>
        <p:xfrm>
          <a:off x="2371328" y="1124428"/>
          <a:ext cx="7449344" cy="5301772"/>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RESPONDENT’S PROFILE</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60034996"/>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p:cNvGraphicFramePr>
            <a:graphicFrameLocks/>
          </p:cNvGraphicFramePr>
          <p:nvPr>
            <p:extLst>
              <p:ext uri="{D42A27DB-BD31-4B8C-83A1-F6EECF244321}">
                <p14:modId xmlns:p14="http://schemas.microsoft.com/office/powerpoint/2010/main" val="1407873771"/>
              </p:ext>
            </p:extLst>
          </p:nvPr>
        </p:nvGraphicFramePr>
        <p:xfrm>
          <a:off x="2482850" y="1124428"/>
          <a:ext cx="7226300" cy="5133504"/>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RESPONDENT’S PROFILE</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35269290"/>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p:cNvGraphicFramePr>
            <a:graphicFrameLocks/>
          </p:cNvGraphicFramePr>
          <p:nvPr>
            <p:extLst>
              <p:ext uri="{D42A27DB-BD31-4B8C-83A1-F6EECF244321}">
                <p14:modId xmlns:p14="http://schemas.microsoft.com/office/powerpoint/2010/main" val="4257396560"/>
              </p:ext>
            </p:extLst>
          </p:nvPr>
        </p:nvGraphicFramePr>
        <p:xfrm>
          <a:off x="2260600" y="1102196"/>
          <a:ext cx="7505700" cy="5387504"/>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RESPONDENT’S PROFILE</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35269290"/>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p:cNvGraphicFramePr>
            <a:graphicFrameLocks/>
          </p:cNvGraphicFramePr>
          <p:nvPr>
            <p:extLst>
              <p:ext uri="{D42A27DB-BD31-4B8C-83A1-F6EECF244321}">
                <p14:modId xmlns:p14="http://schemas.microsoft.com/office/powerpoint/2010/main" val="3829627680"/>
              </p:ext>
            </p:extLst>
          </p:nvPr>
        </p:nvGraphicFramePr>
        <p:xfrm>
          <a:off x="2438400" y="1124428"/>
          <a:ext cx="7467600" cy="5530372"/>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RESPONDENT’S PROFILE</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1435269290"/>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147156"/>
            <a:ext cx="12192000" cy="4955203"/>
          </a:xfrm>
          <a:prstGeom prst="rect">
            <a:avLst/>
          </a:prstGeom>
          <a:solidFill>
            <a:srgbClr val="00206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Data Collection and Measurement</a:t>
            </a:r>
          </a:p>
          <a:p>
            <a:pPr algn="just"/>
            <a:r>
              <a:rPr lang="en-US" sz="2400" dirty="0">
                <a:solidFill>
                  <a:schemeClr val="bg1"/>
                </a:solidFill>
                <a:latin typeface="Arial" pitchFamily="34" charset="0"/>
                <a:cs typeface="Arial" pitchFamily="34" charset="0"/>
              </a:rPr>
              <a:t>In this research, ordinal scales were used. Ordinal scale is a ranking or a rating data that normally uses integers in ascending or descending order. The numbers assigned to the importance (1, 2, 3, 4, 5) do not indicate that the interval between scales are equal, nor do they indicate absolute quantities. They are merely numerical labels based on </a:t>
            </a:r>
            <a:r>
              <a:rPr lang="en-US" sz="2400" dirty="0" err="1">
                <a:solidFill>
                  <a:schemeClr val="bg1"/>
                </a:solidFill>
                <a:latin typeface="Arial" pitchFamily="34" charset="0"/>
                <a:cs typeface="Arial" pitchFamily="34" charset="0"/>
              </a:rPr>
              <a:t>Likert</a:t>
            </a:r>
            <a:r>
              <a:rPr lang="en-US" sz="2400" dirty="0">
                <a:solidFill>
                  <a:schemeClr val="bg1"/>
                </a:solidFill>
                <a:latin typeface="Arial" pitchFamily="34" charset="0"/>
                <a:cs typeface="Arial" pitchFamily="34" charset="0"/>
              </a:rPr>
              <a:t> scale as shown</a:t>
            </a:r>
            <a:r>
              <a:rPr lang="en-US" sz="2400" dirty="0" smtClean="0">
                <a:solidFill>
                  <a:schemeClr val="bg1"/>
                </a:solidFill>
                <a:latin typeface="Arial" pitchFamily="34" charset="0"/>
                <a:cs typeface="Arial" pitchFamily="34" charset="0"/>
              </a:rPr>
              <a:t>:</a:t>
            </a:r>
          </a:p>
          <a:p>
            <a:endParaRPr lang="en-US" sz="2800" dirty="0">
              <a:solidFill>
                <a:schemeClr val="bg1"/>
              </a:solidFill>
              <a:latin typeface="Arial" pitchFamily="34" charset="0"/>
              <a:cs typeface="Arial" pitchFamily="34" charset="0"/>
            </a:endParaRPr>
          </a:p>
          <a:p>
            <a:pPr algn="just">
              <a:lnSpc>
                <a:spcPct val="150000"/>
              </a:lnSpc>
            </a:pPr>
            <a:endParaRPr lang="en-US" sz="2800" dirty="0">
              <a:solidFill>
                <a:schemeClr val="bg1"/>
              </a:solidFill>
              <a:latin typeface="Arial" pitchFamily="34" charset="0"/>
              <a:cs typeface="Arial" pitchFamily="34" charset="0"/>
            </a:endParaRPr>
          </a:p>
          <a:p>
            <a:pPr algn="just"/>
            <a:endParaRPr lang="en-US" sz="2800" dirty="0" smtClean="0">
              <a:solidFill>
                <a:schemeClr val="bg1"/>
              </a:solidFill>
            </a:endParaRPr>
          </a:p>
          <a:p>
            <a:pPr algn="just"/>
            <a:endParaRPr lang="en-US" sz="2800" dirty="0" smtClean="0">
              <a:solidFill>
                <a:schemeClr val="bg1"/>
              </a:solidFill>
            </a:endParaRPr>
          </a:p>
          <a:p>
            <a:pPr algn="just"/>
            <a:endParaRPr lang="en-US" sz="28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224468209"/>
              </p:ext>
            </p:extLst>
          </p:nvPr>
        </p:nvGraphicFramePr>
        <p:xfrm>
          <a:off x="0" y="4208268"/>
          <a:ext cx="12191999" cy="786767"/>
        </p:xfrm>
        <a:graphic>
          <a:graphicData uri="http://schemas.openxmlformats.org/drawingml/2006/table">
            <a:tbl>
              <a:tblPr firstRow="1" firstCol="1" bandRow="1">
                <a:tableStyleId>{5C22544A-7EE6-4342-B048-85BDC9FD1C3A}</a:tableStyleId>
              </a:tblPr>
              <a:tblGrid>
                <a:gridCol w="1511300"/>
                <a:gridCol w="1574800"/>
                <a:gridCol w="1930400"/>
                <a:gridCol w="1949190"/>
                <a:gridCol w="1742103"/>
                <a:gridCol w="1742103"/>
                <a:gridCol w="1742103"/>
              </a:tblGrid>
              <a:tr h="332900">
                <a:tc rowSpan="2">
                  <a:txBody>
                    <a:bodyPr/>
                    <a:lstStyle/>
                    <a:p>
                      <a:pPr marL="0" marR="0" algn="ctr">
                        <a:spcBef>
                          <a:spcPts val="0"/>
                        </a:spcBef>
                        <a:spcAft>
                          <a:spcPts val="0"/>
                        </a:spcAft>
                      </a:pPr>
                      <a:r>
                        <a:rPr lang="en-US" sz="1800" dirty="0">
                          <a:effectLst/>
                          <a:latin typeface="Arial" pitchFamily="34" charset="0"/>
                          <a:cs typeface="Arial" pitchFamily="34" charset="0"/>
                        </a:rPr>
                        <a:t>1</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Item</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Very High</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High</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Moderate</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Low</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Very Low</a:t>
                      </a:r>
                      <a:endParaRPr lang="en-US" sz="1800">
                        <a:effectLst/>
                        <a:latin typeface="Arial" pitchFamily="34" charset="0"/>
                        <a:ea typeface="Times New Roman"/>
                        <a:cs typeface="Arial" pitchFamily="34" charset="0"/>
                      </a:endParaRPr>
                    </a:p>
                  </a:txBody>
                  <a:tcPr marL="68580" marR="68580" marT="0" marB="0"/>
                </a:tc>
              </a:tr>
              <a:tr h="453867">
                <a:tc vMerge="1">
                  <a:txBody>
                    <a:bodyPr/>
                    <a:lstStyle/>
                    <a:p>
                      <a:endParaRPr lang="en-US"/>
                    </a:p>
                  </a:txBody>
                  <a:tcPr/>
                </a:tc>
                <a:tc>
                  <a:txBody>
                    <a:bodyPr/>
                    <a:lstStyle/>
                    <a:p>
                      <a:pPr marL="0" marR="0" algn="ctr">
                        <a:spcBef>
                          <a:spcPts val="0"/>
                        </a:spcBef>
                        <a:spcAft>
                          <a:spcPts val="0"/>
                        </a:spcAft>
                      </a:pPr>
                      <a:r>
                        <a:rPr lang="en-US" sz="1800" dirty="0">
                          <a:effectLst/>
                          <a:latin typeface="Arial" pitchFamily="34" charset="0"/>
                          <a:cs typeface="Arial" pitchFamily="34" charset="0"/>
                        </a:rPr>
                        <a:t>Scale</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(5)</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(4)</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(3)</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(2)</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(1)</a:t>
                      </a:r>
                      <a:endParaRPr lang="en-US" sz="1800" dirty="0">
                        <a:effectLst/>
                        <a:latin typeface="Arial" pitchFamily="34" charset="0"/>
                        <a:ea typeface="Times New Roman"/>
                        <a:cs typeface="Arial" pitchFamily="34" charset="0"/>
                      </a:endParaRPr>
                    </a:p>
                  </a:txBody>
                  <a:tcPr marL="68580" marR="68580" marT="0" marB="0"/>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17018624"/>
              </p:ext>
            </p:extLst>
          </p:nvPr>
        </p:nvGraphicFramePr>
        <p:xfrm>
          <a:off x="0" y="5733351"/>
          <a:ext cx="12191999" cy="856139"/>
        </p:xfrm>
        <a:graphic>
          <a:graphicData uri="http://schemas.openxmlformats.org/drawingml/2006/table">
            <a:tbl>
              <a:tblPr firstRow="1" firstCol="1" bandRow="1">
                <a:tableStyleId>{5C22544A-7EE6-4342-B048-85BDC9FD1C3A}</a:tableStyleId>
              </a:tblPr>
              <a:tblGrid>
                <a:gridCol w="1543406"/>
                <a:gridCol w="1543406"/>
                <a:gridCol w="1942551"/>
                <a:gridCol w="1146677"/>
                <a:gridCol w="1544614"/>
                <a:gridCol w="1544614"/>
                <a:gridCol w="2926731"/>
              </a:tblGrid>
              <a:tr h="570759">
                <a:tc rowSpan="2">
                  <a:txBody>
                    <a:bodyPr/>
                    <a:lstStyle/>
                    <a:p>
                      <a:pPr marL="0" marR="0" algn="ctr">
                        <a:spcBef>
                          <a:spcPts val="0"/>
                        </a:spcBef>
                        <a:spcAft>
                          <a:spcPts val="0"/>
                        </a:spcAft>
                      </a:pPr>
                      <a:r>
                        <a:rPr lang="en-US" sz="1800" dirty="0">
                          <a:effectLst/>
                          <a:latin typeface="Arial" pitchFamily="34" charset="0"/>
                          <a:cs typeface="Arial" pitchFamily="34" charset="0"/>
                        </a:rPr>
                        <a:t>2</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Item</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Strongly Agree</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Agree</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Neutral</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Disagree</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Strongly Disagree</a:t>
                      </a:r>
                      <a:endParaRPr lang="en-US" sz="1800">
                        <a:effectLst/>
                        <a:latin typeface="Arial" pitchFamily="34" charset="0"/>
                        <a:ea typeface="Times New Roman"/>
                        <a:cs typeface="Arial" pitchFamily="34" charset="0"/>
                      </a:endParaRPr>
                    </a:p>
                  </a:txBody>
                  <a:tcPr marL="68580" marR="68580" marT="0" marB="0" anchor="ctr"/>
                </a:tc>
              </a:tr>
              <a:tr h="285380">
                <a:tc vMerge="1">
                  <a:txBody>
                    <a:bodyPr/>
                    <a:lstStyle/>
                    <a:p>
                      <a:endParaRPr lang="en-US"/>
                    </a:p>
                  </a:txBody>
                  <a:tcPr/>
                </a:tc>
                <a:tc>
                  <a:txBody>
                    <a:bodyPr/>
                    <a:lstStyle/>
                    <a:p>
                      <a:pPr marL="0" marR="0" algn="ctr">
                        <a:spcBef>
                          <a:spcPts val="0"/>
                        </a:spcBef>
                        <a:spcAft>
                          <a:spcPts val="0"/>
                        </a:spcAft>
                      </a:pPr>
                      <a:r>
                        <a:rPr lang="en-US" sz="1800">
                          <a:effectLst/>
                          <a:latin typeface="Arial" pitchFamily="34" charset="0"/>
                          <a:cs typeface="Arial" pitchFamily="34" charset="0"/>
                        </a:rPr>
                        <a:t>Scale</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(5)</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(4)</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(3)</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(2)</a:t>
                      </a:r>
                      <a:endParaRPr lang="en-US" sz="18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(1)</a:t>
                      </a:r>
                      <a:endParaRPr lang="en-US" sz="1800" dirty="0">
                        <a:effectLst/>
                        <a:latin typeface="Arial" pitchFamily="34" charset="0"/>
                        <a:ea typeface="Times New Roman"/>
                        <a:cs typeface="Arial" pitchFamily="34" charset="0"/>
                      </a:endParaRPr>
                    </a:p>
                  </a:txBody>
                  <a:tcPr marL="68580" marR="68580" marT="0" marB="0" anchor="ctr"/>
                </a:tc>
              </a:tr>
            </a:tbl>
          </a:graphicData>
        </a:graphic>
      </p:graphicFrame>
      <p:sp>
        <p:nvSpPr>
          <p:cNvPr id="11" name="Rectangle 10"/>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3518670531"/>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802B3E8-151C-4532-AB2A-E5F7021A398D}" type="slidenum">
              <a:rPr lang="en-US" smtClean="0"/>
              <a:pPr/>
              <a:t>2</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6434" y="1045288"/>
            <a:ext cx="12252960" cy="6126480"/>
          </a:xfrm>
          <a:solidFill>
            <a:srgbClr val="002060"/>
          </a:solidFill>
        </p:spPr>
        <p:txBody>
          <a:bodyPr>
            <a:noAutofit/>
          </a:bodyPr>
          <a:lstStyle/>
          <a:p>
            <a:pPr>
              <a:buFont typeface="Wingdings" pitchFamily="2" charset="2"/>
              <a:buChar char="Ø"/>
            </a:pPr>
            <a:r>
              <a:rPr lang="en-US" sz="3200" b="1" dirty="0" smtClean="0">
                <a:solidFill>
                  <a:schemeClr val="bg1"/>
                </a:solidFill>
                <a:latin typeface="Arial" pitchFamily="34" charset="0"/>
                <a:cs typeface="Arial" pitchFamily="34" charset="0"/>
              </a:rPr>
              <a:t>Background</a:t>
            </a:r>
          </a:p>
          <a:p>
            <a:pPr>
              <a:buFont typeface="Wingdings" pitchFamily="2" charset="2"/>
              <a:buChar char="Ø"/>
            </a:pPr>
            <a:r>
              <a:rPr lang="en-US" sz="3200" b="1" dirty="0" smtClean="0">
                <a:solidFill>
                  <a:schemeClr val="bg1"/>
                </a:solidFill>
                <a:latin typeface="Arial" pitchFamily="34" charset="0"/>
                <a:cs typeface="Arial" pitchFamily="34" charset="0"/>
              </a:rPr>
              <a:t>Statement of the Problem</a:t>
            </a:r>
          </a:p>
          <a:p>
            <a:pPr>
              <a:buFont typeface="Wingdings" pitchFamily="2" charset="2"/>
              <a:buChar char="Ø"/>
            </a:pPr>
            <a:r>
              <a:rPr lang="en-US" sz="3200" b="1" dirty="0" smtClean="0">
                <a:solidFill>
                  <a:schemeClr val="bg1"/>
                </a:solidFill>
                <a:latin typeface="Arial" pitchFamily="34" charset="0"/>
                <a:cs typeface="Arial" pitchFamily="34" charset="0"/>
              </a:rPr>
              <a:t>Research Questions</a:t>
            </a:r>
          </a:p>
          <a:p>
            <a:pPr>
              <a:buFont typeface="Wingdings" pitchFamily="2" charset="2"/>
              <a:buChar char="Ø"/>
            </a:pPr>
            <a:r>
              <a:rPr lang="en-US" sz="3200" b="1" dirty="0" smtClean="0">
                <a:solidFill>
                  <a:schemeClr val="bg1"/>
                </a:solidFill>
                <a:latin typeface="Arial" pitchFamily="34" charset="0"/>
                <a:cs typeface="Arial" pitchFamily="34" charset="0"/>
              </a:rPr>
              <a:t>Research Objectives</a:t>
            </a:r>
          </a:p>
          <a:p>
            <a:pPr>
              <a:buFont typeface="Wingdings" pitchFamily="2" charset="2"/>
              <a:buChar char="Ø"/>
            </a:pPr>
            <a:r>
              <a:rPr lang="en-US" sz="3200" b="1" dirty="0" smtClean="0">
                <a:solidFill>
                  <a:schemeClr val="bg1"/>
                </a:solidFill>
                <a:latin typeface="Arial" pitchFamily="34" charset="0"/>
                <a:cs typeface="Arial" pitchFamily="34" charset="0"/>
              </a:rPr>
              <a:t>Significance of the Study</a:t>
            </a:r>
          </a:p>
          <a:p>
            <a:pPr>
              <a:buFont typeface="Wingdings" pitchFamily="2" charset="2"/>
              <a:buChar char="Ø"/>
            </a:pPr>
            <a:r>
              <a:rPr lang="en-US" sz="3200" b="1" dirty="0" smtClean="0">
                <a:solidFill>
                  <a:schemeClr val="bg1"/>
                </a:solidFill>
                <a:latin typeface="Arial" pitchFamily="34" charset="0"/>
                <a:cs typeface="Arial" pitchFamily="34" charset="0"/>
              </a:rPr>
              <a:t>Scope &amp; Limitations of the Study</a:t>
            </a:r>
          </a:p>
          <a:p>
            <a:pPr>
              <a:buFont typeface="Wingdings" pitchFamily="2" charset="2"/>
              <a:buChar char="Ø"/>
            </a:pPr>
            <a:r>
              <a:rPr lang="en-US" sz="3200" b="1" dirty="0" smtClean="0">
                <a:solidFill>
                  <a:schemeClr val="bg1"/>
                </a:solidFill>
                <a:latin typeface="Arial" pitchFamily="34" charset="0"/>
                <a:cs typeface="Arial" pitchFamily="34" charset="0"/>
              </a:rPr>
              <a:t>Literature Review</a:t>
            </a:r>
          </a:p>
          <a:p>
            <a:pPr>
              <a:buFont typeface="Wingdings" pitchFamily="2" charset="2"/>
              <a:buChar char="Ø"/>
            </a:pPr>
            <a:r>
              <a:rPr lang="en-US" sz="3200" b="1" dirty="0" smtClean="0">
                <a:solidFill>
                  <a:schemeClr val="bg1"/>
                </a:solidFill>
                <a:latin typeface="Arial" pitchFamily="34" charset="0"/>
                <a:cs typeface="Arial" pitchFamily="34" charset="0"/>
              </a:rPr>
              <a:t>Methodology</a:t>
            </a:r>
          </a:p>
          <a:p>
            <a:pPr>
              <a:buFont typeface="Wingdings" pitchFamily="2" charset="2"/>
              <a:buChar char="Ø"/>
            </a:pPr>
            <a:r>
              <a:rPr lang="en-US" sz="3200" b="1" dirty="0" smtClean="0">
                <a:solidFill>
                  <a:schemeClr val="bg1"/>
                </a:solidFill>
                <a:latin typeface="Arial" pitchFamily="34" charset="0"/>
                <a:cs typeface="Arial" pitchFamily="34" charset="0"/>
              </a:rPr>
              <a:t>Results and Discussion</a:t>
            </a:r>
          </a:p>
          <a:p>
            <a:pPr>
              <a:buFont typeface="Wingdings" pitchFamily="2" charset="2"/>
              <a:buChar char="Ø"/>
            </a:pPr>
            <a:r>
              <a:rPr lang="en-US" sz="3200" b="1" dirty="0" smtClean="0">
                <a:solidFill>
                  <a:schemeClr val="bg1"/>
                </a:solidFill>
                <a:latin typeface="Arial" pitchFamily="34" charset="0"/>
                <a:cs typeface="Arial" pitchFamily="34" charset="0"/>
              </a:rPr>
              <a:t>Conclusions and Recommendations</a:t>
            </a:r>
          </a:p>
          <a:p>
            <a:pPr>
              <a:buFont typeface="Wingdings" pitchFamily="2" charset="2"/>
              <a:buChar char="Ø"/>
            </a:pPr>
            <a:endParaRPr lang="en-US" sz="4800" b="1" dirty="0" smtClean="0">
              <a:solidFill>
                <a:schemeClr val="bg1"/>
              </a:solidFill>
            </a:endParaRPr>
          </a:p>
          <a:p>
            <a:pPr>
              <a:buFont typeface="Wingdings" pitchFamily="2" charset="2"/>
              <a:buChar char="Ø"/>
            </a:pPr>
            <a:endParaRPr lang="en-US" sz="4800" b="1" dirty="0" smtClean="0">
              <a:solidFill>
                <a:schemeClr val="bg1"/>
              </a:solidFill>
            </a:endParaRPr>
          </a:p>
          <a:p>
            <a:pPr>
              <a:buFont typeface="Wingdings" pitchFamily="2" charset="2"/>
              <a:buChar char="Ø"/>
            </a:pPr>
            <a:endParaRPr lang="en-US" sz="4400" b="1" dirty="0" smtClean="0">
              <a:solidFill>
                <a:schemeClr val="bg1"/>
              </a:solidFill>
            </a:endParaRPr>
          </a:p>
          <a:p>
            <a:pPr>
              <a:buFont typeface="Wingdings" pitchFamily="2" charset="2"/>
              <a:buChar char="Ø"/>
            </a:pPr>
            <a:endParaRPr lang="en-US" sz="4400" b="1" dirty="0">
              <a:solidFill>
                <a:schemeClr val="bg1"/>
              </a:solidFill>
            </a:endParaRPr>
          </a:p>
        </p:txBody>
      </p:sp>
      <p:sp>
        <p:nvSpPr>
          <p:cNvPr id="7" name="Rectangle 6"/>
          <p:cNvSpPr/>
          <p:nvPr/>
        </p:nvSpPr>
        <p:spPr>
          <a:xfrm>
            <a:off x="1087821" y="0"/>
            <a:ext cx="10004478" cy="769441"/>
          </a:xfrm>
          <a:prstGeom prst="rect">
            <a:avLst/>
          </a:prstGeom>
          <a:solidFill>
            <a:schemeClr val="bg2"/>
          </a:solidFill>
        </p:spPr>
        <p:txBody>
          <a:bodyPr wrap="square">
            <a:spAutoFit/>
          </a:bodyPr>
          <a:lstStyle/>
          <a:p>
            <a:pPr algn="ctr"/>
            <a:r>
              <a:rPr lang="en-US" sz="4400" b="1" u="sng" dirty="0" smtClean="0">
                <a:solidFill>
                  <a:schemeClr val="tx2">
                    <a:lumMod val="50000"/>
                  </a:schemeClr>
                </a:solidFill>
                <a:latin typeface="Arial" pitchFamily="34" charset="0"/>
                <a:cs typeface="Arial" pitchFamily="34" charset="0"/>
              </a:rPr>
              <a:t>PRESENTATION</a:t>
            </a:r>
            <a:r>
              <a:rPr lang="en-US" sz="4400" b="1" u="sng" dirty="0" smtClean="0">
                <a:solidFill>
                  <a:schemeClr val="tx2">
                    <a:lumMod val="50000"/>
                  </a:schemeClr>
                </a:solidFill>
                <a:latin typeface="+mj-lt"/>
              </a:rPr>
              <a:t> </a:t>
            </a:r>
            <a:r>
              <a:rPr lang="en-US" sz="4400" b="1" u="sng" dirty="0">
                <a:solidFill>
                  <a:schemeClr val="tx2">
                    <a:lumMod val="50000"/>
                  </a:schemeClr>
                </a:solidFill>
                <a:latin typeface="Arial" pitchFamily="34" charset="0"/>
                <a:cs typeface="Arial" pitchFamily="34" charset="0"/>
              </a:rPr>
              <a:t>OUTLINE</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1185256"/>
            <a:ext cx="12192000" cy="5663089"/>
          </a:xfrm>
          <a:prstGeom prst="rect">
            <a:avLst/>
          </a:prstGeom>
          <a:solidFill>
            <a:srgbClr val="0070C0"/>
          </a:solidFill>
        </p:spPr>
        <p:txBody>
          <a:bodyPr wrap="square" rtlCol="0">
            <a:spAutoFit/>
          </a:bodyPr>
          <a:lstStyle/>
          <a:p>
            <a:pPr marL="457200" indent="-457200" algn="just">
              <a:lnSpc>
                <a:spcPct val="150000"/>
              </a:lnSpc>
              <a:buFont typeface="Wingdings" pitchFamily="2" charset="2"/>
              <a:buChar char="Ø"/>
            </a:pPr>
            <a:r>
              <a:rPr lang="en-US" sz="2800" b="1" dirty="0" smtClean="0">
                <a:solidFill>
                  <a:schemeClr val="bg1"/>
                </a:solidFill>
                <a:latin typeface="Arial" pitchFamily="34" charset="0"/>
                <a:cs typeface="Arial" pitchFamily="34" charset="0"/>
              </a:rPr>
              <a:t>Data </a:t>
            </a:r>
            <a:r>
              <a:rPr lang="en-US" sz="2800" b="1" dirty="0">
                <a:solidFill>
                  <a:schemeClr val="bg1"/>
                </a:solidFill>
                <a:latin typeface="Arial" pitchFamily="34" charset="0"/>
                <a:cs typeface="Arial" pitchFamily="34" charset="0"/>
              </a:rPr>
              <a:t>Analysis</a:t>
            </a:r>
          </a:p>
          <a:p>
            <a:pPr algn="just"/>
            <a:r>
              <a:rPr lang="en-US" sz="2000" dirty="0" smtClean="0">
                <a:solidFill>
                  <a:schemeClr val="bg1"/>
                </a:solidFill>
                <a:latin typeface="Arial" pitchFamily="34" charset="0"/>
                <a:cs typeface="Arial" pitchFamily="34" charset="0"/>
              </a:rPr>
              <a:t>Both </a:t>
            </a:r>
            <a:r>
              <a:rPr lang="en-US" sz="2000" dirty="0">
                <a:solidFill>
                  <a:schemeClr val="bg1"/>
                </a:solidFill>
                <a:latin typeface="Arial" pitchFamily="34" charset="0"/>
                <a:cs typeface="Arial" pitchFamily="34" charset="0"/>
              </a:rPr>
              <a:t>qualitative and quantitative data analysis </a:t>
            </a:r>
            <a:r>
              <a:rPr lang="en-US" sz="2000" dirty="0" smtClean="0">
                <a:solidFill>
                  <a:schemeClr val="bg1"/>
                </a:solidFill>
                <a:latin typeface="Arial" pitchFamily="34" charset="0"/>
                <a:cs typeface="Arial" pitchFamily="34" charset="0"/>
              </a:rPr>
              <a:t>methods were used. </a:t>
            </a:r>
            <a:r>
              <a:rPr lang="en-US" sz="2000" dirty="0">
                <a:solidFill>
                  <a:schemeClr val="bg1"/>
                </a:solidFill>
                <a:latin typeface="Arial" pitchFamily="34" charset="0"/>
                <a:cs typeface="Arial" pitchFamily="34" charset="0"/>
              </a:rPr>
              <a:t>Collected data and information </a:t>
            </a:r>
            <a:r>
              <a:rPr lang="en-US" sz="2000" dirty="0" smtClean="0">
                <a:solidFill>
                  <a:schemeClr val="bg1"/>
                </a:solidFill>
                <a:latin typeface="Arial" pitchFamily="34" charset="0"/>
                <a:cs typeface="Arial" pitchFamily="34" charset="0"/>
              </a:rPr>
              <a:t>were presented </a:t>
            </a:r>
            <a:r>
              <a:rPr lang="en-US" sz="2000" dirty="0">
                <a:solidFill>
                  <a:schemeClr val="bg1"/>
                </a:solidFill>
                <a:latin typeface="Arial" pitchFamily="34" charset="0"/>
                <a:cs typeface="Arial" pitchFamily="34" charset="0"/>
              </a:rPr>
              <a:t>in different </a:t>
            </a:r>
            <a:r>
              <a:rPr lang="en-US" sz="2000" dirty="0" smtClean="0">
                <a:solidFill>
                  <a:schemeClr val="bg1"/>
                </a:solidFill>
                <a:latin typeface="Arial" pitchFamily="34" charset="0"/>
                <a:cs typeface="Arial" pitchFamily="34" charset="0"/>
              </a:rPr>
              <a:t>tables. Relative </a:t>
            </a:r>
            <a:r>
              <a:rPr lang="en-US" sz="2000" dirty="0">
                <a:solidFill>
                  <a:schemeClr val="bg1"/>
                </a:solidFill>
                <a:latin typeface="Arial" pitchFamily="34" charset="0"/>
                <a:cs typeface="Arial" pitchFamily="34" charset="0"/>
              </a:rPr>
              <a:t>Importance </a:t>
            </a:r>
            <a:r>
              <a:rPr lang="en-US" sz="2000" dirty="0" smtClean="0">
                <a:solidFill>
                  <a:schemeClr val="bg1"/>
                </a:solidFill>
                <a:latin typeface="Arial" pitchFamily="34" charset="0"/>
                <a:cs typeface="Arial" pitchFamily="34" charset="0"/>
              </a:rPr>
              <a:t>Index were used for ranking by using the formula</a:t>
            </a:r>
          </a:p>
          <a:p>
            <a:pPr algn="just"/>
            <a:endParaRPr lang="en-US" sz="2000" dirty="0" smtClean="0">
              <a:solidFill>
                <a:schemeClr val="bg1"/>
              </a:solidFill>
              <a:latin typeface="Arial" pitchFamily="34" charset="0"/>
              <a:cs typeface="Arial" pitchFamily="34" charset="0"/>
            </a:endParaRPr>
          </a:p>
          <a:p>
            <a:r>
              <a:rPr lang="en-US" sz="2000" dirty="0">
                <a:solidFill>
                  <a:schemeClr val="bg1"/>
                </a:solidFill>
                <a:latin typeface="Arial" pitchFamily="34" charset="0"/>
                <a:cs typeface="Arial" pitchFamily="34" charset="0"/>
              </a:rPr>
              <a:t>            Σ W</a:t>
            </a:r>
          </a:p>
          <a:p>
            <a:r>
              <a:rPr lang="en-US" sz="2000" dirty="0">
                <a:solidFill>
                  <a:schemeClr val="bg1"/>
                </a:solidFill>
                <a:latin typeface="Arial" pitchFamily="34" charset="0"/>
                <a:cs typeface="Arial" pitchFamily="34" charset="0"/>
              </a:rPr>
              <a:t>RII    = ------    (0 ≤ RII ≤ 1)     </a:t>
            </a:r>
          </a:p>
          <a:p>
            <a:r>
              <a:rPr lang="en-US" sz="2000" dirty="0">
                <a:solidFill>
                  <a:schemeClr val="bg1"/>
                </a:solidFill>
                <a:latin typeface="Arial" pitchFamily="34" charset="0"/>
                <a:cs typeface="Arial" pitchFamily="34" charset="0"/>
              </a:rPr>
              <a:t>           A x N</a:t>
            </a:r>
          </a:p>
          <a:p>
            <a:r>
              <a:rPr lang="en-US" sz="2000" dirty="0">
                <a:solidFill>
                  <a:schemeClr val="bg1"/>
                </a:solidFill>
                <a:latin typeface="Arial" pitchFamily="34" charset="0"/>
                <a:cs typeface="Arial" pitchFamily="34" charset="0"/>
              </a:rPr>
              <a:t> </a:t>
            </a:r>
          </a:p>
          <a:p>
            <a:r>
              <a:rPr lang="en-US" sz="2000" dirty="0">
                <a:solidFill>
                  <a:schemeClr val="bg1"/>
                </a:solidFill>
                <a:latin typeface="Arial" pitchFamily="34" charset="0"/>
                <a:cs typeface="Arial" pitchFamily="34" charset="0"/>
              </a:rPr>
              <a:t>Where,</a:t>
            </a:r>
          </a:p>
          <a:p>
            <a:r>
              <a:rPr lang="en-US" sz="2000" dirty="0">
                <a:solidFill>
                  <a:schemeClr val="bg1"/>
                </a:solidFill>
                <a:latin typeface="Arial" pitchFamily="34" charset="0"/>
                <a:cs typeface="Arial" pitchFamily="34" charset="0"/>
              </a:rPr>
              <a:t>W = weight given to each factor by the respondents and ranges from 1 to 5 (where 1 </a:t>
            </a:r>
            <a:r>
              <a:rPr lang="en-US" sz="2000" dirty="0" smtClean="0">
                <a:solidFill>
                  <a:schemeClr val="bg1"/>
                </a:solidFill>
                <a:latin typeface="Arial" pitchFamily="34" charset="0"/>
                <a:cs typeface="Arial" pitchFamily="34" charset="0"/>
              </a:rPr>
              <a:t>is </a:t>
            </a:r>
            <a:r>
              <a:rPr lang="en-US" sz="2000" dirty="0">
                <a:solidFill>
                  <a:schemeClr val="bg1"/>
                </a:solidFill>
                <a:latin typeface="Arial" pitchFamily="34" charset="0"/>
                <a:cs typeface="Arial" pitchFamily="34" charset="0"/>
              </a:rPr>
              <a:t>strongly disagree or very low and 5 is very high or strongly agree);</a:t>
            </a:r>
          </a:p>
          <a:p>
            <a:r>
              <a:rPr lang="en-US" sz="2000" dirty="0">
                <a:solidFill>
                  <a:schemeClr val="bg1"/>
                </a:solidFill>
                <a:latin typeface="Arial" pitchFamily="34" charset="0"/>
                <a:cs typeface="Arial" pitchFamily="34" charset="0"/>
              </a:rPr>
              <a:t>A = Highest weight (</a:t>
            </a:r>
            <a:r>
              <a:rPr lang="en-US" sz="2000" dirty="0" err="1">
                <a:solidFill>
                  <a:schemeClr val="bg1"/>
                </a:solidFill>
                <a:latin typeface="Arial" pitchFamily="34" charset="0"/>
                <a:cs typeface="Arial" pitchFamily="34" charset="0"/>
              </a:rPr>
              <a:t>i.e</a:t>
            </a:r>
            <a:r>
              <a:rPr lang="en-US" sz="2000" dirty="0">
                <a:solidFill>
                  <a:schemeClr val="bg1"/>
                </a:solidFill>
                <a:latin typeface="Arial" pitchFamily="34" charset="0"/>
                <a:cs typeface="Arial" pitchFamily="34" charset="0"/>
              </a:rPr>
              <a:t> 5 in this case) and;</a:t>
            </a:r>
          </a:p>
          <a:p>
            <a:r>
              <a:rPr lang="en-US" sz="2000" dirty="0">
                <a:solidFill>
                  <a:schemeClr val="bg1"/>
                </a:solidFill>
                <a:latin typeface="Arial" pitchFamily="34" charset="0"/>
                <a:cs typeface="Arial" pitchFamily="34" charset="0"/>
              </a:rPr>
              <a:t>N = Total number of respondents</a:t>
            </a:r>
            <a:r>
              <a:rPr lang="en-US" sz="2000" dirty="0" smtClean="0">
                <a:solidFill>
                  <a:schemeClr val="bg1"/>
                </a:solidFill>
                <a:latin typeface="Arial" pitchFamily="34" charset="0"/>
                <a:cs typeface="Arial" pitchFamily="34" charset="0"/>
              </a:rPr>
              <a:t>.</a:t>
            </a:r>
          </a:p>
          <a:p>
            <a:endParaRPr lang="en-US" sz="2000" dirty="0">
              <a:solidFill>
                <a:schemeClr val="bg1"/>
              </a:solidFill>
              <a:latin typeface="Arial" pitchFamily="34" charset="0"/>
              <a:cs typeface="Arial" pitchFamily="34" charset="0"/>
            </a:endParaRPr>
          </a:p>
          <a:p>
            <a:endParaRPr lang="en-US" sz="2000" dirty="0" smtClean="0">
              <a:solidFill>
                <a:schemeClr val="bg1"/>
              </a:solidFill>
              <a:latin typeface="Arial" pitchFamily="34" charset="0"/>
              <a:cs typeface="Arial" pitchFamily="34" charset="0"/>
            </a:endParaRPr>
          </a:p>
          <a:p>
            <a:pPr algn="just"/>
            <a:r>
              <a:rPr lang="en-US" sz="2000" dirty="0">
                <a:solidFill>
                  <a:schemeClr val="bg1"/>
                </a:solidFill>
                <a:latin typeface="Arial" pitchFamily="34" charset="0"/>
                <a:cs typeface="Arial" pitchFamily="34" charset="0"/>
              </a:rPr>
              <a:t>The organizations have been categorized as Investigating Office, Professional Bodies and Government Departments. </a:t>
            </a:r>
          </a:p>
        </p:txBody>
      </p:sp>
      <p:sp>
        <p:nvSpPr>
          <p:cNvPr id="7" name="Rectangle 6"/>
          <p:cNvSpPr/>
          <p:nvPr/>
        </p:nvSpPr>
        <p:spPr>
          <a:xfrm>
            <a:off x="1093761" y="109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METHODOLOGY</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2304710303"/>
      </p:ext>
    </p:extLst>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33461" y="3211389"/>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RESULTS AND DISCUSSION</a:t>
            </a:r>
            <a:endParaRPr lang="en-GB"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467560846"/>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1537904371"/>
              </p:ext>
            </p:extLst>
          </p:nvPr>
        </p:nvGraphicFramePr>
        <p:xfrm>
          <a:off x="-1" y="1406996"/>
          <a:ext cx="12192000" cy="5394960"/>
        </p:xfrm>
        <a:graphic>
          <a:graphicData uri="http://schemas.openxmlformats.org/drawingml/2006/table">
            <a:tbl>
              <a:tblPr firstRow="1" firstCol="1" bandRow="1">
                <a:tableStyleId>{5C22544A-7EE6-4342-B048-85BDC9FD1C3A}</a:tableStyleId>
              </a:tblPr>
              <a:tblGrid>
                <a:gridCol w="4992915"/>
                <a:gridCol w="754743"/>
                <a:gridCol w="957943"/>
                <a:gridCol w="1016000"/>
                <a:gridCol w="812800"/>
                <a:gridCol w="870857"/>
                <a:gridCol w="914400"/>
                <a:gridCol w="943429"/>
                <a:gridCol w="928913"/>
              </a:tblGrid>
              <a:tr h="368405">
                <a:tc rowSpan="2">
                  <a:txBody>
                    <a:bodyPr/>
                    <a:lstStyle/>
                    <a:p>
                      <a:pPr marL="0" marR="0" algn="ctr">
                        <a:spcBef>
                          <a:spcPts val="0"/>
                        </a:spcBef>
                        <a:spcAft>
                          <a:spcPts val="0"/>
                        </a:spcAft>
                      </a:pPr>
                      <a:r>
                        <a:rPr lang="en-US" sz="1770" dirty="0" smtClean="0">
                          <a:effectLst/>
                          <a:latin typeface="Arial" pitchFamily="34" charset="0"/>
                          <a:cs typeface="Arial" pitchFamily="34" charset="0"/>
                        </a:rPr>
                        <a:t>Variables</a:t>
                      </a:r>
                      <a:endParaRPr lang="en-US" sz="1770" dirty="0">
                        <a:effectLst/>
                        <a:latin typeface="Arial" pitchFamily="34" charset="0"/>
                        <a:ea typeface="Times New Roman"/>
                        <a:cs typeface="Arial" pitchFamily="34" charset="0"/>
                      </a:endParaRPr>
                    </a:p>
                  </a:txBody>
                  <a:tcPr marL="68580" marR="68580" marT="0" marB="0" anchor="ctr"/>
                </a:tc>
                <a:tc gridSpan="2">
                  <a:txBody>
                    <a:bodyPr/>
                    <a:lstStyle/>
                    <a:p>
                      <a:pPr marL="0" marR="0" algn="ctr">
                        <a:spcBef>
                          <a:spcPts val="0"/>
                        </a:spcBef>
                        <a:spcAft>
                          <a:spcPts val="0"/>
                        </a:spcAft>
                      </a:pPr>
                      <a:r>
                        <a:rPr lang="en-US" sz="1770">
                          <a:effectLst/>
                          <a:latin typeface="Arial" pitchFamily="34" charset="0"/>
                          <a:cs typeface="Arial" pitchFamily="34" charset="0"/>
                        </a:rPr>
                        <a:t>Investigating</a:t>
                      </a:r>
                    </a:p>
                    <a:p>
                      <a:pPr marL="0" marR="0" algn="ctr">
                        <a:spcBef>
                          <a:spcPts val="0"/>
                        </a:spcBef>
                        <a:spcAft>
                          <a:spcPts val="0"/>
                        </a:spcAft>
                      </a:pPr>
                      <a:r>
                        <a:rPr lang="en-US" sz="1770">
                          <a:effectLst/>
                          <a:latin typeface="Arial" pitchFamily="34" charset="0"/>
                          <a:cs typeface="Arial" pitchFamily="34" charset="0"/>
                        </a:rPr>
                        <a:t>Offices</a:t>
                      </a:r>
                      <a:endParaRPr lang="en-US" sz="1770">
                        <a:effectLst/>
                        <a:latin typeface="Arial" pitchFamily="34" charset="0"/>
                        <a:ea typeface="Times New Roman"/>
                        <a:cs typeface="Arial" pitchFamily="34" charset="0"/>
                      </a:endParaRPr>
                    </a:p>
                  </a:txBody>
                  <a:tcPr marL="68580" marR="68580" marT="0" marB="0" anchor="ctr"/>
                </a:tc>
                <a:tc hMerge="1">
                  <a:txBody>
                    <a:bodyPr/>
                    <a:lstStyle/>
                    <a:p>
                      <a:endParaRPr lang="en-US"/>
                    </a:p>
                  </a:txBody>
                  <a:tcPr/>
                </a:tc>
                <a:tc gridSpan="2">
                  <a:txBody>
                    <a:bodyPr/>
                    <a:lstStyle/>
                    <a:p>
                      <a:pPr marL="0" marR="0" algn="ctr">
                        <a:spcBef>
                          <a:spcPts val="0"/>
                        </a:spcBef>
                        <a:spcAft>
                          <a:spcPts val="0"/>
                        </a:spcAft>
                      </a:pPr>
                      <a:r>
                        <a:rPr lang="en-US" sz="1770">
                          <a:effectLst/>
                          <a:latin typeface="Arial" pitchFamily="34" charset="0"/>
                          <a:cs typeface="Arial" pitchFamily="34" charset="0"/>
                        </a:rPr>
                        <a:t>Professional Bodies</a:t>
                      </a:r>
                      <a:endParaRPr lang="en-US" sz="1770">
                        <a:effectLst/>
                        <a:latin typeface="Arial" pitchFamily="34" charset="0"/>
                        <a:ea typeface="Times New Roman"/>
                        <a:cs typeface="Arial" pitchFamily="34" charset="0"/>
                      </a:endParaRPr>
                    </a:p>
                  </a:txBody>
                  <a:tcPr marL="68580" marR="68580" marT="0" marB="0" anchor="ctr"/>
                </a:tc>
                <a:tc hMerge="1">
                  <a:txBody>
                    <a:bodyPr/>
                    <a:lstStyle/>
                    <a:p>
                      <a:endParaRPr lang="en-US"/>
                    </a:p>
                  </a:txBody>
                  <a:tcPr/>
                </a:tc>
                <a:tc gridSpan="2">
                  <a:txBody>
                    <a:bodyPr/>
                    <a:lstStyle/>
                    <a:p>
                      <a:pPr marL="0" marR="0" algn="ctr">
                        <a:spcBef>
                          <a:spcPts val="0"/>
                        </a:spcBef>
                        <a:spcAft>
                          <a:spcPts val="0"/>
                        </a:spcAft>
                      </a:pPr>
                      <a:r>
                        <a:rPr lang="en-US" sz="1770" dirty="0">
                          <a:effectLst/>
                          <a:latin typeface="Arial" pitchFamily="34" charset="0"/>
                          <a:cs typeface="Arial" pitchFamily="34" charset="0"/>
                        </a:rPr>
                        <a:t>Government Departments</a:t>
                      </a:r>
                      <a:endParaRPr lang="en-US" sz="1770" dirty="0">
                        <a:effectLst/>
                        <a:latin typeface="Arial" pitchFamily="34" charset="0"/>
                        <a:ea typeface="Times New Roman"/>
                        <a:cs typeface="Arial" pitchFamily="34" charset="0"/>
                      </a:endParaRPr>
                    </a:p>
                  </a:txBody>
                  <a:tcPr marL="68580" marR="68580" marT="0" marB="0" anchor="ctr"/>
                </a:tc>
                <a:tc hMerge="1">
                  <a:txBody>
                    <a:bodyPr/>
                    <a:lstStyle/>
                    <a:p>
                      <a:endParaRPr lang="en-US"/>
                    </a:p>
                  </a:txBody>
                  <a:tcPr/>
                </a:tc>
                <a:tc rowSpan="2">
                  <a:txBody>
                    <a:bodyPr/>
                    <a:lstStyle/>
                    <a:p>
                      <a:pPr marL="0" marR="0" algn="ctr">
                        <a:spcBef>
                          <a:spcPts val="0"/>
                        </a:spcBef>
                        <a:spcAft>
                          <a:spcPts val="0"/>
                        </a:spcAft>
                      </a:pPr>
                      <a:r>
                        <a:rPr lang="en-US" sz="1770">
                          <a:effectLst/>
                          <a:latin typeface="Arial" pitchFamily="34" charset="0"/>
                          <a:cs typeface="Arial" pitchFamily="34" charset="0"/>
                        </a:rPr>
                        <a:t>Overall RII</a:t>
                      </a:r>
                      <a:endParaRPr lang="en-US" sz="1770">
                        <a:effectLst/>
                        <a:latin typeface="Arial" pitchFamily="34" charset="0"/>
                        <a:ea typeface="Times New Roman"/>
                        <a:cs typeface="Arial" pitchFamily="34" charset="0"/>
                      </a:endParaRPr>
                    </a:p>
                  </a:txBody>
                  <a:tcPr marL="68580" marR="68580" marT="0" marB="0" anchor="ctr"/>
                </a:tc>
                <a:tc rowSpan="2">
                  <a:txBody>
                    <a:bodyPr/>
                    <a:lstStyle/>
                    <a:p>
                      <a:pPr marL="0" marR="0" algn="ctr">
                        <a:spcBef>
                          <a:spcPts val="0"/>
                        </a:spcBef>
                        <a:spcAft>
                          <a:spcPts val="0"/>
                        </a:spcAft>
                      </a:pPr>
                      <a:r>
                        <a:rPr lang="en-US" sz="1770">
                          <a:effectLst/>
                          <a:latin typeface="Arial" pitchFamily="34" charset="0"/>
                          <a:cs typeface="Arial" pitchFamily="34" charset="0"/>
                        </a:rPr>
                        <a:t>Overall Rank</a:t>
                      </a:r>
                      <a:endParaRPr lang="en-US" sz="1770">
                        <a:effectLst/>
                        <a:latin typeface="Arial" pitchFamily="34" charset="0"/>
                        <a:ea typeface="Times New Roman"/>
                        <a:cs typeface="Arial" pitchFamily="34" charset="0"/>
                      </a:endParaRPr>
                    </a:p>
                  </a:txBody>
                  <a:tcPr marL="68580" marR="68580" marT="0" marB="0" anchor="ctr"/>
                </a:tc>
              </a:tr>
              <a:tr h="230253">
                <a:tc vMerge="1">
                  <a:txBody>
                    <a:bodyPr/>
                    <a:lstStyle/>
                    <a:p>
                      <a:endParaRPr lang="en-US"/>
                    </a:p>
                  </a:txBody>
                  <a:tcPr/>
                </a:tc>
                <a:tc>
                  <a:txBody>
                    <a:bodyPr/>
                    <a:lstStyle/>
                    <a:p>
                      <a:pPr marL="0" marR="0" algn="ctr">
                        <a:spcBef>
                          <a:spcPts val="0"/>
                        </a:spcBef>
                        <a:spcAft>
                          <a:spcPts val="0"/>
                        </a:spcAft>
                      </a:pPr>
                      <a:r>
                        <a:rPr lang="en-US" sz="1770">
                          <a:effectLst/>
                          <a:latin typeface="Arial" pitchFamily="34" charset="0"/>
                          <a:cs typeface="Arial" pitchFamily="34" charset="0"/>
                        </a:rPr>
                        <a:t>RII</a:t>
                      </a:r>
                      <a:endParaRPr lang="en-US" sz="177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770">
                          <a:effectLst/>
                          <a:latin typeface="Arial" pitchFamily="34" charset="0"/>
                          <a:cs typeface="Arial" pitchFamily="34" charset="0"/>
                        </a:rPr>
                        <a:t>Rank</a:t>
                      </a:r>
                      <a:endParaRPr lang="en-US" sz="177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770">
                          <a:effectLst/>
                          <a:latin typeface="Arial" pitchFamily="34" charset="0"/>
                          <a:cs typeface="Arial" pitchFamily="34" charset="0"/>
                        </a:rPr>
                        <a:t>RII</a:t>
                      </a:r>
                      <a:endParaRPr lang="en-US" sz="177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770">
                          <a:effectLst/>
                          <a:latin typeface="Arial" pitchFamily="34" charset="0"/>
                          <a:cs typeface="Arial" pitchFamily="34" charset="0"/>
                        </a:rPr>
                        <a:t>Rank</a:t>
                      </a:r>
                      <a:endParaRPr lang="en-US" sz="177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770">
                          <a:effectLst/>
                          <a:latin typeface="Arial" pitchFamily="34" charset="0"/>
                          <a:cs typeface="Arial" pitchFamily="34" charset="0"/>
                        </a:rPr>
                        <a:t>RII</a:t>
                      </a:r>
                      <a:endParaRPr lang="en-US" sz="177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770">
                          <a:effectLst/>
                          <a:latin typeface="Arial" pitchFamily="34" charset="0"/>
                          <a:cs typeface="Arial" pitchFamily="34" charset="0"/>
                        </a:rPr>
                        <a:t>Rank</a:t>
                      </a:r>
                      <a:endParaRPr lang="en-US" sz="1770">
                        <a:effectLst/>
                        <a:latin typeface="Arial" pitchFamily="34" charset="0"/>
                        <a:ea typeface="Times New Roman"/>
                        <a:cs typeface="Arial" pitchFamily="34" charset="0"/>
                      </a:endParaRPr>
                    </a:p>
                  </a:txBody>
                  <a:tcPr marL="68580" marR="68580" marT="0" marB="0"/>
                </a:tc>
                <a:tc vMerge="1">
                  <a:txBody>
                    <a:bodyPr/>
                    <a:lstStyle/>
                    <a:p>
                      <a:endParaRPr lang="en-US"/>
                    </a:p>
                  </a:txBody>
                  <a:tcPr/>
                </a:tc>
                <a:tc vMerge="1">
                  <a:txBody>
                    <a:bodyPr/>
                    <a:lstStyle/>
                    <a:p>
                      <a:endParaRPr lang="en-US"/>
                    </a:p>
                  </a:txBody>
                  <a:tcPr/>
                </a:tc>
              </a:tr>
              <a:tr h="379150">
                <a:tc>
                  <a:txBody>
                    <a:bodyPr/>
                    <a:lstStyle/>
                    <a:p>
                      <a:pPr marL="0" marR="0" algn="just">
                        <a:spcBef>
                          <a:spcPts val="0"/>
                        </a:spcBef>
                        <a:spcAft>
                          <a:spcPts val="0"/>
                        </a:spcAft>
                      </a:pPr>
                      <a:r>
                        <a:rPr lang="en-US" sz="1770">
                          <a:solidFill>
                            <a:srgbClr val="FF0000"/>
                          </a:solidFill>
                          <a:effectLst/>
                          <a:latin typeface="Arial" pitchFamily="34" charset="0"/>
                          <a:cs typeface="Arial" pitchFamily="34" charset="0"/>
                        </a:rPr>
                        <a:t>The overall level of unethical conduct in  construction industry</a:t>
                      </a:r>
                      <a:endParaRPr lang="en-US" sz="1770">
                        <a:solidFill>
                          <a:srgbClr val="FF0000"/>
                        </a:solidFill>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0.576</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5th</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0.719</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2nd</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0.706</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1st</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0.727</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dirty="0">
                          <a:solidFill>
                            <a:srgbClr val="FF0000"/>
                          </a:solidFill>
                          <a:effectLst/>
                          <a:latin typeface="Arial" pitchFamily="34" charset="0"/>
                          <a:cs typeface="Arial" pitchFamily="34" charset="0"/>
                        </a:rPr>
                        <a:t>1st</a:t>
                      </a:r>
                      <a:endParaRPr lang="en-US" sz="1770" dirty="0">
                        <a:solidFill>
                          <a:srgbClr val="FF0000"/>
                        </a:solidFill>
                        <a:effectLst/>
                        <a:latin typeface="Arial" pitchFamily="34" charset="0"/>
                        <a:ea typeface="Times New Roman"/>
                        <a:cs typeface="Arial" pitchFamily="34" charset="0"/>
                      </a:endParaRPr>
                    </a:p>
                  </a:txBody>
                  <a:tcPr marL="68580" marR="68580" marT="0" marB="0" anchor="ctr"/>
                </a:tc>
              </a:tr>
              <a:tr h="368405">
                <a:tc>
                  <a:txBody>
                    <a:bodyPr/>
                    <a:lstStyle/>
                    <a:p>
                      <a:pPr marL="0" marR="0" algn="just">
                        <a:spcBef>
                          <a:spcPts val="0"/>
                        </a:spcBef>
                        <a:spcAft>
                          <a:spcPts val="0"/>
                        </a:spcAft>
                      </a:pPr>
                      <a:r>
                        <a:rPr lang="en-US" sz="1770">
                          <a:effectLst/>
                          <a:latin typeface="Arial" pitchFamily="34" charset="0"/>
                          <a:cs typeface="Arial" pitchFamily="34" charset="0"/>
                        </a:rPr>
                        <a:t>Professional advises their clients when they believe that the project will not be successful</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0.582</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4th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0.641</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6th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0.678</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4th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0.645</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5th</a:t>
                      </a:r>
                      <a:endParaRPr lang="en-US" sz="1770">
                        <a:effectLst/>
                        <a:latin typeface="Arial" pitchFamily="34" charset="0"/>
                        <a:ea typeface="Times New Roman"/>
                        <a:cs typeface="Arial" pitchFamily="34" charset="0"/>
                      </a:endParaRPr>
                    </a:p>
                  </a:txBody>
                  <a:tcPr marL="68580" marR="68580" marT="0" marB="0" anchor="ctr"/>
                </a:tc>
              </a:tr>
              <a:tr h="368405">
                <a:tc>
                  <a:txBody>
                    <a:bodyPr/>
                    <a:lstStyle/>
                    <a:p>
                      <a:pPr marL="0" marR="0" algn="just">
                        <a:spcBef>
                          <a:spcPts val="0"/>
                        </a:spcBef>
                        <a:spcAft>
                          <a:spcPts val="0"/>
                        </a:spcAft>
                      </a:pPr>
                      <a:r>
                        <a:rPr lang="en-US" sz="1770">
                          <a:effectLst/>
                          <a:latin typeface="Arial" pitchFamily="34" charset="0"/>
                          <a:cs typeface="Arial" pitchFamily="34" charset="0"/>
                        </a:rPr>
                        <a:t>Professionals commit their own business without conflicting with client competencies</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0.582</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4th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0.654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5th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0.597</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9th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0.614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6th</a:t>
                      </a:r>
                      <a:endParaRPr lang="en-US" sz="1770">
                        <a:effectLst/>
                        <a:latin typeface="Arial" pitchFamily="34" charset="0"/>
                        <a:ea typeface="Times New Roman"/>
                        <a:cs typeface="Arial" pitchFamily="34" charset="0"/>
                      </a:endParaRPr>
                    </a:p>
                  </a:txBody>
                  <a:tcPr marL="68580" marR="68580" marT="0" marB="0" anchor="ctr"/>
                </a:tc>
              </a:tr>
              <a:tr h="192645">
                <a:tc>
                  <a:txBody>
                    <a:bodyPr/>
                    <a:lstStyle/>
                    <a:p>
                      <a:pPr marL="0" marR="0" algn="just">
                        <a:spcBef>
                          <a:spcPts val="0"/>
                        </a:spcBef>
                        <a:spcAft>
                          <a:spcPts val="0"/>
                        </a:spcAft>
                      </a:pPr>
                      <a:r>
                        <a:rPr lang="en-US" sz="1770">
                          <a:effectLst/>
                          <a:latin typeface="Arial" pitchFamily="34" charset="0"/>
                          <a:cs typeface="Arial" pitchFamily="34" charset="0"/>
                        </a:rPr>
                        <a:t>Professionals have loyalty to their jobs</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0.682</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2nd</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0.661</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4th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0.681</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3rd</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0.654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4th</a:t>
                      </a:r>
                      <a:endParaRPr lang="en-US" sz="1770">
                        <a:effectLst/>
                        <a:latin typeface="Arial" pitchFamily="34" charset="0"/>
                        <a:ea typeface="Times New Roman"/>
                        <a:cs typeface="Arial" pitchFamily="34" charset="0"/>
                      </a:endParaRPr>
                    </a:p>
                  </a:txBody>
                  <a:tcPr marL="68580" marR="68580" marT="0" marB="0" anchor="ctr"/>
                </a:tc>
              </a:tr>
              <a:tr h="358427">
                <a:tc>
                  <a:txBody>
                    <a:bodyPr/>
                    <a:lstStyle/>
                    <a:p>
                      <a:pPr marL="0" marR="0" algn="just">
                        <a:spcBef>
                          <a:spcPts val="0"/>
                        </a:spcBef>
                        <a:spcAft>
                          <a:spcPts val="0"/>
                        </a:spcAft>
                      </a:pPr>
                      <a:r>
                        <a:rPr lang="en-US" sz="1770">
                          <a:effectLst/>
                          <a:latin typeface="Arial" pitchFamily="34" charset="0"/>
                          <a:cs typeface="Arial" pitchFamily="34" charset="0"/>
                        </a:rPr>
                        <a:t>Professionals have loyalty to their bosses and managers</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0.694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1st</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0.654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5th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0.655</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5th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0.660</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3rd</a:t>
                      </a:r>
                      <a:endParaRPr lang="en-US" sz="1770">
                        <a:effectLst/>
                        <a:latin typeface="Arial" pitchFamily="34" charset="0"/>
                        <a:ea typeface="Times New Roman"/>
                        <a:cs typeface="Arial" pitchFamily="34" charset="0"/>
                      </a:endParaRPr>
                    </a:p>
                  </a:txBody>
                  <a:tcPr marL="68580" marR="68580" marT="0" marB="0" anchor="ctr"/>
                </a:tc>
              </a:tr>
              <a:tr h="368405">
                <a:tc>
                  <a:txBody>
                    <a:bodyPr/>
                    <a:lstStyle/>
                    <a:p>
                      <a:pPr marL="0" marR="0" algn="just">
                        <a:spcBef>
                          <a:spcPts val="0"/>
                        </a:spcBef>
                        <a:spcAft>
                          <a:spcPts val="0"/>
                        </a:spcAft>
                      </a:pPr>
                      <a:r>
                        <a:rPr lang="en-US" sz="1770">
                          <a:effectLst/>
                          <a:latin typeface="Arial" pitchFamily="34" charset="0"/>
                          <a:cs typeface="Arial" pitchFamily="34" charset="0"/>
                        </a:rPr>
                        <a:t>Temptation to act unethically during professional practices</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0.518</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6th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0.495</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8th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0.631</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6th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0.596</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8th</a:t>
                      </a:r>
                      <a:endParaRPr lang="en-US" sz="1770">
                        <a:effectLst/>
                        <a:latin typeface="Arial" pitchFamily="34" charset="0"/>
                        <a:ea typeface="Times New Roman"/>
                        <a:cs typeface="Arial" pitchFamily="34" charset="0"/>
                      </a:endParaRPr>
                    </a:p>
                  </a:txBody>
                  <a:tcPr marL="68580" marR="68580" marT="0" marB="0" anchor="ctr"/>
                </a:tc>
              </a:tr>
              <a:tr h="372242">
                <a:tc>
                  <a:txBody>
                    <a:bodyPr/>
                    <a:lstStyle/>
                    <a:p>
                      <a:pPr marL="0" marR="0" algn="just">
                        <a:spcBef>
                          <a:spcPts val="0"/>
                        </a:spcBef>
                        <a:spcAft>
                          <a:spcPts val="0"/>
                        </a:spcAft>
                      </a:pPr>
                      <a:r>
                        <a:rPr lang="en-US" sz="1770">
                          <a:effectLst/>
                          <a:latin typeface="Arial" pitchFamily="34" charset="0"/>
                          <a:cs typeface="Arial" pitchFamily="34" charset="0"/>
                        </a:rPr>
                        <a:t>Professional keeping the client properties away from missing or stealing</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0.588</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3rd</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0.597</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7th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0.603</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8th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0.584</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9th</a:t>
                      </a:r>
                      <a:endParaRPr lang="en-US" sz="1770">
                        <a:effectLst/>
                        <a:latin typeface="Arial" pitchFamily="34" charset="0"/>
                        <a:ea typeface="Times New Roman"/>
                        <a:cs typeface="Arial" pitchFamily="34" charset="0"/>
                      </a:endParaRPr>
                    </a:p>
                  </a:txBody>
                  <a:tcPr marL="68580" marR="68580" marT="0" marB="0" anchor="ctr"/>
                </a:tc>
              </a:tr>
              <a:tr h="386057">
                <a:tc>
                  <a:txBody>
                    <a:bodyPr/>
                    <a:lstStyle/>
                    <a:p>
                      <a:pPr marL="0" marR="0" algn="just">
                        <a:spcBef>
                          <a:spcPts val="0"/>
                        </a:spcBef>
                        <a:spcAft>
                          <a:spcPts val="0"/>
                        </a:spcAft>
                      </a:pPr>
                      <a:r>
                        <a:rPr lang="en-US" sz="1770">
                          <a:solidFill>
                            <a:srgbClr val="FF0000"/>
                          </a:solidFill>
                          <a:effectLst/>
                          <a:latin typeface="Arial" pitchFamily="34" charset="0"/>
                          <a:cs typeface="Arial" pitchFamily="34" charset="0"/>
                        </a:rPr>
                        <a:t>Professional intends to build trust and confidence with clients and workers</a:t>
                      </a:r>
                      <a:endParaRPr lang="en-US" sz="1770">
                        <a:solidFill>
                          <a:srgbClr val="FF0000"/>
                        </a:solidFill>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0.512</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7th</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0.763</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1st</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0.694</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2nd</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solidFill>
                            <a:srgbClr val="FF0000"/>
                          </a:solidFill>
                          <a:effectLst/>
                          <a:latin typeface="Arial" pitchFamily="34" charset="0"/>
                          <a:cs typeface="Arial" pitchFamily="34" charset="0"/>
                        </a:rPr>
                        <a:t>0.696</a:t>
                      </a:r>
                      <a:endParaRPr lang="en-US" sz="177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dirty="0">
                          <a:solidFill>
                            <a:srgbClr val="FF0000"/>
                          </a:solidFill>
                          <a:effectLst/>
                          <a:latin typeface="Arial" pitchFamily="34" charset="0"/>
                          <a:cs typeface="Arial" pitchFamily="34" charset="0"/>
                        </a:rPr>
                        <a:t>2nd</a:t>
                      </a:r>
                      <a:endParaRPr lang="en-US" sz="1770" dirty="0">
                        <a:solidFill>
                          <a:srgbClr val="FF0000"/>
                        </a:solidFill>
                        <a:effectLst/>
                        <a:latin typeface="Arial" pitchFamily="34" charset="0"/>
                        <a:ea typeface="Times New Roman"/>
                        <a:cs typeface="Arial" pitchFamily="34" charset="0"/>
                      </a:endParaRPr>
                    </a:p>
                  </a:txBody>
                  <a:tcPr marL="68580" marR="68580" marT="0" marB="0" anchor="ctr"/>
                </a:tc>
              </a:tr>
              <a:tr h="330797">
                <a:tc>
                  <a:txBody>
                    <a:bodyPr/>
                    <a:lstStyle/>
                    <a:p>
                      <a:pPr marL="0" marR="0" algn="just">
                        <a:spcBef>
                          <a:spcPts val="0"/>
                        </a:spcBef>
                        <a:spcAft>
                          <a:spcPts val="0"/>
                        </a:spcAft>
                      </a:pPr>
                      <a:r>
                        <a:rPr lang="en-US" sz="1770">
                          <a:effectLst/>
                          <a:latin typeface="Arial" pitchFamily="34" charset="0"/>
                          <a:cs typeface="Arial" pitchFamily="34" charset="0"/>
                        </a:rPr>
                        <a:t>Professional deal with the workers fairly and squarely</a:t>
                      </a:r>
                      <a:endParaRPr lang="en-US" sz="1770">
                        <a:effectLst/>
                        <a:latin typeface="Arial" pitchFamily="34" charset="0"/>
                        <a:ea typeface="Times New Roman"/>
                        <a:cs typeface="Arial" pitchFamily="34" charset="0"/>
                      </a:endParaRPr>
                    </a:p>
                  </a:txBody>
                  <a:tcPr marL="68580" marR="68580" marT="0" marB="0" anchor="b"/>
                </a:tc>
                <a:tc>
                  <a:txBody>
                    <a:bodyPr/>
                    <a:lstStyle/>
                    <a:p>
                      <a:pPr marL="0" marR="0" algn="ctr">
                        <a:spcBef>
                          <a:spcPts val="0"/>
                        </a:spcBef>
                        <a:spcAft>
                          <a:spcPts val="0"/>
                        </a:spcAft>
                      </a:pPr>
                      <a:r>
                        <a:rPr lang="en-US" sz="1770">
                          <a:effectLst/>
                          <a:latin typeface="Arial" pitchFamily="34" charset="0"/>
                          <a:cs typeface="Arial" pitchFamily="34" charset="0"/>
                        </a:rPr>
                        <a:t>0.512</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7th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0.668</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3rd</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0.616</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7th</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a:effectLst/>
                          <a:latin typeface="Arial" pitchFamily="34" charset="0"/>
                          <a:cs typeface="Arial" pitchFamily="34" charset="0"/>
                        </a:rPr>
                        <a:t>0.613</a:t>
                      </a:r>
                      <a:endParaRPr lang="en-US" sz="177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770" dirty="0">
                          <a:effectLst/>
                          <a:latin typeface="Arial" pitchFamily="34" charset="0"/>
                          <a:cs typeface="Arial" pitchFamily="34" charset="0"/>
                        </a:rPr>
                        <a:t>7th</a:t>
                      </a:r>
                      <a:endParaRPr lang="en-US" sz="1770" dirty="0">
                        <a:effectLst/>
                        <a:latin typeface="Arial" pitchFamily="34" charset="0"/>
                        <a:ea typeface="Times New Roman"/>
                        <a:cs typeface="Arial" pitchFamily="34" charset="0"/>
                      </a:endParaRPr>
                    </a:p>
                  </a:txBody>
                  <a:tcPr marL="68580" marR="68580" marT="0" marB="0" anchor="ctr"/>
                </a:tc>
              </a:tr>
            </a:tbl>
          </a:graphicData>
        </a:graphic>
      </p:graphicFrame>
      <p:sp>
        <p:nvSpPr>
          <p:cNvPr id="6" name="Rectangle 5"/>
          <p:cNvSpPr/>
          <p:nvPr/>
        </p:nvSpPr>
        <p:spPr>
          <a:xfrm>
            <a:off x="1093761" y="10989"/>
            <a:ext cx="10004478" cy="1323439"/>
          </a:xfrm>
          <a:prstGeom prst="rect">
            <a:avLst/>
          </a:prstGeom>
          <a:solidFill>
            <a:schemeClr val="bg2"/>
          </a:solidFill>
        </p:spPr>
        <p:txBody>
          <a:bodyPr wrap="square">
            <a:spAutoFit/>
          </a:bodyPr>
          <a:lstStyle/>
          <a:p>
            <a:pPr algn="ctr"/>
            <a:r>
              <a:rPr lang="en-US" sz="4000" b="1" dirty="0" smtClean="0">
                <a:latin typeface="Arial" pitchFamily="34" charset="0"/>
                <a:cs typeface="Arial" pitchFamily="34" charset="0"/>
              </a:rPr>
              <a:t>OVERALL RII &amp; RANK OF COMMITMENT OF PROFESSIONALS</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2850293544"/>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 y="1582341"/>
            <a:ext cx="12192000" cy="4401205"/>
          </a:xfrm>
          <a:prstGeom prst="rect">
            <a:avLst/>
          </a:prstGeom>
        </p:spPr>
        <p:txBody>
          <a:bodyPr wrap="square">
            <a:spAutoFit/>
          </a:bodyPr>
          <a:lstStyle/>
          <a:p>
            <a:pPr algn="just"/>
            <a:r>
              <a:rPr lang="en-US" sz="2800" dirty="0">
                <a:latin typeface="Arial" pitchFamily="34" charset="0"/>
                <a:cs typeface="Arial" pitchFamily="34" charset="0"/>
              </a:rPr>
              <a:t>During KII, it was found that tender notice was not adequate in Nepalese Construction Industry. Contract document is too bulky to be read so all clauses of contract document couldn’t be viewed in detail. Some of the Government agency hire consultant though they have number of experts for the same work. As they obtained the experience they should be expert to perform technical work like designing and field visit though they become reluctant to perform the technical work with experience. </a:t>
            </a:r>
          </a:p>
          <a:p>
            <a:pPr algn="just"/>
            <a:r>
              <a:rPr lang="en-US" sz="2800" dirty="0">
                <a:latin typeface="Arial" pitchFamily="34" charset="0"/>
                <a:cs typeface="Arial" pitchFamily="34" charset="0"/>
              </a:rPr>
              <a:t> </a:t>
            </a:r>
          </a:p>
          <a:p>
            <a:pPr algn="just"/>
            <a:r>
              <a:rPr lang="en-US" sz="2800" dirty="0">
                <a:latin typeface="Arial" pitchFamily="34" charset="0"/>
                <a:cs typeface="Arial" pitchFamily="34" charset="0"/>
              </a:rPr>
              <a:t>Also, it was noted that the ethical commitment of Professionals could be controlled to some extent by yearly work performance evaluation.</a:t>
            </a:r>
          </a:p>
        </p:txBody>
      </p:sp>
      <p:sp>
        <p:nvSpPr>
          <p:cNvPr id="6" name="Rectangle 5"/>
          <p:cNvSpPr/>
          <p:nvPr/>
        </p:nvSpPr>
        <p:spPr>
          <a:xfrm>
            <a:off x="1093761" y="10989"/>
            <a:ext cx="10004478" cy="1323439"/>
          </a:xfrm>
          <a:prstGeom prst="rect">
            <a:avLst/>
          </a:prstGeom>
          <a:solidFill>
            <a:schemeClr val="bg2"/>
          </a:solidFill>
        </p:spPr>
        <p:txBody>
          <a:bodyPr wrap="square">
            <a:spAutoFit/>
          </a:bodyPr>
          <a:lstStyle/>
          <a:p>
            <a:pPr algn="ctr"/>
            <a:r>
              <a:rPr lang="en-US" sz="4000" b="1" dirty="0" smtClean="0">
                <a:latin typeface="Arial" pitchFamily="34" charset="0"/>
                <a:cs typeface="Arial" pitchFamily="34" charset="0"/>
              </a:rPr>
              <a:t>OVERALL RII &amp; RANK OF COMMITMENT OF PROFESSIONALS</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275616549"/>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613934901"/>
              </p:ext>
            </p:extLst>
          </p:nvPr>
        </p:nvGraphicFramePr>
        <p:xfrm>
          <a:off x="2" y="1167972"/>
          <a:ext cx="12191997" cy="5621919"/>
        </p:xfrm>
        <a:graphic>
          <a:graphicData uri="http://schemas.openxmlformats.org/drawingml/2006/table">
            <a:tbl>
              <a:tblPr firstRow="1" firstCol="1" bandRow="1">
                <a:tableStyleId>{5C22544A-7EE6-4342-B048-85BDC9FD1C3A}</a:tableStyleId>
              </a:tblPr>
              <a:tblGrid>
                <a:gridCol w="5950855"/>
                <a:gridCol w="783772"/>
                <a:gridCol w="725714"/>
                <a:gridCol w="841828"/>
                <a:gridCol w="638629"/>
                <a:gridCol w="856343"/>
                <a:gridCol w="769257"/>
                <a:gridCol w="812800"/>
                <a:gridCol w="812799"/>
              </a:tblGrid>
              <a:tr h="210069">
                <a:tc rowSpan="2">
                  <a:txBody>
                    <a:bodyPr/>
                    <a:lstStyle/>
                    <a:p>
                      <a:pPr marL="0" marR="0" algn="ctr">
                        <a:spcBef>
                          <a:spcPts val="0"/>
                        </a:spcBef>
                        <a:spcAft>
                          <a:spcPts val="0"/>
                        </a:spcAft>
                      </a:pPr>
                      <a:r>
                        <a:rPr lang="en-US" sz="1135" b="1" dirty="0">
                          <a:effectLst/>
                          <a:latin typeface="Arial" pitchFamily="34" charset="0"/>
                          <a:cs typeface="Arial" pitchFamily="34" charset="0"/>
                        </a:rPr>
                        <a:t>Variables</a:t>
                      </a:r>
                      <a:endParaRPr lang="en-US" sz="1135" b="1" dirty="0">
                        <a:effectLst/>
                        <a:latin typeface="Arial" pitchFamily="34" charset="0"/>
                        <a:ea typeface="Times New Roman"/>
                        <a:cs typeface="Arial" pitchFamily="34" charset="0"/>
                      </a:endParaRPr>
                    </a:p>
                  </a:txBody>
                  <a:tcPr marL="36185" marR="36185" marT="0" marB="0" anchor="ctr"/>
                </a:tc>
                <a:tc gridSpan="2">
                  <a:txBody>
                    <a:bodyPr/>
                    <a:lstStyle/>
                    <a:p>
                      <a:pPr marL="0" marR="0" algn="ctr">
                        <a:spcBef>
                          <a:spcPts val="0"/>
                        </a:spcBef>
                        <a:spcAft>
                          <a:spcPts val="0"/>
                        </a:spcAft>
                      </a:pPr>
                      <a:r>
                        <a:rPr lang="en-US" sz="1135" dirty="0">
                          <a:effectLst/>
                          <a:latin typeface="Arial" pitchFamily="34" charset="0"/>
                          <a:cs typeface="Arial" pitchFamily="34" charset="0"/>
                        </a:rPr>
                        <a:t>Investigating</a:t>
                      </a:r>
                    </a:p>
                    <a:p>
                      <a:pPr marL="0" marR="0" algn="ctr">
                        <a:spcBef>
                          <a:spcPts val="0"/>
                        </a:spcBef>
                        <a:spcAft>
                          <a:spcPts val="0"/>
                        </a:spcAft>
                      </a:pPr>
                      <a:r>
                        <a:rPr lang="en-US" sz="1135" dirty="0">
                          <a:effectLst/>
                          <a:latin typeface="Arial" pitchFamily="34" charset="0"/>
                          <a:cs typeface="Arial" pitchFamily="34" charset="0"/>
                        </a:rPr>
                        <a:t>Offices</a:t>
                      </a:r>
                      <a:endParaRPr lang="en-US" sz="1135" dirty="0">
                        <a:effectLst/>
                        <a:latin typeface="Arial" pitchFamily="34" charset="0"/>
                        <a:ea typeface="Times New Roman"/>
                        <a:cs typeface="Arial" pitchFamily="34" charset="0"/>
                      </a:endParaRPr>
                    </a:p>
                  </a:txBody>
                  <a:tcPr marL="36185" marR="36185" marT="0" marB="0" anchor="ctr"/>
                </a:tc>
                <a:tc hMerge="1">
                  <a:txBody>
                    <a:bodyPr/>
                    <a:lstStyle/>
                    <a:p>
                      <a:endParaRPr lang="en-US"/>
                    </a:p>
                  </a:txBody>
                  <a:tcPr/>
                </a:tc>
                <a:tc gridSpan="2">
                  <a:txBody>
                    <a:bodyPr/>
                    <a:lstStyle/>
                    <a:p>
                      <a:pPr marL="0" marR="0" algn="ctr">
                        <a:spcBef>
                          <a:spcPts val="0"/>
                        </a:spcBef>
                        <a:spcAft>
                          <a:spcPts val="0"/>
                        </a:spcAft>
                      </a:pPr>
                      <a:r>
                        <a:rPr lang="en-US" sz="1135">
                          <a:effectLst/>
                          <a:latin typeface="Arial" pitchFamily="34" charset="0"/>
                          <a:cs typeface="Arial" pitchFamily="34" charset="0"/>
                        </a:rPr>
                        <a:t>Professional</a:t>
                      </a:r>
                    </a:p>
                    <a:p>
                      <a:pPr marL="0" marR="0" algn="ctr">
                        <a:spcBef>
                          <a:spcPts val="0"/>
                        </a:spcBef>
                        <a:spcAft>
                          <a:spcPts val="0"/>
                        </a:spcAft>
                      </a:pPr>
                      <a:r>
                        <a:rPr lang="en-US" sz="1135">
                          <a:effectLst/>
                          <a:latin typeface="Arial" pitchFamily="34" charset="0"/>
                          <a:cs typeface="Arial" pitchFamily="34" charset="0"/>
                        </a:rPr>
                        <a:t>Bodies</a:t>
                      </a:r>
                      <a:endParaRPr lang="en-US" sz="1135">
                        <a:effectLst/>
                        <a:latin typeface="Arial" pitchFamily="34" charset="0"/>
                        <a:ea typeface="Times New Roman"/>
                        <a:cs typeface="Arial" pitchFamily="34" charset="0"/>
                      </a:endParaRPr>
                    </a:p>
                  </a:txBody>
                  <a:tcPr marL="36185" marR="36185" marT="0" marB="0" anchor="ctr"/>
                </a:tc>
                <a:tc hMerge="1">
                  <a:txBody>
                    <a:bodyPr/>
                    <a:lstStyle/>
                    <a:p>
                      <a:endParaRPr lang="en-US"/>
                    </a:p>
                  </a:txBody>
                  <a:tcPr/>
                </a:tc>
                <a:tc gridSpan="2">
                  <a:txBody>
                    <a:bodyPr/>
                    <a:lstStyle/>
                    <a:p>
                      <a:pPr marL="0" marR="0" algn="ctr">
                        <a:spcBef>
                          <a:spcPts val="0"/>
                        </a:spcBef>
                        <a:spcAft>
                          <a:spcPts val="0"/>
                        </a:spcAft>
                      </a:pPr>
                      <a:r>
                        <a:rPr lang="en-US" sz="1135">
                          <a:effectLst/>
                          <a:latin typeface="Arial" pitchFamily="34" charset="0"/>
                          <a:cs typeface="Arial" pitchFamily="34" charset="0"/>
                        </a:rPr>
                        <a:t>Government</a:t>
                      </a:r>
                    </a:p>
                    <a:p>
                      <a:pPr marL="0" marR="0" algn="ctr">
                        <a:spcBef>
                          <a:spcPts val="0"/>
                        </a:spcBef>
                        <a:spcAft>
                          <a:spcPts val="0"/>
                        </a:spcAft>
                      </a:pPr>
                      <a:r>
                        <a:rPr lang="en-US" sz="1135">
                          <a:effectLst/>
                          <a:latin typeface="Arial" pitchFamily="34" charset="0"/>
                          <a:cs typeface="Arial" pitchFamily="34" charset="0"/>
                        </a:rPr>
                        <a:t>Departments</a:t>
                      </a:r>
                      <a:endParaRPr lang="en-US" sz="1135">
                        <a:effectLst/>
                        <a:latin typeface="Arial" pitchFamily="34" charset="0"/>
                        <a:ea typeface="Times New Roman"/>
                        <a:cs typeface="Arial" pitchFamily="34" charset="0"/>
                      </a:endParaRPr>
                    </a:p>
                  </a:txBody>
                  <a:tcPr marL="36185" marR="36185" marT="0" marB="0" anchor="ctr"/>
                </a:tc>
                <a:tc hMerge="1">
                  <a:txBody>
                    <a:bodyPr/>
                    <a:lstStyle/>
                    <a:p>
                      <a:endParaRPr lang="en-US"/>
                    </a:p>
                  </a:txBody>
                  <a:tcPr/>
                </a:tc>
                <a:tc rowSpan="2">
                  <a:txBody>
                    <a:bodyPr/>
                    <a:lstStyle/>
                    <a:p>
                      <a:pPr marL="0" marR="0" algn="ctr">
                        <a:spcBef>
                          <a:spcPts val="0"/>
                        </a:spcBef>
                        <a:spcAft>
                          <a:spcPts val="0"/>
                        </a:spcAft>
                      </a:pPr>
                      <a:r>
                        <a:rPr lang="en-US" sz="1135" dirty="0">
                          <a:effectLst/>
                          <a:latin typeface="Arial" pitchFamily="34" charset="0"/>
                          <a:cs typeface="Arial" pitchFamily="34" charset="0"/>
                        </a:rPr>
                        <a:t>Overall RII</a:t>
                      </a:r>
                      <a:endParaRPr lang="en-US" sz="1135" dirty="0">
                        <a:effectLst/>
                        <a:latin typeface="Arial" pitchFamily="34" charset="0"/>
                        <a:ea typeface="Times New Roman"/>
                        <a:cs typeface="Arial" pitchFamily="34" charset="0"/>
                      </a:endParaRPr>
                    </a:p>
                  </a:txBody>
                  <a:tcPr marL="36185" marR="36185" marT="0" marB="0" anchor="ctr"/>
                </a:tc>
                <a:tc rowSpan="2">
                  <a:txBody>
                    <a:bodyPr/>
                    <a:lstStyle/>
                    <a:p>
                      <a:pPr marL="0" marR="0" algn="ctr">
                        <a:spcBef>
                          <a:spcPts val="0"/>
                        </a:spcBef>
                        <a:spcAft>
                          <a:spcPts val="0"/>
                        </a:spcAft>
                      </a:pPr>
                      <a:r>
                        <a:rPr lang="en-US" sz="1135" dirty="0">
                          <a:effectLst/>
                          <a:latin typeface="Arial" pitchFamily="34" charset="0"/>
                          <a:cs typeface="Arial" pitchFamily="34" charset="0"/>
                        </a:rPr>
                        <a:t>Overall Rank</a:t>
                      </a:r>
                      <a:endParaRPr lang="en-US" sz="1135" dirty="0">
                        <a:effectLst/>
                        <a:latin typeface="Arial" pitchFamily="34" charset="0"/>
                        <a:ea typeface="Times New Roman"/>
                        <a:cs typeface="Arial" pitchFamily="34" charset="0"/>
                      </a:endParaRPr>
                    </a:p>
                  </a:txBody>
                  <a:tcPr marL="36185" marR="36185" marT="0" marB="0" anchor="ctr"/>
                </a:tc>
              </a:tr>
              <a:tr h="131293">
                <a:tc vMerge="1">
                  <a:txBody>
                    <a:bodyPr/>
                    <a:lstStyle/>
                    <a:p>
                      <a:endParaRPr lang="en-US"/>
                    </a:p>
                  </a:txBody>
                  <a:tcPr/>
                </a:tc>
                <a:tc>
                  <a:txBody>
                    <a:bodyPr/>
                    <a:lstStyle/>
                    <a:p>
                      <a:pPr marL="0" marR="0" algn="ctr">
                        <a:spcBef>
                          <a:spcPts val="0"/>
                        </a:spcBef>
                        <a:spcAft>
                          <a:spcPts val="0"/>
                        </a:spcAft>
                      </a:pPr>
                      <a:r>
                        <a:rPr lang="en-US" sz="1135">
                          <a:effectLst/>
                          <a:latin typeface="Arial" pitchFamily="34" charset="0"/>
                          <a:cs typeface="Arial" pitchFamily="34" charset="0"/>
                        </a:rPr>
                        <a:t>RII</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Rank</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RII</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Rank</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RII</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Rank</a:t>
                      </a:r>
                      <a:endParaRPr lang="en-US" sz="1135">
                        <a:effectLst/>
                        <a:latin typeface="Arial" pitchFamily="34" charset="0"/>
                        <a:ea typeface="Times New Roman"/>
                        <a:cs typeface="Arial" pitchFamily="34" charset="0"/>
                      </a:endParaRPr>
                    </a:p>
                  </a:txBody>
                  <a:tcPr marL="36185" marR="36185" marT="0" marB="0" anchor="ctr"/>
                </a:tc>
                <a:tc vMerge="1">
                  <a:txBody>
                    <a:bodyPr/>
                    <a:lstStyle/>
                    <a:p>
                      <a:pPr marL="0" marR="0" algn="ctr">
                        <a:spcBef>
                          <a:spcPts val="0"/>
                        </a:spcBef>
                        <a:spcAft>
                          <a:spcPts val="0"/>
                        </a:spcAft>
                      </a:pPr>
                      <a:endParaRPr lang="en-US" sz="1400" dirty="0">
                        <a:effectLst/>
                        <a:latin typeface="Arial" pitchFamily="34" charset="0"/>
                        <a:ea typeface="Times New Roman"/>
                        <a:cs typeface="Arial" pitchFamily="34" charset="0"/>
                      </a:endParaRPr>
                    </a:p>
                  </a:txBody>
                  <a:tcPr marL="36185" marR="36185" marT="0" marB="0" anchor="ctr"/>
                </a:tc>
                <a:tc vMerge="1">
                  <a:txBody>
                    <a:bodyPr/>
                    <a:lstStyle/>
                    <a:p>
                      <a:pPr marL="0" marR="0" algn="ctr">
                        <a:spcBef>
                          <a:spcPts val="0"/>
                        </a:spcBef>
                        <a:spcAft>
                          <a:spcPts val="0"/>
                        </a:spcAft>
                      </a:pPr>
                      <a:endParaRPr lang="en-US" sz="1400" dirty="0">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dirty="0">
                          <a:effectLst/>
                          <a:latin typeface="Arial" pitchFamily="34" charset="0"/>
                          <a:cs typeface="Arial" pitchFamily="34" charset="0"/>
                        </a:rPr>
                        <a:t>Illegal award to contractor</a:t>
                      </a:r>
                      <a:endParaRPr lang="en-US" sz="1135" dirty="0">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0.500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0.539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0.552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17th</a:t>
                      </a:r>
                      <a:endParaRPr lang="en-US" sz="1135">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dirty="0">
                          <a:effectLst/>
                          <a:latin typeface="Arial" pitchFamily="34" charset="0"/>
                          <a:cs typeface="Arial" pitchFamily="34" charset="0"/>
                        </a:rPr>
                        <a:t>Overbilling</a:t>
                      </a:r>
                      <a:endParaRPr lang="en-US" sz="1135" dirty="0">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0.676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8th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9th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r>
              <a:tr h="0">
                <a:tc>
                  <a:txBody>
                    <a:bodyPr/>
                    <a:lstStyle/>
                    <a:p>
                      <a:pPr marL="0" marR="0" algn="just">
                        <a:spcBef>
                          <a:spcPts val="0"/>
                        </a:spcBef>
                        <a:spcAft>
                          <a:spcPts val="0"/>
                        </a:spcAft>
                      </a:pPr>
                      <a:r>
                        <a:rPr lang="en-US" sz="1135" dirty="0">
                          <a:effectLst/>
                          <a:latin typeface="Arial" pitchFamily="34" charset="0"/>
                          <a:cs typeface="Arial" pitchFamily="34" charset="0"/>
                        </a:rPr>
                        <a:t>Under bidding</a:t>
                      </a:r>
                      <a:endParaRPr lang="en-US" sz="1135" dirty="0">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10th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0.498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0.605</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16th</a:t>
                      </a:r>
                      <a:endParaRPr lang="en-US" sz="1135">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a:effectLst/>
                          <a:latin typeface="Arial" pitchFamily="34" charset="0"/>
                          <a:cs typeface="Arial" pitchFamily="34" charset="0"/>
                        </a:rPr>
                        <a:t>Bid Shopping</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0.571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0.542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13th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0.585</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13th</a:t>
                      </a:r>
                      <a:endParaRPr lang="en-US" sz="1135">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a:effectLst/>
                          <a:latin typeface="Arial" pitchFamily="34" charset="0"/>
                          <a:cs typeface="Arial" pitchFamily="34" charset="0"/>
                        </a:rPr>
                        <a:t>Bid Rigging</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12th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0.553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12th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12th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14th</a:t>
                      </a:r>
                      <a:endParaRPr lang="en-US" sz="1135">
                        <a:effectLst/>
                        <a:latin typeface="Arial" pitchFamily="34" charset="0"/>
                        <a:ea typeface="Times New Roman"/>
                        <a:cs typeface="Arial" pitchFamily="34" charset="0"/>
                      </a:endParaRPr>
                    </a:p>
                  </a:txBody>
                  <a:tcPr marL="36185" marR="36185" marT="0" marB="0" anchor="ctr"/>
                </a:tc>
              </a:tr>
              <a:tr h="210069">
                <a:tc>
                  <a:txBody>
                    <a:bodyPr/>
                    <a:lstStyle/>
                    <a:p>
                      <a:pPr marL="0" marR="0" algn="just">
                        <a:spcBef>
                          <a:spcPts val="0"/>
                        </a:spcBef>
                        <a:spcAft>
                          <a:spcPts val="0"/>
                        </a:spcAft>
                      </a:pPr>
                      <a:r>
                        <a:rPr lang="en-US" sz="1135" dirty="0">
                          <a:effectLst/>
                          <a:latin typeface="Arial" pitchFamily="34" charset="0"/>
                          <a:cs typeface="Arial" pitchFamily="34" charset="0"/>
                        </a:rPr>
                        <a:t>Deny compensation of tendering cost</a:t>
                      </a:r>
                      <a:endParaRPr lang="en-US" sz="1135" dirty="0">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a:effectLst/>
                          <a:latin typeface="Arial" pitchFamily="34" charset="0"/>
                          <a:cs typeface="Arial" pitchFamily="34" charset="0"/>
                        </a:rPr>
                        <a:t>Cover price</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0.573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9th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0.639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r>
              <a:tr h="117726">
                <a:tc>
                  <a:txBody>
                    <a:bodyPr/>
                    <a:lstStyle/>
                    <a:p>
                      <a:pPr marL="0" marR="0" algn="just">
                        <a:spcBef>
                          <a:spcPts val="0"/>
                        </a:spcBef>
                        <a:spcAft>
                          <a:spcPts val="0"/>
                        </a:spcAft>
                      </a:pPr>
                      <a:r>
                        <a:rPr lang="en-US" sz="1135">
                          <a:effectLst/>
                          <a:latin typeface="Arial" pitchFamily="34" charset="0"/>
                          <a:cs typeface="Arial" pitchFamily="34" charset="0"/>
                        </a:rPr>
                        <a:t>Collusive Tendering</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0.729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2nd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0.636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0.642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4th</a:t>
                      </a:r>
                      <a:endParaRPr lang="en-US" sz="1135">
                        <a:effectLst/>
                        <a:latin typeface="Arial" pitchFamily="34" charset="0"/>
                        <a:ea typeface="Times New Roman"/>
                        <a:cs typeface="Arial" pitchFamily="34" charset="0"/>
                      </a:endParaRPr>
                    </a:p>
                  </a:txBody>
                  <a:tcPr marL="36185" marR="36185" marT="0" marB="0" anchor="ctr"/>
                </a:tc>
              </a:tr>
              <a:tr h="105910">
                <a:tc>
                  <a:txBody>
                    <a:bodyPr/>
                    <a:lstStyle/>
                    <a:p>
                      <a:pPr marL="0" marR="0" algn="just">
                        <a:spcBef>
                          <a:spcPts val="0"/>
                        </a:spcBef>
                        <a:spcAft>
                          <a:spcPts val="0"/>
                        </a:spcAft>
                      </a:pPr>
                      <a:r>
                        <a:rPr lang="en-US" sz="1135">
                          <a:effectLst/>
                          <a:latin typeface="Arial" pitchFamily="34" charset="0"/>
                          <a:cs typeface="Arial" pitchFamily="34" charset="0"/>
                        </a:rPr>
                        <a:t>Withdrawal of tender</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0.671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0.597</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13th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r>
              <a:tr h="253364">
                <a:tc>
                  <a:txBody>
                    <a:bodyPr/>
                    <a:lstStyle/>
                    <a:p>
                      <a:pPr marL="0" marR="0" algn="just">
                        <a:spcBef>
                          <a:spcPts val="0"/>
                        </a:spcBef>
                        <a:spcAft>
                          <a:spcPts val="0"/>
                        </a:spcAft>
                      </a:pPr>
                      <a:r>
                        <a:rPr lang="en-US" sz="1135">
                          <a:effectLst/>
                          <a:latin typeface="Arial" pitchFamily="34" charset="0"/>
                          <a:cs typeface="Arial" pitchFamily="34" charset="0"/>
                        </a:rPr>
                        <a:t>Contractors accept money in order not to tender for contract has been invited to tender for.</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0.718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0.671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3rd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0.643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3rd</a:t>
                      </a:r>
                      <a:endParaRPr lang="en-US" sz="1135">
                        <a:effectLst/>
                        <a:latin typeface="Arial" pitchFamily="34" charset="0"/>
                        <a:ea typeface="Times New Roman"/>
                        <a:cs typeface="Arial" pitchFamily="34" charset="0"/>
                      </a:endParaRPr>
                    </a:p>
                  </a:txBody>
                  <a:tcPr marL="36185" marR="36185" marT="0" marB="0" anchor="ctr"/>
                </a:tc>
              </a:tr>
              <a:tr h="279490">
                <a:tc>
                  <a:txBody>
                    <a:bodyPr/>
                    <a:lstStyle/>
                    <a:p>
                      <a:pPr marL="0" marR="0" algn="just">
                        <a:spcBef>
                          <a:spcPts val="0"/>
                        </a:spcBef>
                        <a:spcAft>
                          <a:spcPts val="0"/>
                        </a:spcAft>
                      </a:pPr>
                      <a:r>
                        <a:rPr lang="en-US" sz="1135" dirty="0">
                          <a:solidFill>
                            <a:srgbClr val="FF0000"/>
                          </a:solidFill>
                          <a:effectLst/>
                          <a:latin typeface="Arial" pitchFamily="34" charset="0"/>
                          <a:cs typeface="Arial" pitchFamily="34" charset="0"/>
                        </a:rPr>
                        <a:t>Agree of one contractor to withdraw an offer he has made in exchange for money or other benefits.</a:t>
                      </a:r>
                      <a:endParaRPr lang="en-US" sz="1135" dirty="0">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0.612</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10th</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0.658</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1st</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0.691</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2nd</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0.664</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dirty="0">
                          <a:solidFill>
                            <a:srgbClr val="FF0000"/>
                          </a:solidFill>
                          <a:effectLst/>
                          <a:latin typeface="Arial" pitchFamily="34" charset="0"/>
                          <a:cs typeface="Arial" pitchFamily="34" charset="0"/>
                        </a:rPr>
                        <a:t>2nd</a:t>
                      </a:r>
                      <a:endParaRPr lang="en-US" sz="1135" dirty="0">
                        <a:solidFill>
                          <a:srgbClr val="FF0000"/>
                        </a:solidFill>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a:effectLst/>
                          <a:latin typeface="Arial" pitchFamily="34" charset="0"/>
                          <a:cs typeface="Arial" pitchFamily="34" charset="0"/>
                        </a:rPr>
                        <a:t>Change order games.</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13th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10th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0.636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10th</a:t>
                      </a:r>
                      <a:endParaRPr lang="en-US" sz="1135">
                        <a:effectLst/>
                        <a:latin typeface="Arial" pitchFamily="34" charset="0"/>
                        <a:ea typeface="Times New Roman"/>
                        <a:cs typeface="Arial" pitchFamily="34" charset="0"/>
                      </a:endParaRPr>
                    </a:p>
                  </a:txBody>
                  <a:tcPr marL="36185" marR="36185" marT="0" marB="0" anchor="ctr"/>
                </a:tc>
              </a:tr>
              <a:tr h="253364">
                <a:tc>
                  <a:txBody>
                    <a:bodyPr/>
                    <a:lstStyle/>
                    <a:p>
                      <a:pPr marL="0" marR="0" algn="just">
                        <a:spcBef>
                          <a:spcPts val="0"/>
                        </a:spcBef>
                        <a:spcAft>
                          <a:spcPts val="0"/>
                        </a:spcAft>
                      </a:pPr>
                      <a:r>
                        <a:rPr lang="en-US" sz="1135">
                          <a:effectLst/>
                          <a:latin typeface="Arial" pitchFamily="34" charset="0"/>
                          <a:cs typeface="Arial" pitchFamily="34" charset="0"/>
                        </a:rPr>
                        <a:t>Contract office tends to leak vital information on pricing to companies where they have interest.</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0.559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12th</a:t>
                      </a:r>
                      <a:endParaRPr lang="en-US" sz="1135">
                        <a:effectLst/>
                        <a:latin typeface="Arial" pitchFamily="34" charset="0"/>
                        <a:ea typeface="Times New Roman"/>
                        <a:cs typeface="Arial" pitchFamily="34" charset="0"/>
                      </a:endParaRPr>
                    </a:p>
                  </a:txBody>
                  <a:tcPr marL="36185" marR="36185" marT="0" marB="0" anchor="ctr"/>
                </a:tc>
              </a:tr>
              <a:tr h="61775">
                <a:tc>
                  <a:txBody>
                    <a:bodyPr/>
                    <a:lstStyle/>
                    <a:p>
                      <a:pPr marL="0" marR="0" algn="just">
                        <a:spcBef>
                          <a:spcPts val="0"/>
                        </a:spcBef>
                        <a:spcAft>
                          <a:spcPts val="0"/>
                        </a:spcAft>
                      </a:pPr>
                      <a:r>
                        <a:rPr lang="en-US" sz="1135">
                          <a:effectLst/>
                          <a:latin typeface="Arial" pitchFamily="34" charset="0"/>
                          <a:cs typeface="Arial" pitchFamily="34" charset="0"/>
                        </a:rPr>
                        <a:t>Designers restrict the bid with specific commercial specification that benefits their relatives or friends when planning projects.</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0.653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8th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3rd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18th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12th</a:t>
                      </a:r>
                      <a:endParaRPr lang="en-US" sz="1135">
                        <a:effectLst/>
                        <a:latin typeface="Arial" pitchFamily="34" charset="0"/>
                        <a:ea typeface="Times New Roman"/>
                        <a:cs typeface="Arial" pitchFamily="34" charset="0"/>
                      </a:endParaRPr>
                    </a:p>
                  </a:txBody>
                  <a:tcPr marL="36185" marR="36185" marT="0" marB="0" anchor="ctr"/>
                </a:tc>
              </a:tr>
              <a:tr h="291101">
                <a:tc>
                  <a:txBody>
                    <a:bodyPr/>
                    <a:lstStyle/>
                    <a:p>
                      <a:pPr marL="0" marR="0" algn="just">
                        <a:spcBef>
                          <a:spcPts val="0"/>
                        </a:spcBef>
                        <a:spcAft>
                          <a:spcPts val="0"/>
                        </a:spcAft>
                      </a:pPr>
                      <a:r>
                        <a:rPr lang="en-US" sz="1135" dirty="0">
                          <a:effectLst/>
                          <a:latin typeface="Arial" pitchFamily="34" charset="0"/>
                          <a:cs typeface="Arial" pitchFamily="34" charset="0"/>
                        </a:rPr>
                        <a:t>Engineers/Architects tend to include in their drawings, materials or structure not required in project due to interest in sharing in the excess cost.</a:t>
                      </a:r>
                      <a:endParaRPr lang="en-US" sz="1135" dirty="0">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0.635</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9th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0.478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20th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0.539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18th</a:t>
                      </a:r>
                      <a:endParaRPr lang="en-US" sz="1135">
                        <a:effectLst/>
                        <a:latin typeface="Arial" pitchFamily="34" charset="0"/>
                        <a:ea typeface="Times New Roman"/>
                        <a:cs typeface="Arial" pitchFamily="34" charset="0"/>
                      </a:endParaRPr>
                    </a:p>
                  </a:txBody>
                  <a:tcPr marL="36185" marR="36185" marT="0" marB="0" anchor="ctr"/>
                </a:tc>
              </a:tr>
              <a:tr h="128541">
                <a:tc>
                  <a:txBody>
                    <a:bodyPr/>
                    <a:lstStyle/>
                    <a:p>
                      <a:pPr marL="0" marR="0" algn="just">
                        <a:spcBef>
                          <a:spcPts val="0"/>
                        </a:spcBef>
                        <a:spcAft>
                          <a:spcPts val="0"/>
                        </a:spcAft>
                      </a:pPr>
                      <a:r>
                        <a:rPr lang="en-US" sz="1135">
                          <a:solidFill>
                            <a:srgbClr val="FF0000"/>
                          </a:solidFill>
                          <a:effectLst/>
                          <a:latin typeface="Arial" pitchFamily="34" charset="0"/>
                          <a:cs typeface="Arial" pitchFamily="34" charset="0"/>
                        </a:rPr>
                        <a:t>Individuals or organizations undertaking work without adequate qualification/ experience/ training</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0.724</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3rd</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0.586</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7th</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0.732</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1st</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solidFill>
                            <a:srgbClr val="FF0000"/>
                          </a:solidFill>
                          <a:effectLst/>
                          <a:latin typeface="Arial" pitchFamily="34" charset="0"/>
                          <a:cs typeface="Arial" pitchFamily="34" charset="0"/>
                        </a:rPr>
                        <a:t>0.680</a:t>
                      </a:r>
                      <a:endParaRPr lang="en-US" sz="1135">
                        <a:solidFill>
                          <a:srgbClr val="FF0000"/>
                        </a:solidFill>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dirty="0">
                          <a:solidFill>
                            <a:srgbClr val="FF0000"/>
                          </a:solidFill>
                          <a:effectLst/>
                          <a:latin typeface="Arial" pitchFamily="34" charset="0"/>
                          <a:cs typeface="Arial" pitchFamily="34" charset="0"/>
                        </a:rPr>
                        <a:t>1st</a:t>
                      </a:r>
                      <a:endParaRPr lang="en-US" sz="1135" dirty="0">
                        <a:solidFill>
                          <a:srgbClr val="FF0000"/>
                        </a:solidFill>
                        <a:effectLst/>
                        <a:latin typeface="Arial" pitchFamily="34" charset="0"/>
                        <a:ea typeface="Times New Roman"/>
                        <a:cs typeface="Arial" pitchFamily="34" charset="0"/>
                      </a:endParaRPr>
                    </a:p>
                  </a:txBody>
                  <a:tcPr marL="36185" marR="36185" marT="0" marB="0" anchor="ctr"/>
                </a:tc>
              </a:tr>
              <a:tr h="210069">
                <a:tc>
                  <a:txBody>
                    <a:bodyPr/>
                    <a:lstStyle/>
                    <a:p>
                      <a:pPr marL="0" marR="0" algn="just">
                        <a:spcBef>
                          <a:spcPts val="0"/>
                        </a:spcBef>
                        <a:spcAft>
                          <a:spcPts val="0"/>
                        </a:spcAft>
                      </a:pPr>
                      <a:r>
                        <a:rPr lang="en-US" sz="1135">
                          <a:effectLst/>
                          <a:latin typeface="Arial" pitchFamily="34" charset="0"/>
                          <a:cs typeface="Arial" pitchFamily="34" charset="0"/>
                        </a:rPr>
                        <a:t>Failure to follow proper procedures in awarding the tender</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0.559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0.644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2nd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10th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8th</a:t>
                      </a:r>
                      <a:endParaRPr lang="en-US" sz="1135">
                        <a:effectLst/>
                        <a:latin typeface="Arial" pitchFamily="34" charset="0"/>
                        <a:ea typeface="Times New Roman"/>
                        <a:cs typeface="Arial" pitchFamily="34" charset="0"/>
                      </a:endParaRPr>
                    </a:p>
                  </a:txBody>
                  <a:tcPr marL="36185" marR="36185" marT="0" marB="0" anchor="ctr"/>
                </a:tc>
              </a:tr>
              <a:tr h="104255">
                <a:tc>
                  <a:txBody>
                    <a:bodyPr/>
                    <a:lstStyle/>
                    <a:p>
                      <a:pPr marL="0" marR="0" algn="just">
                        <a:spcBef>
                          <a:spcPts val="0"/>
                        </a:spcBef>
                        <a:spcAft>
                          <a:spcPts val="0"/>
                        </a:spcAft>
                      </a:pPr>
                      <a:r>
                        <a:rPr lang="en-US" sz="1135">
                          <a:effectLst/>
                          <a:latin typeface="Arial" pitchFamily="34" charset="0"/>
                          <a:cs typeface="Arial" pitchFamily="34" charset="0"/>
                        </a:rPr>
                        <a:t>Advertising bids on a particular category and another exception for private purposes.</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0.529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19th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0.534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19th</a:t>
                      </a:r>
                      <a:endParaRPr lang="en-US" sz="1135">
                        <a:effectLst/>
                        <a:latin typeface="Arial" pitchFamily="34" charset="0"/>
                        <a:ea typeface="Times New Roman"/>
                        <a:cs typeface="Arial" pitchFamily="34" charset="0"/>
                      </a:endParaRPr>
                    </a:p>
                  </a:txBody>
                  <a:tcPr marL="36185" marR="36185" marT="0" marB="0" anchor="ctr"/>
                </a:tc>
              </a:tr>
              <a:tr h="115866">
                <a:tc>
                  <a:txBody>
                    <a:bodyPr/>
                    <a:lstStyle/>
                    <a:p>
                      <a:pPr marL="0" marR="0" algn="just">
                        <a:spcBef>
                          <a:spcPts val="0"/>
                        </a:spcBef>
                        <a:spcAft>
                          <a:spcPts val="0"/>
                        </a:spcAft>
                      </a:pPr>
                      <a:r>
                        <a:rPr lang="en-US" sz="1135">
                          <a:effectLst/>
                          <a:latin typeface="Arial" pitchFamily="34" charset="0"/>
                          <a:cs typeface="Arial" pitchFamily="34" charset="0"/>
                        </a:rPr>
                        <a:t>Leaking information about the project budget for some contactors</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7th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9th</a:t>
                      </a:r>
                      <a:endParaRPr lang="en-US" sz="1135">
                        <a:effectLst/>
                        <a:latin typeface="Arial" pitchFamily="34" charset="0"/>
                        <a:ea typeface="Times New Roman"/>
                        <a:cs typeface="Arial" pitchFamily="34" charset="0"/>
                      </a:endParaRPr>
                    </a:p>
                  </a:txBody>
                  <a:tcPr marL="36185" marR="36185" marT="0" marB="0" anchor="ctr"/>
                </a:tc>
              </a:tr>
              <a:tr h="165215">
                <a:tc>
                  <a:txBody>
                    <a:bodyPr/>
                    <a:lstStyle/>
                    <a:p>
                      <a:pPr marL="0" marR="0" algn="just">
                        <a:spcBef>
                          <a:spcPts val="0"/>
                        </a:spcBef>
                        <a:spcAft>
                          <a:spcPts val="0"/>
                        </a:spcAft>
                      </a:pPr>
                      <a:r>
                        <a:rPr lang="en-US" sz="1135">
                          <a:effectLst/>
                          <a:latin typeface="Arial" pitchFamily="34" charset="0"/>
                          <a:cs typeface="Arial" pitchFamily="34" charset="0"/>
                        </a:rPr>
                        <a:t>Retender by the owner to reduce the price of the tender</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0.488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18th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0.563</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0.470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21st</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0.506</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20th</a:t>
                      </a:r>
                      <a:endParaRPr lang="en-US" sz="1135">
                        <a:effectLst/>
                        <a:latin typeface="Arial" pitchFamily="34" charset="0"/>
                        <a:ea typeface="Times New Roman"/>
                        <a:cs typeface="Arial" pitchFamily="34" charset="0"/>
                      </a:endParaRPr>
                    </a:p>
                  </a:txBody>
                  <a:tcPr marL="36185" marR="36185" marT="0" marB="0" anchor="ctr"/>
                </a:tc>
              </a:tr>
              <a:tr h="185535">
                <a:tc>
                  <a:txBody>
                    <a:bodyPr/>
                    <a:lstStyle/>
                    <a:p>
                      <a:pPr marL="0" marR="0" algn="just">
                        <a:spcBef>
                          <a:spcPts val="0"/>
                        </a:spcBef>
                        <a:spcAft>
                          <a:spcPts val="0"/>
                        </a:spcAft>
                      </a:pPr>
                      <a:r>
                        <a:rPr lang="en-US" sz="1135">
                          <a:effectLst/>
                          <a:latin typeface="Arial" pitchFamily="34" charset="0"/>
                          <a:cs typeface="Arial" pitchFamily="34" charset="0"/>
                        </a:rPr>
                        <a:t>Hiring of Consultant for personal benefits rather than expertise required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0.741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1st</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0.532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0.595</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0.602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11th</a:t>
                      </a:r>
                      <a:endParaRPr lang="en-US" sz="1135">
                        <a:effectLst/>
                        <a:latin typeface="Arial" pitchFamily="34" charset="0"/>
                        <a:ea typeface="Times New Roman"/>
                        <a:cs typeface="Arial" pitchFamily="34" charset="0"/>
                      </a:endParaRPr>
                    </a:p>
                  </a:txBody>
                  <a:tcPr marL="36185" marR="36185" marT="0" marB="0" anchor="ctr"/>
                </a:tc>
              </a:tr>
              <a:tr h="0">
                <a:tc>
                  <a:txBody>
                    <a:bodyPr/>
                    <a:lstStyle/>
                    <a:p>
                      <a:pPr marL="0" marR="0" algn="just">
                        <a:spcBef>
                          <a:spcPts val="0"/>
                        </a:spcBef>
                        <a:spcAft>
                          <a:spcPts val="0"/>
                        </a:spcAft>
                      </a:pPr>
                      <a:r>
                        <a:rPr lang="en-US" sz="1135">
                          <a:effectLst/>
                          <a:latin typeface="Arial" pitchFamily="34" charset="0"/>
                          <a:cs typeface="Arial" pitchFamily="34" charset="0"/>
                        </a:rPr>
                        <a:t>Hiring of Consultant for avoiding the responsibility</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0.724</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3rd</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0.590</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0.587</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15th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0.615</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7th</a:t>
                      </a:r>
                      <a:endParaRPr lang="en-US" sz="1135">
                        <a:effectLst/>
                        <a:latin typeface="Arial" pitchFamily="34" charset="0"/>
                        <a:ea typeface="Times New Roman"/>
                        <a:cs typeface="Arial" pitchFamily="34" charset="0"/>
                      </a:endParaRPr>
                    </a:p>
                  </a:txBody>
                  <a:tcPr marL="36185" marR="36185" marT="0" marB="0" anchor="ctr"/>
                </a:tc>
              </a:tr>
              <a:tr h="105034">
                <a:tc>
                  <a:txBody>
                    <a:bodyPr/>
                    <a:lstStyle/>
                    <a:p>
                      <a:pPr marL="0" marR="0" algn="just">
                        <a:spcBef>
                          <a:spcPts val="0"/>
                        </a:spcBef>
                        <a:spcAft>
                          <a:spcPts val="0"/>
                        </a:spcAft>
                      </a:pPr>
                      <a:r>
                        <a:rPr lang="en-US" sz="1135">
                          <a:effectLst/>
                          <a:latin typeface="Arial" pitchFamily="34" charset="0"/>
                          <a:cs typeface="Arial" pitchFamily="34" charset="0"/>
                        </a:rPr>
                        <a:t>Whistle blowing</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0.518</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16th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0.539</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14th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0.621</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8th</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a:effectLst/>
                          <a:latin typeface="Arial" pitchFamily="34" charset="0"/>
                          <a:cs typeface="Arial" pitchFamily="34" charset="0"/>
                        </a:rPr>
                        <a:t>0.572</a:t>
                      </a:r>
                      <a:endParaRPr lang="en-US" sz="1135">
                        <a:effectLst/>
                        <a:latin typeface="Arial" pitchFamily="34" charset="0"/>
                        <a:ea typeface="Times New Roman"/>
                        <a:cs typeface="Arial" pitchFamily="34" charset="0"/>
                      </a:endParaRPr>
                    </a:p>
                  </a:txBody>
                  <a:tcPr marL="36185" marR="36185" marT="0" marB="0" anchor="ctr"/>
                </a:tc>
                <a:tc>
                  <a:txBody>
                    <a:bodyPr/>
                    <a:lstStyle/>
                    <a:p>
                      <a:pPr marL="0" marR="0" algn="ctr">
                        <a:spcBef>
                          <a:spcPts val="0"/>
                        </a:spcBef>
                        <a:spcAft>
                          <a:spcPts val="0"/>
                        </a:spcAft>
                      </a:pPr>
                      <a:r>
                        <a:rPr lang="en-US" sz="1135" dirty="0">
                          <a:effectLst/>
                          <a:latin typeface="Arial" pitchFamily="34" charset="0"/>
                          <a:cs typeface="Arial" pitchFamily="34" charset="0"/>
                        </a:rPr>
                        <a:t>15th</a:t>
                      </a:r>
                      <a:endParaRPr lang="en-US" sz="1135" dirty="0">
                        <a:effectLst/>
                        <a:latin typeface="Arial" pitchFamily="34" charset="0"/>
                        <a:ea typeface="Times New Roman"/>
                        <a:cs typeface="Arial" pitchFamily="34" charset="0"/>
                      </a:endParaRPr>
                    </a:p>
                  </a:txBody>
                  <a:tcPr marL="36185" marR="36185" marT="0" marB="0" anchor="ctr"/>
                </a:tc>
              </a:tr>
            </a:tbl>
          </a:graphicData>
        </a:graphic>
      </p:graphicFrame>
      <p:sp>
        <p:nvSpPr>
          <p:cNvPr id="6" name="Rectangle 5"/>
          <p:cNvSpPr/>
          <p:nvPr/>
        </p:nvSpPr>
        <p:spPr>
          <a:xfrm>
            <a:off x="1093761" y="10989"/>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OVERALL RII &amp; RANK OF PROFESSIONALS SHORTCOMINGS OF ETHICAL BEHAVIOR AT PROCUREMENT PHASE</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950336382"/>
      </p:ext>
    </p:extLst>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 y="1416522"/>
            <a:ext cx="12191999" cy="3662541"/>
          </a:xfrm>
          <a:prstGeom prst="rect">
            <a:avLst/>
          </a:prstGeom>
        </p:spPr>
        <p:txBody>
          <a:bodyPr wrap="square">
            <a:spAutoFit/>
          </a:bodyPr>
          <a:lstStyle/>
          <a:p>
            <a:pPr algn="just"/>
            <a:r>
              <a:rPr lang="en-US" sz="2320" dirty="0">
                <a:latin typeface="Arial" pitchFamily="34" charset="0"/>
                <a:cs typeface="Arial" pitchFamily="34" charset="0"/>
              </a:rPr>
              <a:t>During KII, it was found that some agency provides Tender Notice on less popular national daily newspaper with limited number of copies and later on it was distributed to the essential offices just for record so that it seems that everything is legal due to some vested interest.</a:t>
            </a:r>
          </a:p>
          <a:p>
            <a:pPr algn="just"/>
            <a:r>
              <a:rPr lang="en-US" sz="2320" b="1" dirty="0">
                <a:latin typeface="Arial" pitchFamily="34" charset="0"/>
                <a:cs typeface="Arial" pitchFamily="34" charset="0"/>
              </a:rPr>
              <a:t> </a:t>
            </a:r>
            <a:endParaRPr lang="en-US" sz="2320" dirty="0">
              <a:latin typeface="Arial" pitchFamily="34" charset="0"/>
              <a:cs typeface="Arial" pitchFamily="34" charset="0"/>
            </a:endParaRPr>
          </a:p>
          <a:p>
            <a:pPr algn="just"/>
            <a:r>
              <a:rPr lang="en-US" sz="2320" dirty="0">
                <a:latin typeface="Arial" pitchFamily="34" charset="0"/>
                <a:cs typeface="Arial" pitchFamily="34" charset="0"/>
              </a:rPr>
              <a:t>During KII, it was also found that Nepalese construction industry is still unorganized in nature. Almost all registered contractors mostly depend on development expenditure of the government. So, timely amendment to the existing laws and regulations are, therefore, necessary for the healthy growth of the industry. The new Procurement Act neglects the bidding capacity of classified contractors. This also made some unsuitable criteria regarding pre-qualification in the side of local contractor. </a:t>
            </a:r>
          </a:p>
        </p:txBody>
      </p:sp>
      <p:sp>
        <p:nvSpPr>
          <p:cNvPr id="6" name="Rectangle 5"/>
          <p:cNvSpPr/>
          <p:nvPr/>
        </p:nvSpPr>
        <p:spPr>
          <a:xfrm>
            <a:off x="1093761" y="10989"/>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OVERALL RII &amp; RANK OF PROFESSIONALS SHORTCOMINGS OF ETHICAL BEHAVIOR AT PROCUREMENT PHASE</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495366210"/>
      </p:ext>
    </p:extLst>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971770298"/>
              </p:ext>
            </p:extLst>
          </p:nvPr>
        </p:nvGraphicFramePr>
        <p:xfrm>
          <a:off x="2" y="1078837"/>
          <a:ext cx="12191996" cy="5789676"/>
        </p:xfrm>
        <a:graphic>
          <a:graphicData uri="http://schemas.openxmlformats.org/drawingml/2006/table">
            <a:tbl>
              <a:tblPr firstRow="1" firstCol="1" bandRow="1">
                <a:tableStyleId>{5C22544A-7EE6-4342-B048-85BDC9FD1C3A}</a:tableStyleId>
              </a:tblPr>
              <a:tblGrid>
                <a:gridCol w="6400798"/>
                <a:gridCol w="711200"/>
                <a:gridCol w="696686"/>
                <a:gridCol w="653143"/>
                <a:gridCol w="522514"/>
                <a:gridCol w="638628"/>
                <a:gridCol w="841829"/>
                <a:gridCol w="769257"/>
                <a:gridCol w="957941"/>
              </a:tblGrid>
              <a:tr h="193812">
                <a:tc rowSpan="2">
                  <a:txBody>
                    <a:bodyPr/>
                    <a:lstStyle/>
                    <a:p>
                      <a:pPr marL="0" marR="0" algn="ctr">
                        <a:spcBef>
                          <a:spcPts val="0"/>
                        </a:spcBef>
                        <a:spcAft>
                          <a:spcPts val="0"/>
                        </a:spcAft>
                      </a:pPr>
                      <a:r>
                        <a:rPr lang="en-US" sz="1310" dirty="0">
                          <a:effectLst/>
                          <a:latin typeface="Arial" pitchFamily="34" charset="0"/>
                          <a:cs typeface="Arial" pitchFamily="34" charset="0"/>
                        </a:rPr>
                        <a:t>Variables</a:t>
                      </a:r>
                      <a:endParaRPr lang="en-US" sz="1310" dirty="0">
                        <a:effectLst/>
                        <a:latin typeface="Arial" pitchFamily="34" charset="0"/>
                        <a:ea typeface="Times New Roman"/>
                        <a:cs typeface="Arial" pitchFamily="34" charset="0"/>
                      </a:endParaRPr>
                    </a:p>
                  </a:txBody>
                  <a:tcPr marL="43608" marR="43608" marT="0" marB="0" anchor="ctr"/>
                </a:tc>
                <a:tc gridSpan="2">
                  <a:txBody>
                    <a:bodyPr/>
                    <a:lstStyle/>
                    <a:p>
                      <a:pPr marL="0" marR="0" algn="ctr">
                        <a:spcBef>
                          <a:spcPts val="0"/>
                        </a:spcBef>
                        <a:spcAft>
                          <a:spcPts val="0"/>
                        </a:spcAft>
                      </a:pPr>
                      <a:r>
                        <a:rPr lang="en-US" sz="1310">
                          <a:effectLst/>
                          <a:latin typeface="Arial" pitchFamily="34" charset="0"/>
                          <a:cs typeface="Arial" pitchFamily="34" charset="0"/>
                        </a:rPr>
                        <a:t>Investigating</a:t>
                      </a:r>
                    </a:p>
                    <a:p>
                      <a:pPr marL="0" marR="0" algn="ctr">
                        <a:spcBef>
                          <a:spcPts val="0"/>
                        </a:spcBef>
                        <a:spcAft>
                          <a:spcPts val="0"/>
                        </a:spcAft>
                      </a:pPr>
                      <a:r>
                        <a:rPr lang="en-US" sz="1310">
                          <a:effectLst/>
                          <a:latin typeface="Arial" pitchFamily="34" charset="0"/>
                          <a:cs typeface="Arial" pitchFamily="34" charset="0"/>
                        </a:rPr>
                        <a:t>Offices</a:t>
                      </a:r>
                      <a:endParaRPr lang="en-US" sz="1310">
                        <a:effectLst/>
                        <a:latin typeface="Arial" pitchFamily="34" charset="0"/>
                        <a:ea typeface="Times New Roman"/>
                        <a:cs typeface="Arial" pitchFamily="34" charset="0"/>
                      </a:endParaRPr>
                    </a:p>
                  </a:txBody>
                  <a:tcPr marL="43608" marR="43608" marT="0" marB="0" anchor="ctr"/>
                </a:tc>
                <a:tc hMerge="1">
                  <a:txBody>
                    <a:bodyPr/>
                    <a:lstStyle/>
                    <a:p>
                      <a:endParaRPr lang="en-US"/>
                    </a:p>
                  </a:txBody>
                  <a:tcPr/>
                </a:tc>
                <a:tc gridSpan="2">
                  <a:txBody>
                    <a:bodyPr/>
                    <a:lstStyle/>
                    <a:p>
                      <a:pPr marL="0" marR="0" algn="ctr">
                        <a:spcBef>
                          <a:spcPts val="0"/>
                        </a:spcBef>
                        <a:spcAft>
                          <a:spcPts val="0"/>
                        </a:spcAft>
                      </a:pPr>
                      <a:r>
                        <a:rPr lang="en-US" sz="1310">
                          <a:effectLst/>
                          <a:latin typeface="Arial" pitchFamily="34" charset="0"/>
                          <a:cs typeface="Arial" pitchFamily="34" charset="0"/>
                        </a:rPr>
                        <a:t>Professional</a:t>
                      </a:r>
                    </a:p>
                    <a:p>
                      <a:pPr marL="0" marR="0" algn="ctr">
                        <a:spcBef>
                          <a:spcPts val="0"/>
                        </a:spcBef>
                        <a:spcAft>
                          <a:spcPts val="0"/>
                        </a:spcAft>
                      </a:pPr>
                      <a:r>
                        <a:rPr lang="en-US" sz="1310">
                          <a:effectLst/>
                          <a:latin typeface="Arial" pitchFamily="34" charset="0"/>
                          <a:cs typeface="Arial" pitchFamily="34" charset="0"/>
                        </a:rPr>
                        <a:t>Bodies</a:t>
                      </a:r>
                      <a:endParaRPr lang="en-US" sz="1310">
                        <a:effectLst/>
                        <a:latin typeface="Arial" pitchFamily="34" charset="0"/>
                        <a:ea typeface="Times New Roman"/>
                        <a:cs typeface="Arial" pitchFamily="34" charset="0"/>
                      </a:endParaRPr>
                    </a:p>
                  </a:txBody>
                  <a:tcPr marL="43608" marR="43608" marT="0" marB="0" anchor="ctr"/>
                </a:tc>
                <a:tc hMerge="1">
                  <a:txBody>
                    <a:bodyPr/>
                    <a:lstStyle/>
                    <a:p>
                      <a:endParaRPr lang="en-US"/>
                    </a:p>
                  </a:txBody>
                  <a:tcPr/>
                </a:tc>
                <a:tc gridSpan="2">
                  <a:txBody>
                    <a:bodyPr/>
                    <a:lstStyle/>
                    <a:p>
                      <a:pPr marL="0" marR="0" algn="ctr">
                        <a:spcBef>
                          <a:spcPts val="0"/>
                        </a:spcBef>
                        <a:spcAft>
                          <a:spcPts val="0"/>
                        </a:spcAft>
                      </a:pPr>
                      <a:r>
                        <a:rPr lang="en-US" sz="1310">
                          <a:effectLst/>
                          <a:latin typeface="Arial" pitchFamily="34" charset="0"/>
                          <a:cs typeface="Arial" pitchFamily="34" charset="0"/>
                        </a:rPr>
                        <a:t>Government</a:t>
                      </a:r>
                    </a:p>
                    <a:p>
                      <a:pPr marL="0" marR="0" algn="ctr">
                        <a:spcBef>
                          <a:spcPts val="0"/>
                        </a:spcBef>
                        <a:spcAft>
                          <a:spcPts val="0"/>
                        </a:spcAft>
                      </a:pPr>
                      <a:r>
                        <a:rPr lang="en-US" sz="1310">
                          <a:effectLst/>
                          <a:latin typeface="Arial" pitchFamily="34" charset="0"/>
                          <a:cs typeface="Arial" pitchFamily="34" charset="0"/>
                        </a:rPr>
                        <a:t>Departments</a:t>
                      </a:r>
                      <a:endParaRPr lang="en-US" sz="1310">
                        <a:effectLst/>
                        <a:latin typeface="Arial" pitchFamily="34" charset="0"/>
                        <a:ea typeface="Times New Roman"/>
                        <a:cs typeface="Arial" pitchFamily="34" charset="0"/>
                      </a:endParaRPr>
                    </a:p>
                  </a:txBody>
                  <a:tcPr marL="43608" marR="43608" marT="0" marB="0" anchor="ctr"/>
                </a:tc>
                <a:tc hMerge="1">
                  <a:txBody>
                    <a:bodyPr/>
                    <a:lstStyle/>
                    <a:p>
                      <a:endParaRPr lang="en-US"/>
                    </a:p>
                  </a:txBody>
                  <a:tcPr/>
                </a:tc>
                <a:tc rowSpan="2">
                  <a:txBody>
                    <a:bodyPr/>
                    <a:lstStyle/>
                    <a:p>
                      <a:pPr marL="0" marR="0" algn="ctr">
                        <a:spcBef>
                          <a:spcPts val="0"/>
                        </a:spcBef>
                        <a:spcAft>
                          <a:spcPts val="0"/>
                        </a:spcAft>
                      </a:pPr>
                      <a:r>
                        <a:rPr lang="en-US" sz="1310">
                          <a:effectLst/>
                          <a:latin typeface="Arial" pitchFamily="34" charset="0"/>
                          <a:cs typeface="Arial" pitchFamily="34" charset="0"/>
                        </a:rPr>
                        <a:t>Overall RII</a:t>
                      </a:r>
                      <a:endParaRPr lang="en-US" sz="1310">
                        <a:effectLst/>
                        <a:latin typeface="Arial" pitchFamily="34" charset="0"/>
                        <a:ea typeface="Times New Roman"/>
                        <a:cs typeface="Arial" pitchFamily="34" charset="0"/>
                      </a:endParaRPr>
                    </a:p>
                  </a:txBody>
                  <a:tcPr marL="43608" marR="43608" marT="0" marB="0" anchor="ctr"/>
                </a:tc>
                <a:tc rowSpan="2">
                  <a:txBody>
                    <a:bodyPr/>
                    <a:lstStyle/>
                    <a:p>
                      <a:pPr marL="0" marR="0" algn="ctr">
                        <a:spcBef>
                          <a:spcPts val="0"/>
                        </a:spcBef>
                        <a:spcAft>
                          <a:spcPts val="0"/>
                        </a:spcAft>
                      </a:pPr>
                      <a:r>
                        <a:rPr lang="en-US" sz="1310">
                          <a:effectLst/>
                          <a:latin typeface="Arial" pitchFamily="34" charset="0"/>
                          <a:cs typeface="Arial" pitchFamily="34" charset="0"/>
                        </a:rPr>
                        <a:t>Overall Rank</a:t>
                      </a:r>
                      <a:endParaRPr lang="en-US" sz="1310">
                        <a:effectLst/>
                        <a:latin typeface="Arial" pitchFamily="34" charset="0"/>
                        <a:ea typeface="Times New Roman"/>
                        <a:cs typeface="Arial" pitchFamily="34" charset="0"/>
                      </a:endParaRPr>
                    </a:p>
                  </a:txBody>
                  <a:tcPr marL="43608" marR="43608" marT="0" marB="0" anchor="ctr"/>
                </a:tc>
              </a:tr>
              <a:tr h="121132">
                <a:tc vMerge="1">
                  <a:txBody>
                    <a:bodyPr/>
                    <a:lstStyle/>
                    <a:p>
                      <a:endParaRPr lang="en-US"/>
                    </a:p>
                  </a:txBody>
                  <a:tcPr/>
                </a:tc>
                <a:tc>
                  <a:txBody>
                    <a:bodyPr/>
                    <a:lstStyle/>
                    <a:p>
                      <a:pPr marL="0" marR="0" algn="ctr">
                        <a:spcBef>
                          <a:spcPts val="0"/>
                        </a:spcBef>
                        <a:spcAft>
                          <a:spcPts val="0"/>
                        </a:spcAft>
                      </a:pPr>
                      <a:r>
                        <a:rPr lang="en-US" sz="1310">
                          <a:effectLst/>
                          <a:latin typeface="Arial" pitchFamily="34" charset="0"/>
                          <a:cs typeface="Arial" pitchFamily="34" charset="0"/>
                        </a:rPr>
                        <a:t>RII</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Rank</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RII</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Rank</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RII</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Rank</a:t>
                      </a:r>
                      <a:endParaRPr lang="en-US" sz="1310">
                        <a:effectLst/>
                        <a:latin typeface="Arial" pitchFamily="34" charset="0"/>
                        <a:ea typeface="Times New Roman"/>
                        <a:cs typeface="Arial" pitchFamily="34" charset="0"/>
                      </a:endParaRPr>
                    </a:p>
                  </a:txBody>
                  <a:tcPr marL="43608" marR="43608" marT="0" marB="0" anchor="ctr"/>
                </a:tc>
                <a:tc vMerge="1">
                  <a:txBody>
                    <a:bodyPr/>
                    <a:lstStyle/>
                    <a:p>
                      <a:endParaRPr lang="en-US"/>
                    </a:p>
                  </a:txBody>
                  <a:tcPr/>
                </a:tc>
                <a:tc vMerge="1">
                  <a:txBody>
                    <a:bodyPr/>
                    <a:lstStyle/>
                    <a:p>
                      <a:endParaRPr lang="en-US"/>
                    </a:p>
                  </a:txBody>
                  <a:tcPr/>
                </a:tc>
              </a:tr>
              <a:tr h="165545">
                <a:tc>
                  <a:txBody>
                    <a:bodyPr/>
                    <a:lstStyle/>
                    <a:p>
                      <a:pPr marL="0" marR="0" algn="just">
                        <a:spcBef>
                          <a:spcPts val="0"/>
                        </a:spcBef>
                        <a:spcAft>
                          <a:spcPts val="0"/>
                        </a:spcAft>
                      </a:pPr>
                      <a:r>
                        <a:rPr lang="en-US" sz="1310">
                          <a:effectLst/>
                          <a:latin typeface="Arial" pitchFamily="34" charset="0"/>
                          <a:cs typeface="Arial" pitchFamily="34" charset="0"/>
                        </a:rPr>
                        <a:t>Bribery in the form of cash inducement, gift, favors, trips and appointments in the Nepalese Construction Industry.</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0.665</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8th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0.614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0.639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3rd</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0.635</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r>
              <a:tr h="101347">
                <a:tc>
                  <a:txBody>
                    <a:bodyPr/>
                    <a:lstStyle/>
                    <a:p>
                      <a:pPr marL="0" marR="0" algn="just">
                        <a:spcBef>
                          <a:spcPts val="0"/>
                        </a:spcBef>
                        <a:spcAft>
                          <a:spcPts val="0"/>
                        </a:spcAft>
                      </a:pPr>
                      <a:r>
                        <a:rPr lang="en-US" sz="1310">
                          <a:effectLst/>
                          <a:latin typeface="Arial" pitchFamily="34" charset="0"/>
                          <a:cs typeface="Arial" pitchFamily="34" charset="0"/>
                        </a:rPr>
                        <a:t>Breach of professional responsibility.</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0.676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0.627</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0.553</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0.604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Disclosure of confidential project baseline.</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0.659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0.590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0.556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16th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0.588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12th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Fraud like illogical request for time extensions, theft of materials.</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0.729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3rd</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0.610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8th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0.597</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11th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r>
              <a:tr h="125268">
                <a:tc>
                  <a:txBody>
                    <a:bodyPr/>
                    <a:lstStyle/>
                    <a:p>
                      <a:pPr marL="0" marR="0" algn="just">
                        <a:spcBef>
                          <a:spcPts val="0"/>
                        </a:spcBef>
                        <a:spcAft>
                          <a:spcPts val="0"/>
                        </a:spcAft>
                      </a:pPr>
                      <a:r>
                        <a:rPr lang="en-US" sz="1310">
                          <a:solidFill>
                            <a:srgbClr val="FF0000"/>
                          </a:solidFill>
                          <a:effectLst/>
                          <a:latin typeface="Arial" pitchFamily="34" charset="0"/>
                          <a:cs typeface="Arial" pitchFamily="34" charset="0"/>
                        </a:rPr>
                        <a:t>Negligence like late and short payments, poor quality and inadequate information, lack of supervision, lack of safety ethics, bad documentation unfair treatment of contractor.</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0.718</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4th</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0.678</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2nd</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0.647</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2nd</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0.672</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dirty="0">
                          <a:solidFill>
                            <a:srgbClr val="FF0000"/>
                          </a:solidFill>
                          <a:effectLst/>
                          <a:latin typeface="Arial" pitchFamily="34" charset="0"/>
                          <a:cs typeface="Arial" pitchFamily="34" charset="0"/>
                        </a:rPr>
                        <a:t>2nd</a:t>
                      </a:r>
                      <a:endParaRPr lang="en-US" sz="1310" dirty="0">
                        <a:solidFill>
                          <a:srgbClr val="FF0000"/>
                        </a:solidFill>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Provide materials without tax invoices.</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0.559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13th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0.447</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16th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0.621</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0.548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16th</a:t>
                      </a:r>
                      <a:endParaRPr lang="en-US" sz="1310">
                        <a:effectLst/>
                        <a:latin typeface="Arial" pitchFamily="34" charset="0"/>
                        <a:ea typeface="Times New Roman"/>
                        <a:cs typeface="Arial" pitchFamily="34" charset="0"/>
                      </a:endParaRPr>
                    </a:p>
                  </a:txBody>
                  <a:tcPr marL="43608" marR="43608" marT="0" marB="0" anchor="ctr"/>
                </a:tc>
              </a:tr>
              <a:tr h="96906">
                <a:tc>
                  <a:txBody>
                    <a:bodyPr/>
                    <a:lstStyle/>
                    <a:p>
                      <a:pPr marL="0" marR="0" algn="just">
                        <a:spcBef>
                          <a:spcPts val="0"/>
                        </a:spcBef>
                        <a:spcAft>
                          <a:spcPts val="0"/>
                        </a:spcAft>
                      </a:pPr>
                      <a:r>
                        <a:rPr lang="en-US" sz="1310">
                          <a:effectLst/>
                          <a:latin typeface="Arial" pitchFamily="34" charset="0"/>
                          <a:cs typeface="Arial" pitchFamily="34" charset="0"/>
                        </a:rPr>
                        <a:t>Tax evasion in the project.</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11th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0.508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0.577</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14th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0.564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15th</a:t>
                      </a:r>
                      <a:endParaRPr lang="en-US" sz="1310">
                        <a:effectLst/>
                        <a:latin typeface="Arial" pitchFamily="34" charset="0"/>
                        <a:ea typeface="Times New Roman"/>
                        <a:cs typeface="Arial" pitchFamily="34" charset="0"/>
                      </a:endParaRPr>
                    </a:p>
                  </a:txBody>
                  <a:tcPr marL="43608" marR="43608" marT="0" marB="0" anchor="ctr"/>
                </a:tc>
              </a:tr>
              <a:tr h="96906">
                <a:tc>
                  <a:txBody>
                    <a:bodyPr/>
                    <a:lstStyle/>
                    <a:p>
                      <a:pPr marL="0" marR="0" algn="just">
                        <a:spcBef>
                          <a:spcPts val="0"/>
                        </a:spcBef>
                        <a:spcAft>
                          <a:spcPts val="0"/>
                        </a:spcAft>
                      </a:pPr>
                      <a:r>
                        <a:rPr lang="en-US" sz="1310">
                          <a:effectLst/>
                          <a:latin typeface="Arial" pitchFamily="34" charset="0"/>
                          <a:cs typeface="Arial" pitchFamily="34" charset="0"/>
                        </a:rPr>
                        <a:t>Compromise on quality.</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0.700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6th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0.634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4th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0.608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0.635</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r>
              <a:tr h="96906">
                <a:tc>
                  <a:txBody>
                    <a:bodyPr/>
                    <a:lstStyle/>
                    <a:p>
                      <a:pPr marL="0" marR="0" algn="just">
                        <a:spcBef>
                          <a:spcPts val="0"/>
                        </a:spcBef>
                        <a:spcAft>
                          <a:spcPts val="0"/>
                        </a:spcAft>
                      </a:pPr>
                      <a:r>
                        <a:rPr lang="en-US" sz="1310">
                          <a:effectLst/>
                          <a:latin typeface="Arial" pitchFamily="34" charset="0"/>
                          <a:cs typeface="Arial" pitchFamily="34" charset="0"/>
                        </a:rPr>
                        <a:t>Bid cutting.</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12th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0.539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13th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0.600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10th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0.584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13th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Contractor's eloping from their duties after delivering the project.</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0.676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6th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0.660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1st</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0.651</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3rd</a:t>
                      </a:r>
                      <a:endParaRPr lang="en-US" sz="1310">
                        <a:effectLst/>
                        <a:latin typeface="Arial" pitchFamily="34" charset="0"/>
                        <a:ea typeface="Times New Roman"/>
                        <a:cs typeface="Arial" pitchFamily="34" charset="0"/>
                      </a:endParaRPr>
                    </a:p>
                  </a:txBody>
                  <a:tcPr marL="43608" marR="43608" marT="0" marB="0" anchor="ctr"/>
                </a:tc>
              </a:tr>
              <a:tr h="290718">
                <a:tc>
                  <a:txBody>
                    <a:bodyPr/>
                    <a:lstStyle/>
                    <a:p>
                      <a:pPr marL="0" marR="0" algn="just">
                        <a:spcBef>
                          <a:spcPts val="0"/>
                        </a:spcBef>
                        <a:spcAft>
                          <a:spcPts val="0"/>
                        </a:spcAft>
                      </a:pPr>
                      <a:r>
                        <a:rPr lang="en-US" sz="1310">
                          <a:effectLst/>
                          <a:latin typeface="Arial" pitchFamily="34" charset="0"/>
                          <a:cs typeface="Arial" pitchFamily="34" charset="0"/>
                        </a:rPr>
                        <a:t>Fraud in the preparation of the daily report for the purpose of compensating later.</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0.735</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2nd</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0.576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10th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0.610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8th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8th</a:t>
                      </a:r>
                      <a:endParaRPr lang="en-US" sz="1310">
                        <a:effectLst/>
                        <a:latin typeface="Arial" pitchFamily="34" charset="0"/>
                        <a:ea typeface="Times New Roman"/>
                        <a:cs typeface="Arial" pitchFamily="34" charset="0"/>
                      </a:endParaRPr>
                    </a:p>
                  </a:txBody>
                  <a:tcPr marL="43608" marR="43608" marT="0" marB="0" anchor="ctr"/>
                </a:tc>
              </a:tr>
              <a:tr h="320485">
                <a:tc>
                  <a:txBody>
                    <a:bodyPr/>
                    <a:lstStyle/>
                    <a:p>
                      <a:pPr marL="0" marR="0" algn="just">
                        <a:spcBef>
                          <a:spcPts val="0"/>
                        </a:spcBef>
                        <a:spcAft>
                          <a:spcPts val="0"/>
                        </a:spcAft>
                      </a:pPr>
                      <a:r>
                        <a:rPr lang="en-US" sz="1310">
                          <a:effectLst/>
                          <a:latin typeface="Arial" pitchFamily="34" charset="0"/>
                          <a:cs typeface="Arial" pitchFamily="34" charset="0"/>
                        </a:rPr>
                        <a:t>Fraud in determining the amount of item in the table of quantities for financial purposes.</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0.659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0.546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12th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0.600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10th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0.593</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11th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Scarifying the national interest for any personal gain.</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0.712</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0.671</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3rd</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0.584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12th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0.640</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4th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Employers attempting to force their employees to do unethical conduct.</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12th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0.536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14th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4th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0.594</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10th</a:t>
                      </a:r>
                      <a:endParaRPr lang="en-US" sz="1310">
                        <a:effectLst/>
                        <a:latin typeface="Arial" pitchFamily="34" charset="0"/>
                        <a:ea typeface="Times New Roman"/>
                        <a:cs typeface="Arial" pitchFamily="34" charset="0"/>
                      </a:endParaRPr>
                    </a:p>
                  </a:txBody>
                  <a:tcPr marL="43608" marR="43608" marT="0" marB="0" anchor="ctr"/>
                </a:tc>
              </a:tr>
              <a:tr h="193812">
                <a:tc>
                  <a:txBody>
                    <a:bodyPr/>
                    <a:lstStyle/>
                    <a:p>
                      <a:pPr marL="0" marR="0" algn="just">
                        <a:spcBef>
                          <a:spcPts val="0"/>
                        </a:spcBef>
                        <a:spcAft>
                          <a:spcPts val="0"/>
                        </a:spcAft>
                      </a:pPr>
                      <a:r>
                        <a:rPr lang="en-US" sz="1310">
                          <a:effectLst/>
                          <a:latin typeface="Arial" pitchFamily="34" charset="0"/>
                          <a:cs typeface="Arial" pitchFamily="34" charset="0"/>
                        </a:rPr>
                        <a:t>The Engineers work on part-time basis without the consent of the employer.</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0.641</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10th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0.536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14th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0.582</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13th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0.578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14th</a:t>
                      </a:r>
                      <a:endParaRPr lang="en-US" sz="1310">
                        <a:effectLst/>
                        <a:latin typeface="Arial" pitchFamily="34" charset="0"/>
                        <a:ea typeface="Times New Roman"/>
                        <a:cs typeface="Arial" pitchFamily="34" charset="0"/>
                      </a:endParaRPr>
                    </a:p>
                  </a:txBody>
                  <a:tcPr marL="43608" marR="43608" marT="0" marB="0" anchor="ctr"/>
                </a:tc>
              </a:tr>
              <a:tr h="290718">
                <a:tc>
                  <a:txBody>
                    <a:bodyPr/>
                    <a:lstStyle/>
                    <a:p>
                      <a:pPr marL="0" marR="0" algn="just">
                        <a:spcBef>
                          <a:spcPts val="0"/>
                        </a:spcBef>
                        <a:spcAft>
                          <a:spcPts val="0"/>
                        </a:spcAft>
                      </a:pPr>
                      <a:r>
                        <a:rPr lang="en-US" sz="1310">
                          <a:effectLst/>
                          <a:latin typeface="Arial" pitchFamily="34" charset="0"/>
                          <a:cs typeface="Arial" pitchFamily="34" charset="0"/>
                        </a:rPr>
                        <a:t>The Engineers don't recognize the safety of public when considering personal / organizational benefits.</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0.659</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9th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0.556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11th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0.558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0.578</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14th</a:t>
                      </a:r>
                      <a:endParaRPr lang="en-US" sz="1310">
                        <a:effectLst/>
                        <a:latin typeface="Arial" pitchFamily="34" charset="0"/>
                        <a:ea typeface="Times New Roman"/>
                        <a:cs typeface="Arial" pitchFamily="34" charset="0"/>
                      </a:endParaRPr>
                    </a:p>
                  </a:txBody>
                  <a:tcPr marL="43608" marR="43608" marT="0" marB="0" anchor="ctr"/>
                </a:tc>
              </a:tr>
              <a:tr h="290718">
                <a:tc>
                  <a:txBody>
                    <a:bodyPr/>
                    <a:lstStyle/>
                    <a:p>
                      <a:pPr marL="0" marR="0" algn="just">
                        <a:spcBef>
                          <a:spcPts val="0"/>
                        </a:spcBef>
                        <a:spcAft>
                          <a:spcPts val="0"/>
                        </a:spcAft>
                      </a:pPr>
                      <a:r>
                        <a:rPr lang="en-US" sz="1310" dirty="0">
                          <a:effectLst/>
                          <a:latin typeface="Arial" pitchFamily="34" charset="0"/>
                          <a:cs typeface="Arial" pitchFamily="34" charset="0"/>
                        </a:rPr>
                        <a:t>Professionals don't hold paramount the safety, health and welfare of the labor inside the work site.</a:t>
                      </a:r>
                      <a:endParaRPr lang="en-US" sz="1310" dirty="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0.676</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0.627</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5th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0.613</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7th</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0.631</a:t>
                      </a:r>
                      <a:endParaRPr lang="en-US" sz="1310">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effectLst/>
                          <a:latin typeface="Arial" pitchFamily="34" charset="0"/>
                          <a:cs typeface="Arial" pitchFamily="34" charset="0"/>
                        </a:rPr>
                        <a:t>6th</a:t>
                      </a:r>
                      <a:endParaRPr lang="en-US" sz="1310">
                        <a:effectLst/>
                        <a:latin typeface="Arial" pitchFamily="34" charset="0"/>
                        <a:ea typeface="Times New Roman"/>
                        <a:cs typeface="Arial" pitchFamily="34" charset="0"/>
                      </a:endParaRPr>
                    </a:p>
                  </a:txBody>
                  <a:tcPr marL="43608" marR="43608" marT="0" marB="0" anchor="ctr"/>
                </a:tc>
              </a:tr>
              <a:tr h="290718">
                <a:tc>
                  <a:txBody>
                    <a:bodyPr/>
                    <a:lstStyle/>
                    <a:p>
                      <a:pPr marL="0" marR="0" algn="just">
                        <a:spcBef>
                          <a:spcPts val="0"/>
                        </a:spcBef>
                        <a:spcAft>
                          <a:spcPts val="0"/>
                        </a:spcAft>
                      </a:pPr>
                      <a:r>
                        <a:rPr lang="en-US" sz="1310">
                          <a:solidFill>
                            <a:srgbClr val="FF0000"/>
                          </a:solidFill>
                          <a:effectLst/>
                          <a:latin typeface="Arial" pitchFamily="34" charset="0"/>
                          <a:cs typeface="Arial" pitchFamily="34" charset="0"/>
                        </a:rPr>
                        <a:t>Contractor's professional don't dispose waste in suitable and safe ways which is friendly with the environment.</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0.782</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1st</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0.692</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1st</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0.616</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6th</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a:solidFill>
                            <a:srgbClr val="FF0000"/>
                          </a:solidFill>
                          <a:effectLst/>
                          <a:latin typeface="Arial" pitchFamily="34" charset="0"/>
                          <a:cs typeface="Arial" pitchFamily="34" charset="0"/>
                        </a:rPr>
                        <a:t>0.675</a:t>
                      </a:r>
                      <a:endParaRPr lang="en-US" sz="1310">
                        <a:solidFill>
                          <a:srgbClr val="FF0000"/>
                        </a:solidFill>
                        <a:effectLst/>
                        <a:latin typeface="Arial" pitchFamily="34" charset="0"/>
                        <a:ea typeface="Times New Roman"/>
                        <a:cs typeface="Arial" pitchFamily="34" charset="0"/>
                      </a:endParaRPr>
                    </a:p>
                  </a:txBody>
                  <a:tcPr marL="43608" marR="43608" marT="0" marB="0" anchor="ctr"/>
                </a:tc>
                <a:tc>
                  <a:txBody>
                    <a:bodyPr/>
                    <a:lstStyle/>
                    <a:p>
                      <a:pPr marL="0" marR="0" algn="ctr">
                        <a:spcBef>
                          <a:spcPts val="0"/>
                        </a:spcBef>
                        <a:spcAft>
                          <a:spcPts val="0"/>
                        </a:spcAft>
                      </a:pPr>
                      <a:r>
                        <a:rPr lang="en-US" sz="1310" dirty="0">
                          <a:solidFill>
                            <a:srgbClr val="FF0000"/>
                          </a:solidFill>
                          <a:effectLst/>
                          <a:latin typeface="Arial" pitchFamily="34" charset="0"/>
                          <a:cs typeface="Arial" pitchFamily="34" charset="0"/>
                        </a:rPr>
                        <a:t>1st</a:t>
                      </a:r>
                      <a:endParaRPr lang="en-US" sz="1310" dirty="0">
                        <a:solidFill>
                          <a:srgbClr val="FF0000"/>
                        </a:solidFill>
                        <a:effectLst/>
                        <a:latin typeface="Arial" pitchFamily="34" charset="0"/>
                        <a:ea typeface="Times New Roman"/>
                        <a:cs typeface="Arial" pitchFamily="34" charset="0"/>
                      </a:endParaRPr>
                    </a:p>
                  </a:txBody>
                  <a:tcPr marL="43608" marR="43608" marT="0" marB="0" anchor="ctr"/>
                </a:tc>
              </a:tr>
            </a:tbl>
          </a:graphicData>
        </a:graphic>
      </p:graphicFrame>
      <p:sp>
        <p:nvSpPr>
          <p:cNvPr id="6" name="Rectangle 5"/>
          <p:cNvSpPr/>
          <p:nvPr/>
        </p:nvSpPr>
        <p:spPr>
          <a:xfrm>
            <a:off x="1093761" y="10989"/>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OVERALL RII &amp; RANK OF PROFESSIONALS SHORTCOMINGS OF ETHICAL BEHAVIOR AFTER AWARDING THE TENDER</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3841846287"/>
      </p:ext>
    </p:extLst>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 y="1129941"/>
            <a:ext cx="12191999" cy="5093702"/>
          </a:xfrm>
          <a:prstGeom prst="rect">
            <a:avLst/>
          </a:prstGeom>
        </p:spPr>
        <p:txBody>
          <a:bodyPr wrap="square">
            <a:spAutoFit/>
          </a:bodyPr>
          <a:lstStyle/>
          <a:p>
            <a:pPr algn="just"/>
            <a:r>
              <a:rPr lang="en-US" sz="2500" dirty="0">
                <a:latin typeface="Arial" pitchFamily="34" charset="0"/>
                <a:cs typeface="Arial" pitchFamily="34" charset="0"/>
              </a:rPr>
              <a:t>During KII, it was found that the supplier for the Project changes with the change of </a:t>
            </a:r>
            <a:r>
              <a:rPr lang="en-US" sz="2500" dirty="0" smtClean="0">
                <a:latin typeface="Arial" pitchFamily="34" charset="0"/>
                <a:cs typeface="Arial" pitchFamily="34" charset="0"/>
              </a:rPr>
              <a:t>Project </a:t>
            </a:r>
            <a:r>
              <a:rPr lang="en-US" sz="2500" dirty="0">
                <a:latin typeface="Arial" pitchFamily="34" charset="0"/>
                <a:cs typeface="Arial" pitchFamily="34" charset="0"/>
              </a:rPr>
              <a:t>Manager so there may be some vested interest of Project Manager resulting into project suffers. Even PM keeps asking for unnecessary detailing of the bill at the last date of bill clearance resulting into late payments. Sometimes, it becomes a challenge for a Project Manager to ask his subordinate to perform some sorts of job as the subordinate has been appointed from Public Service Commission but is not skilled enough to perform the job.</a:t>
            </a:r>
          </a:p>
          <a:p>
            <a:pPr algn="just"/>
            <a:r>
              <a:rPr lang="en-US" sz="2500" dirty="0">
                <a:latin typeface="Arial" pitchFamily="34" charset="0"/>
                <a:cs typeface="Arial" pitchFamily="34" charset="0"/>
              </a:rPr>
              <a:t> </a:t>
            </a:r>
          </a:p>
          <a:p>
            <a:pPr algn="just"/>
            <a:r>
              <a:rPr lang="en-US" sz="2500" dirty="0">
                <a:latin typeface="Arial" pitchFamily="34" charset="0"/>
                <a:cs typeface="Arial" pitchFamily="34" charset="0"/>
              </a:rPr>
              <a:t>During KII, it was noted that, </a:t>
            </a:r>
            <a:r>
              <a:rPr lang="en-US" sz="2500" dirty="0" smtClean="0">
                <a:latin typeface="Arial" pitchFamily="34" charset="0"/>
                <a:cs typeface="Arial" pitchFamily="34" charset="0"/>
              </a:rPr>
              <a:t>some </a:t>
            </a:r>
            <a:r>
              <a:rPr lang="en-US" sz="2500" dirty="0">
                <a:latin typeface="Arial" pitchFamily="34" charset="0"/>
                <a:cs typeface="Arial" pitchFamily="34" charset="0"/>
              </a:rPr>
              <a:t>Project Managers ask the contractor to hire their equipment in handsome rate which will result in negotiation in quality works with PM.</a:t>
            </a:r>
          </a:p>
          <a:p>
            <a:pPr algn="just"/>
            <a:r>
              <a:rPr lang="en-US" sz="2500" dirty="0">
                <a:latin typeface="Arial" pitchFamily="34" charset="0"/>
                <a:cs typeface="Arial" pitchFamily="34" charset="0"/>
              </a:rPr>
              <a:t> </a:t>
            </a:r>
          </a:p>
          <a:p>
            <a:pPr algn="just"/>
            <a:r>
              <a:rPr lang="en-US" sz="2500" dirty="0">
                <a:latin typeface="Arial" pitchFamily="34" charset="0"/>
                <a:cs typeface="Arial" pitchFamily="34" charset="0"/>
              </a:rPr>
              <a:t>Also, it was noted that user’s committee should be part of every project to ensure quality along with ethical practices.</a:t>
            </a:r>
          </a:p>
        </p:txBody>
      </p:sp>
      <p:sp>
        <p:nvSpPr>
          <p:cNvPr id="6" name="Rectangle 5"/>
          <p:cNvSpPr/>
          <p:nvPr/>
        </p:nvSpPr>
        <p:spPr>
          <a:xfrm>
            <a:off x="1093761" y="10989"/>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OVERALL RII &amp; RANK OF PROFESSIONALS SHORTCOMINGS OF ETHICAL BEHAVIOR AFTER AWARDING THE TENDER</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872308537"/>
      </p:ext>
    </p:extLst>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1358394633"/>
              </p:ext>
            </p:extLst>
          </p:nvPr>
        </p:nvGraphicFramePr>
        <p:xfrm>
          <a:off x="-1" y="1200567"/>
          <a:ext cx="12192001" cy="5638424"/>
        </p:xfrm>
        <a:graphic>
          <a:graphicData uri="http://schemas.openxmlformats.org/drawingml/2006/table">
            <a:tbl>
              <a:tblPr firstRow="1" firstCol="1" bandRow="1">
                <a:tableStyleId>{5C22544A-7EE6-4342-B048-85BDC9FD1C3A}</a:tableStyleId>
              </a:tblPr>
              <a:tblGrid>
                <a:gridCol w="5704115"/>
                <a:gridCol w="914400"/>
                <a:gridCol w="885372"/>
                <a:gridCol w="870857"/>
                <a:gridCol w="696686"/>
                <a:gridCol w="769257"/>
                <a:gridCol w="812800"/>
                <a:gridCol w="827314"/>
                <a:gridCol w="711200"/>
              </a:tblGrid>
              <a:tr h="207784">
                <a:tc rowSpan="2">
                  <a:txBody>
                    <a:bodyPr/>
                    <a:lstStyle/>
                    <a:p>
                      <a:pPr marL="0" marR="0" algn="ctr">
                        <a:spcBef>
                          <a:spcPts val="0"/>
                        </a:spcBef>
                        <a:spcAft>
                          <a:spcPts val="0"/>
                        </a:spcAft>
                      </a:pPr>
                      <a:r>
                        <a:rPr lang="en-US" sz="1100" dirty="0">
                          <a:effectLst/>
                          <a:latin typeface="Arial" pitchFamily="34" charset="0"/>
                          <a:cs typeface="Arial" pitchFamily="34" charset="0"/>
                        </a:rPr>
                        <a:t>Variables</a:t>
                      </a:r>
                      <a:endParaRPr lang="en-US" sz="1100" dirty="0">
                        <a:effectLst/>
                        <a:latin typeface="Arial" pitchFamily="34" charset="0"/>
                        <a:ea typeface="Times New Roman"/>
                        <a:cs typeface="Arial" pitchFamily="34" charset="0"/>
                      </a:endParaRPr>
                    </a:p>
                  </a:txBody>
                  <a:tcPr marL="46751" marR="46751" marT="0" marB="0" anchor="ctr"/>
                </a:tc>
                <a:tc gridSpan="2">
                  <a:txBody>
                    <a:bodyPr/>
                    <a:lstStyle/>
                    <a:p>
                      <a:pPr marL="0" marR="0" algn="ctr">
                        <a:spcBef>
                          <a:spcPts val="0"/>
                        </a:spcBef>
                        <a:spcAft>
                          <a:spcPts val="0"/>
                        </a:spcAft>
                      </a:pPr>
                      <a:r>
                        <a:rPr lang="en-US" sz="1100">
                          <a:effectLst/>
                          <a:latin typeface="Arial" pitchFamily="34" charset="0"/>
                          <a:cs typeface="Arial" pitchFamily="34" charset="0"/>
                        </a:rPr>
                        <a:t>Investigating </a:t>
                      </a:r>
                    </a:p>
                    <a:p>
                      <a:pPr marL="0" marR="0" algn="ctr">
                        <a:spcBef>
                          <a:spcPts val="0"/>
                        </a:spcBef>
                        <a:spcAft>
                          <a:spcPts val="0"/>
                        </a:spcAft>
                      </a:pPr>
                      <a:r>
                        <a:rPr lang="en-US" sz="1100">
                          <a:effectLst/>
                          <a:latin typeface="Arial" pitchFamily="34" charset="0"/>
                          <a:cs typeface="Arial" pitchFamily="34" charset="0"/>
                        </a:rPr>
                        <a:t>Offices</a:t>
                      </a:r>
                      <a:endParaRPr lang="en-US" sz="1100">
                        <a:effectLst/>
                        <a:latin typeface="Arial" pitchFamily="34" charset="0"/>
                        <a:ea typeface="Times New Roman"/>
                        <a:cs typeface="Arial" pitchFamily="34" charset="0"/>
                      </a:endParaRPr>
                    </a:p>
                  </a:txBody>
                  <a:tcPr marL="46751" marR="46751" marT="0" marB="0"/>
                </a:tc>
                <a:tc hMerge="1">
                  <a:txBody>
                    <a:bodyPr/>
                    <a:lstStyle/>
                    <a:p>
                      <a:endParaRPr lang="en-US"/>
                    </a:p>
                  </a:txBody>
                  <a:tcPr/>
                </a:tc>
                <a:tc gridSpan="2">
                  <a:txBody>
                    <a:bodyPr/>
                    <a:lstStyle/>
                    <a:p>
                      <a:pPr marL="0" marR="0" algn="ctr">
                        <a:spcBef>
                          <a:spcPts val="0"/>
                        </a:spcBef>
                        <a:spcAft>
                          <a:spcPts val="0"/>
                        </a:spcAft>
                      </a:pPr>
                      <a:r>
                        <a:rPr lang="en-US" sz="1100">
                          <a:effectLst/>
                          <a:latin typeface="Arial" pitchFamily="34" charset="0"/>
                          <a:cs typeface="Arial" pitchFamily="34" charset="0"/>
                        </a:rPr>
                        <a:t>Professional Bodies</a:t>
                      </a:r>
                      <a:endParaRPr lang="en-US" sz="1100">
                        <a:effectLst/>
                        <a:latin typeface="Arial" pitchFamily="34" charset="0"/>
                        <a:ea typeface="Times New Roman"/>
                        <a:cs typeface="Arial" pitchFamily="34" charset="0"/>
                      </a:endParaRPr>
                    </a:p>
                  </a:txBody>
                  <a:tcPr marL="46751" marR="46751" marT="0" marB="0"/>
                </a:tc>
                <a:tc hMerge="1">
                  <a:txBody>
                    <a:bodyPr/>
                    <a:lstStyle/>
                    <a:p>
                      <a:endParaRPr lang="en-US"/>
                    </a:p>
                  </a:txBody>
                  <a:tcPr/>
                </a:tc>
                <a:tc gridSpan="2">
                  <a:txBody>
                    <a:bodyPr/>
                    <a:lstStyle/>
                    <a:p>
                      <a:pPr marL="0" marR="0" algn="ctr">
                        <a:spcBef>
                          <a:spcPts val="0"/>
                        </a:spcBef>
                        <a:spcAft>
                          <a:spcPts val="0"/>
                        </a:spcAft>
                      </a:pPr>
                      <a:r>
                        <a:rPr lang="en-US" sz="1100">
                          <a:effectLst/>
                          <a:latin typeface="Arial" pitchFamily="34" charset="0"/>
                          <a:cs typeface="Arial" pitchFamily="34" charset="0"/>
                        </a:rPr>
                        <a:t>Government</a:t>
                      </a:r>
                    </a:p>
                    <a:p>
                      <a:pPr marL="0" marR="0" algn="ctr">
                        <a:spcBef>
                          <a:spcPts val="0"/>
                        </a:spcBef>
                        <a:spcAft>
                          <a:spcPts val="0"/>
                        </a:spcAft>
                      </a:pPr>
                      <a:r>
                        <a:rPr lang="en-US" sz="1100">
                          <a:effectLst/>
                          <a:latin typeface="Arial" pitchFamily="34" charset="0"/>
                          <a:cs typeface="Arial" pitchFamily="34" charset="0"/>
                        </a:rPr>
                        <a:t>Departments</a:t>
                      </a:r>
                      <a:endParaRPr lang="en-US" sz="1100">
                        <a:effectLst/>
                        <a:latin typeface="Arial" pitchFamily="34" charset="0"/>
                        <a:ea typeface="Times New Roman"/>
                        <a:cs typeface="Arial" pitchFamily="34" charset="0"/>
                      </a:endParaRPr>
                    </a:p>
                  </a:txBody>
                  <a:tcPr marL="46751" marR="46751" marT="0" marB="0"/>
                </a:tc>
                <a:tc hMerge="1">
                  <a:txBody>
                    <a:bodyPr/>
                    <a:lstStyle/>
                    <a:p>
                      <a:endParaRPr lang="en-US"/>
                    </a:p>
                  </a:txBody>
                  <a:tcPr/>
                </a:tc>
                <a:tc rowSpan="2">
                  <a:txBody>
                    <a:bodyPr/>
                    <a:lstStyle/>
                    <a:p>
                      <a:pPr marL="0" marR="0" algn="ctr">
                        <a:spcBef>
                          <a:spcPts val="0"/>
                        </a:spcBef>
                        <a:spcAft>
                          <a:spcPts val="0"/>
                        </a:spcAft>
                      </a:pPr>
                      <a:r>
                        <a:rPr lang="en-US" sz="1100">
                          <a:effectLst/>
                          <a:latin typeface="Arial" pitchFamily="34" charset="0"/>
                          <a:cs typeface="Arial" pitchFamily="34" charset="0"/>
                        </a:rPr>
                        <a:t>Overall RII</a:t>
                      </a:r>
                      <a:endParaRPr lang="en-US" sz="1100">
                        <a:effectLst/>
                        <a:latin typeface="Arial" pitchFamily="34" charset="0"/>
                        <a:ea typeface="Times New Roman"/>
                        <a:cs typeface="Arial" pitchFamily="34" charset="0"/>
                      </a:endParaRPr>
                    </a:p>
                  </a:txBody>
                  <a:tcPr marL="46751" marR="46751" marT="0" marB="0" anchor="ctr"/>
                </a:tc>
                <a:tc rowSpan="2">
                  <a:txBody>
                    <a:bodyPr/>
                    <a:lstStyle/>
                    <a:p>
                      <a:pPr marL="0" marR="0" algn="ctr">
                        <a:spcBef>
                          <a:spcPts val="0"/>
                        </a:spcBef>
                        <a:spcAft>
                          <a:spcPts val="0"/>
                        </a:spcAft>
                      </a:pPr>
                      <a:r>
                        <a:rPr lang="en-US" sz="1100">
                          <a:effectLst/>
                          <a:latin typeface="Arial" pitchFamily="34" charset="0"/>
                          <a:cs typeface="Arial" pitchFamily="34" charset="0"/>
                        </a:rPr>
                        <a:t>Overall Rank</a:t>
                      </a:r>
                      <a:endParaRPr lang="en-US" sz="1100">
                        <a:effectLst/>
                        <a:latin typeface="Arial" pitchFamily="34" charset="0"/>
                        <a:ea typeface="Times New Roman"/>
                        <a:cs typeface="Arial" pitchFamily="34" charset="0"/>
                      </a:endParaRPr>
                    </a:p>
                  </a:txBody>
                  <a:tcPr marL="46751" marR="46751" marT="0" marB="0" anchor="ctr"/>
                </a:tc>
              </a:tr>
              <a:tr h="207784">
                <a:tc vMerge="1">
                  <a:txBody>
                    <a:bodyPr/>
                    <a:lstStyle/>
                    <a:p>
                      <a:endParaRPr lang="en-US"/>
                    </a:p>
                  </a:txBody>
                  <a:tcPr/>
                </a:tc>
                <a:tc>
                  <a:txBody>
                    <a:bodyPr/>
                    <a:lstStyle/>
                    <a:p>
                      <a:pPr marL="0" marR="0" algn="ctr">
                        <a:spcBef>
                          <a:spcPts val="0"/>
                        </a:spcBef>
                        <a:spcAft>
                          <a:spcPts val="0"/>
                        </a:spcAft>
                      </a:pPr>
                      <a:r>
                        <a:rPr lang="en-US" sz="1100">
                          <a:effectLst/>
                          <a:latin typeface="Arial" pitchFamily="34" charset="0"/>
                          <a:cs typeface="Arial" pitchFamily="34" charset="0"/>
                        </a:rPr>
                        <a:t>RII</a:t>
                      </a:r>
                      <a:endParaRPr lang="en-US" sz="1100">
                        <a:effectLst/>
                        <a:latin typeface="Arial" pitchFamily="34" charset="0"/>
                        <a:ea typeface="Times New Roman"/>
                        <a:cs typeface="Arial" pitchFamily="34" charset="0"/>
                      </a:endParaRPr>
                    </a:p>
                  </a:txBody>
                  <a:tcPr marL="46751" marR="46751" marT="0" marB="0"/>
                </a:tc>
                <a:tc>
                  <a:txBody>
                    <a:bodyPr/>
                    <a:lstStyle/>
                    <a:p>
                      <a:pPr marL="0" marR="0" algn="ctr">
                        <a:spcBef>
                          <a:spcPts val="0"/>
                        </a:spcBef>
                        <a:spcAft>
                          <a:spcPts val="0"/>
                        </a:spcAft>
                      </a:pPr>
                      <a:r>
                        <a:rPr lang="en-US" sz="1100">
                          <a:effectLst/>
                          <a:latin typeface="Arial" pitchFamily="34" charset="0"/>
                          <a:cs typeface="Arial" pitchFamily="34" charset="0"/>
                        </a:rPr>
                        <a:t>Rank</a:t>
                      </a:r>
                      <a:endParaRPr lang="en-US" sz="1100">
                        <a:effectLst/>
                        <a:latin typeface="Arial" pitchFamily="34" charset="0"/>
                        <a:ea typeface="Times New Roman"/>
                        <a:cs typeface="Arial" pitchFamily="34" charset="0"/>
                      </a:endParaRPr>
                    </a:p>
                  </a:txBody>
                  <a:tcPr marL="46751" marR="46751" marT="0" marB="0"/>
                </a:tc>
                <a:tc>
                  <a:txBody>
                    <a:bodyPr/>
                    <a:lstStyle/>
                    <a:p>
                      <a:pPr marL="0" marR="0" algn="ctr">
                        <a:spcBef>
                          <a:spcPts val="0"/>
                        </a:spcBef>
                        <a:spcAft>
                          <a:spcPts val="0"/>
                        </a:spcAft>
                      </a:pPr>
                      <a:r>
                        <a:rPr lang="en-US" sz="1100">
                          <a:effectLst/>
                          <a:latin typeface="Arial" pitchFamily="34" charset="0"/>
                          <a:cs typeface="Arial" pitchFamily="34" charset="0"/>
                        </a:rPr>
                        <a:t>RII</a:t>
                      </a:r>
                      <a:endParaRPr lang="en-US" sz="1100">
                        <a:effectLst/>
                        <a:latin typeface="Arial" pitchFamily="34" charset="0"/>
                        <a:ea typeface="Times New Roman"/>
                        <a:cs typeface="Arial" pitchFamily="34" charset="0"/>
                      </a:endParaRPr>
                    </a:p>
                  </a:txBody>
                  <a:tcPr marL="46751" marR="46751" marT="0" marB="0"/>
                </a:tc>
                <a:tc>
                  <a:txBody>
                    <a:bodyPr/>
                    <a:lstStyle/>
                    <a:p>
                      <a:pPr marL="0" marR="0" algn="ctr">
                        <a:spcBef>
                          <a:spcPts val="0"/>
                        </a:spcBef>
                        <a:spcAft>
                          <a:spcPts val="0"/>
                        </a:spcAft>
                      </a:pPr>
                      <a:r>
                        <a:rPr lang="en-US" sz="1100">
                          <a:effectLst/>
                          <a:latin typeface="Arial" pitchFamily="34" charset="0"/>
                          <a:cs typeface="Arial" pitchFamily="34" charset="0"/>
                        </a:rPr>
                        <a:t>Rank</a:t>
                      </a:r>
                      <a:endParaRPr lang="en-US" sz="1100">
                        <a:effectLst/>
                        <a:latin typeface="Arial" pitchFamily="34" charset="0"/>
                        <a:ea typeface="Times New Roman"/>
                        <a:cs typeface="Arial" pitchFamily="34" charset="0"/>
                      </a:endParaRPr>
                    </a:p>
                  </a:txBody>
                  <a:tcPr marL="46751" marR="46751" marT="0" marB="0"/>
                </a:tc>
                <a:tc>
                  <a:txBody>
                    <a:bodyPr/>
                    <a:lstStyle/>
                    <a:p>
                      <a:pPr marL="0" marR="0" algn="ctr">
                        <a:spcBef>
                          <a:spcPts val="0"/>
                        </a:spcBef>
                        <a:spcAft>
                          <a:spcPts val="0"/>
                        </a:spcAft>
                      </a:pPr>
                      <a:r>
                        <a:rPr lang="en-US" sz="1100">
                          <a:effectLst/>
                          <a:latin typeface="Arial" pitchFamily="34" charset="0"/>
                          <a:cs typeface="Arial" pitchFamily="34" charset="0"/>
                        </a:rPr>
                        <a:t>RII</a:t>
                      </a:r>
                      <a:endParaRPr lang="en-US" sz="1100">
                        <a:effectLst/>
                        <a:latin typeface="Arial" pitchFamily="34" charset="0"/>
                        <a:ea typeface="Times New Roman"/>
                        <a:cs typeface="Arial" pitchFamily="34" charset="0"/>
                      </a:endParaRPr>
                    </a:p>
                  </a:txBody>
                  <a:tcPr marL="46751" marR="46751" marT="0" marB="0"/>
                </a:tc>
                <a:tc>
                  <a:txBody>
                    <a:bodyPr/>
                    <a:lstStyle/>
                    <a:p>
                      <a:pPr marL="0" marR="0" algn="ctr">
                        <a:spcBef>
                          <a:spcPts val="0"/>
                        </a:spcBef>
                        <a:spcAft>
                          <a:spcPts val="0"/>
                        </a:spcAft>
                      </a:pPr>
                      <a:r>
                        <a:rPr lang="en-US" sz="1100">
                          <a:effectLst/>
                          <a:latin typeface="Arial" pitchFamily="34" charset="0"/>
                          <a:cs typeface="Arial" pitchFamily="34" charset="0"/>
                        </a:rPr>
                        <a:t>Rank</a:t>
                      </a:r>
                      <a:endParaRPr lang="en-US" sz="1100">
                        <a:effectLst/>
                        <a:latin typeface="Arial" pitchFamily="34" charset="0"/>
                        <a:ea typeface="Times New Roman"/>
                        <a:cs typeface="Arial" pitchFamily="34" charset="0"/>
                      </a:endParaRPr>
                    </a:p>
                  </a:txBody>
                  <a:tcPr marL="46751" marR="46751" marT="0" marB="0"/>
                </a:tc>
                <a:tc vMerge="1">
                  <a:txBody>
                    <a:bodyPr/>
                    <a:lstStyle/>
                    <a:p>
                      <a:endParaRPr lang="en-US"/>
                    </a:p>
                  </a:txBody>
                  <a:tcPr/>
                </a:tc>
                <a:tc vMerge="1">
                  <a:txBody>
                    <a:bodyPr/>
                    <a:lstStyle/>
                    <a:p>
                      <a:endParaRPr lang="en-US"/>
                    </a:p>
                  </a:txBody>
                  <a:tcPr/>
                </a:tc>
              </a:tr>
              <a:tr h="207784">
                <a:tc>
                  <a:txBody>
                    <a:bodyPr/>
                    <a:lstStyle/>
                    <a:p>
                      <a:pPr marL="0" marR="0" algn="l">
                        <a:spcBef>
                          <a:spcPts val="0"/>
                        </a:spcBef>
                        <a:spcAft>
                          <a:spcPts val="0"/>
                        </a:spcAft>
                      </a:pPr>
                      <a:r>
                        <a:rPr lang="en-US" sz="1100">
                          <a:solidFill>
                            <a:srgbClr val="FF0000"/>
                          </a:solidFill>
                          <a:effectLst/>
                          <a:latin typeface="Arial" pitchFamily="34" charset="0"/>
                          <a:cs typeface="Arial" pitchFamily="34" charset="0"/>
                        </a:rPr>
                        <a:t>Personal culture or personal behavior</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0.706</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8th</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0.803</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1st</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0.751</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3rd</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0.782</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dirty="0">
                          <a:solidFill>
                            <a:srgbClr val="FF0000"/>
                          </a:solidFill>
                          <a:effectLst/>
                          <a:latin typeface="Arial" pitchFamily="34" charset="0"/>
                          <a:cs typeface="Arial" pitchFamily="34" charset="0"/>
                        </a:rPr>
                        <a:t>1st</a:t>
                      </a:r>
                      <a:endParaRPr lang="en-US" sz="1100" dirty="0">
                        <a:solidFill>
                          <a:srgbClr val="FF0000"/>
                        </a:solidFill>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Construction industry culture</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0.888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1st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3rd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0.719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0.725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6th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Political systems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0.718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4th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Poverty</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0.841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2nd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0.810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1st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4th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solidFill>
                            <a:srgbClr val="FF0000"/>
                          </a:solidFill>
                          <a:effectLst/>
                          <a:latin typeface="Arial" pitchFamily="34" charset="0"/>
                          <a:cs typeface="Arial" pitchFamily="34" charset="0"/>
                        </a:rPr>
                        <a:t>Excessive love for money (Greed)</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0.671</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10th</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0.712</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6th</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0.769</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2nd</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solidFill>
                            <a:srgbClr val="FF0000"/>
                          </a:solidFill>
                          <a:effectLst/>
                          <a:latin typeface="Arial" pitchFamily="34" charset="0"/>
                          <a:cs typeface="Arial" pitchFamily="34" charset="0"/>
                        </a:rPr>
                        <a:t>0.764</a:t>
                      </a:r>
                      <a:endParaRPr lang="en-US" sz="1100">
                        <a:solidFill>
                          <a:srgbClr val="FF0000"/>
                        </a:solidFill>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dirty="0">
                          <a:solidFill>
                            <a:srgbClr val="FF0000"/>
                          </a:solidFill>
                          <a:effectLst/>
                          <a:latin typeface="Arial" pitchFamily="34" charset="0"/>
                          <a:cs typeface="Arial" pitchFamily="34" charset="0"/>
                        </a:rPr>
                        <a:t>2nd</a:t>
                      </a:r>
                      <a:endParaRPr lang="en-US" sz="1100" dirty="0">
                        <a:solidFill>
                          <a:srgbClr val="FF0000"/>
                        </a:solidFill>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Professional indiscipline</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0.824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3rd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0.637</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0.647</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17th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Profit maximization by contractor</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0.725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11th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0.721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7th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Location of project </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0.556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0.607</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23rd</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Favoritism</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0.732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0.732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5th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Illegal award of contract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13th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16th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The absence of strict contractual laws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0.735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Inability of supervision to control those behavior</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20th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Lack of high executive control</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Underpay consulting fees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0.629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0.576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0.608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20th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0.598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24th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Insecurity of job</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0.782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13th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Lack of transparency</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0.766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2nd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0.740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0.758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3rd</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Insufficient education from professional institution</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11th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10th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10th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13th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Economic downturn</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0.776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11th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14th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Insufficient legislative enforcement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13th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0.700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9th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Prejudice against workers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0.590</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17th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0.624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21st</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Salaries of workers are delayed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10th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High cost of obtaining redress in count of law</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0.565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20th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12th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0.667</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11th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Size of project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0.559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21st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0.576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23rd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0.576</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26th</a:t>
                      </a:r>
                      <a:endParaRPr lang="en-US" sz="1100">
                        <a:effectLst/>
                        <a:latin typeface="Arial" pitchFamily="34" charset="0"/>
                        <a:ea typeface="Times New Roman"/>
                        <a:cs typeface="Arial" pitchFamily="34" charset="0"/>
                      </a:endParaRPr>
                    </a:p>
                  </a:txBody>
                  <a:tcPr marL="46751" marR="46751" marT="0" marB="0" anchor="ctr"/>
                </a:tc>
              </a:tr>
              <a:tr h="103892">
                <a:tc>
                  <a:txBody>
                    <a:bodyPr/>
                    <a:lstStyle/>
                    <a:p>
                      <a:pPr marL="0" marR="0" algn="l">
                        <a:spcBef>
                          <a:spcPts val="0"/>
                        </a:spcBef>
                        <a:spcAft>
                          <a:spcPts val="0"/>
                        </a:spcAft>
                      </a:pPr>
                      <a:r>
                        <a:rPr lang="en-US" sz="1100">
                          <a:effectLst/>
                          <a:latin typeface="Arial" pitchFamily="34" charset="0"/>
                          <a:cs typeface="Arial" pitchFamily="34" charset="0"/>
                        </a:rPr>
                        <a:t>Project complexity</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15th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0.664</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11th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0.603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21st</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0.615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22nd</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Competitiveness between contractors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10th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0.712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6th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23rd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19th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Overlapping between personal and professional ethics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14th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0.671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0.631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0.653</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15th</a:t>
                      </a:r>
                      <a:endParaRPr lang="en-US" sz="1100">
                        <a:effectLst/>
                        <a:latin typeface="Arial" pitchFamily="34" charset="0"/>
                        <a:ea typeface="Times New Roman"/>
                        <a:cs typeface="Arial" pitchFamily="34" charset="0"/>
                      </a:endParaRPr>
                    </a:p>
                  </a:txBody>
                  <a:tcPr marL="46751" marR="46751" marT="0" marB="0" anchor="ctr"/>
                </a:tc>
              </a:tr>
              <a:tr h="129865">
                <a:tc>
                  <a:txBody>
                    <a:bodyPr/>
                    <a:lstStyle/>
                    <a:p>
                      <a:pPr marL="0" marR="0" algn="l">
                        <a:spcBef>
                          <a:spcPts val="0"/>
                        </a:spcBef>
                        <a:spcAft>
                          <a:spcPts val="0"/>
                        </a:spcAft>
                      </a:pPr>
                      <a:r>
                        <a:rPr lang="en-US" sz="1100">
                          <a:effectLst/>
                          <a:latin typeface="Arial" pitchFamily="34" charset="0"/>
                          <a:cs typeface="Arial" pitchFamily="34" charset="0"/>
                        </a:rPr>
                        <a:t>Discrimination between workers</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0.587</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22nd</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0.585</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25th</a:t>
                      </a:r>
                      <a:endParaRPr lang="en-US" sz="1100">
                        <a:effectLst/>
                        <a:latin typeface="Arial" pitchFamily="34" charset="0"/>
                        <a:ea typeface="Times New Roman"/>
                        <a:cs typeface="Arial" pitchFamily="34" charset="0"/>
                      </a:endParaRPr>
                    </a:p>
                  </a:txBody>
                  <a:tcPr marL="46751" marR="46751" marT="0" marB="0" anchor="ctr"/>
                </a:tc>
              </a:tr>
              <a:tr h="207784">
                <a:tc>
                  <a:txBody>
                    <a:bodyPr/>
                    <a:lstStyle/>
                    <a:p>
                      <a:pPr marL="0" marR="0" algn="l">
                        <a:spcBef>
                          <a:spcPts val="0"/>
                        </a:spcBef>
                        <a:spcAft>
                          <a:spcPts val="0"/>
                        </a:spcAft>
                      </a:pPr>
                      <a:r>
                        <a:rPr lang="en-US" sz="1100">
                          <a:effectLst/>
                          <a:latin typeface="Arial" pitchFamily="34" charset="0"/>
                          <a:cs typeface="Arial" pitchFamily="34" charset="0"/>
                        </a:rPr>
                        <a:t>Non availability of construction materials in market freely</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0.588</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19th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0.681</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8th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0.652</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13th</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a:effectLst/>
                          <a:latin typeface="Arial" pitchFamily="34" charset="0"/>
                          <a:cs typeface="Arial" pitchFamily="34" charset="0"/>
                        </a:rPr>
                        <a:t>0.649</a:t>
                      </a:r>
                      <a:endParaRPr lang="en-US" sz="1100">
                        <a:effectLst/>
                        <a:latin typeface="Arial" pitchFamily="34" charset="0"/>
                        <a:ea typeface="Times New Roman"/>
                        <a:cs typeface="Arial" pitchFamily="34" charset="0"/>
                      </a:endParaRPr>
                    </a:p>
                  </a:txBody>
                  <a:tcPr marL="46751" marR="46751" marT="0" marB="0" anchor="ctr"/>
                </a:tc>
                <a:tc>
                  <a:txBody>
                    <a:bodyPr/>
                    <a:lstStyle/>
                    <a:p>
                      <a:pPr marL="0" marR="0" algn="ctr">
                        <a:spcBef>
                          <a:spcPts val="0"/>
                        </a:spcBef>
                        <a:spcAft>
                          <a:spcPts val="0"/>
                        </a:spcAft>
                      </a:pPr>
                      <a:r>
                        <a:rPr lang="en-US" sz="1100" dirty="0">
                          <a:effectLst/>
                          <a:latin typeface="Arial" pitchFamily="34" charset="0"/>
                          <a:cs typeface="Arial" pitchFamily="34" charset="0"/>
                        </a:rPr>
                        <a:t>16th</a:t>
                      </a:r>
                      <a:endParaRPr lang="en-US" sz="1100" dirty="0">
                        <a:effectLst/>
                        <a:latin typeface="Arial" pitchFamily="34" charset="0"/>
                        <a:ea typeface="Times New Roman"/>
                        <a:cs typeface="Arial" pitchFamily="34" charset="0"/>
                      </a:endParaRPr>
                    </a:p>
                  </a:txBody>
                  <a:tcPr marL="46751" marR="46751" marT="0" marB="0" anchor="ctr"/>
                </a:tc>
              </a:tr>
            </a:tbl>
          </a:graphicData>
        </a:graphic>
      </p:graphicFrame>
      <p:sp>
        <p:nvSpPr>
          <p:cNvPr id="6" name="Rectangle 5"/>
          <p:cNvSpPr/>
          <p:nvPr/>
        </p:nvSpPr>
        <p:spPr>
          <a:xfrm>
            <a:off x="1093761" y="10989"/>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OVERALL RII &amp; RANK FOR FACTORS LEAD TO SHORTCOMINGS OF ETHICAL BEHAVIOR </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3767715068"/>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 y="1997839"/>
            <a:ext cx="12191999" cy="2677656"/>
          </a:xfrm>
          <a:prstGeom prst="rect">
            <a:avLst/>
          </a:prstGeom>
        </p:spPr>
        <p:txBody>
          <a:bodyPr wrap="square">
            <a:spAutoFit/>
          </a:bodyPr>
          <a:lstStyle/>
          <a:p>
            <a:pPr algn="just"/>
            <a:r>
              <a:rPr lang="en-US" sz="2400" dirty="0">
                <a:latin typeface="Arial" pitchFamily="34" charset="0"/>
                <a:cs typeface="Arial" pitchFamily="34" charset="0"/>
              </a:rPr>
              <a:t>During KII, it was found that some Project Managers uses the Consultant firm by giving some service charges for consultancy works. All the works are formally done by consultant firm as seen but informally all the works like design, estimate, and report preparation are done by the agency office itself.</a:t>
            </a:r>
          </a:p>
          <a:p>
            <a:pPr algn="just"/>
            <a:r>
              <a:rPr lang="en-US" sz="2400" dirty="0">
                <a:latin typeface="Arial" pitchFamily="34" charset="0"/>
                <a:cs typeface="Arial" pitchFamily="34" charset="0"/>
              </a:rPr>
              <a:t> </a:t>
            </a:r>
          </a:p>
          <a:p>
            <a:pPr algn="just"/>
            <a:r>
              <a:rPr lang="en-US" sz="2400" dirty="0">
                <a:latin typeface="Arial" pitchFamily="34" charset="0"/>
                <a:cs typeface="Arial" pitchFamily="34" charset="0"/>
              </a:rPr>
              <a:t>It was also found that in Nepalese Army, they don’t hire consultant from outside.  All the consultancy works are done in-house by utilizing the capability of their own staffs.</a:t>
            </a:r>
          </a:p>
        </p:txBody>
      </p:sp>
      <p:sp>
        <p:nvSpPr>
          <p:cNvPr id="7" name="Rectangle 6"/>
          <p:cNvSpPr/>
          <p:nvPr/>
        </p:nvSpPr>
        <p:spPr>
          <a:xfrm>
            <a:off x="1093761" y="10989"/>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OVERALL RII &amp; RANK FOR FACTORS LEAD TO SHORTCOMINGS OF ETHICAL BEHAVIOR </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1217777289"/>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0" y="1124428"/>
            <a:ext cx="12192000" cy="5733572"/>
          </a:xfrm>
          <a:solidFill>
            <a:srgbClr val="002060"/>
          </a:solidFill>
        </p:spPr>
        <p:txBody>
          <a:bodyPr>
            <a:noAutofit/>
          </a:bodyPr>
          <a:lstStyle/>
          <a:p>
            <a:pPr algn="just"/>
            <a:r>
              <a:rPr lang="en-US" sz="2800" dirty="0">
                <a:solidFill>
                  <a:schemeClr val="bg1"/>
                </a:solidFill>
                <a:latin typeface="Arial" pitchFamily="34" charset="0"/>
                <a:cs typeface="Arial" pitchFamily="34" charset="0"/>
              </a:rPr>
              <a:t>Nepalese Construction Industry contributed around 10 to 11 percentage to GDP and it uses around 35 percent of Government budget. It is estimated that this sector is creating employment opportunities to about one million people. </a:t>
            </a:r>
            <a:r>
              <a:rPr lang="en-US" sz="2800" dirty="0" smtClean="0">
                <a:solidFill>
                  <a:schemeClr val="bg1"/>
                </a:solidFill>
                <a:latin typeface="Arial" pitchFamily="34" charset="0"/>
                <a:cs typeface="Arial" pitchFamily="34" charset="0"/>
              </a:rPr>
              <a:t>So</a:t>
            </a:r>
            <a:r>
              <a:rPr lang="en-US" sz="2800" dirty="0">
                <a:solidFill>
                  <a:schemeClr val="bg1"/>
                </a:solidFill>
                <a:latin typeface="Arial" pitchFamily="34" charset="0"/>
                <a:cs typeface="Arial" pitchFamily="34" charset="0"/>
              </a:rPr>
              <a:t>, it generates employment next to agricultural sector in the country. </a:t>
            </a:r>
            <a:r>
              <a:rPr lang="en-US" sz="2800" dirty="0" smtClean="0">
                <a:solidFill>
                  <a:schemeClr val="bg1"/>
                </a:solidFill>
                <a:latin typeface="Arial" pitchFamily="34" charset="0"/>
                <a:cs typeface="Arial" pitchFamily="34" charset="0"/>
              </a:rPr>
              <a:t>Similarly</a:t>
            </a:r>
            <a:r>
              <a:rPr lang="en-US" sz="2800" dirty="0">
                <a:solidFill>
                  <a:schemeClr val="bg1"/>
                </a:solidFill>
                <a:latin typeface="Arial" pitchFamily="34" charset="0"/>
                <a:cs typeface="Arial" pitchFamily="34" charset="0"/>
              </a:rPr>
              <a:t>, about 60 percentages of the nation's development budget is spent through the use of contractors. From this, it is clearly seen that construction is a major sector and any productivity enhancement activity in this sector will have a positive impact in the overall improvement of the national economy (</a:t>
            </a:r>
            <a:r>
              <a:rPr lang="en-US" sz="2800" dirty="0" err="1">
                <a:solidFill>
                  <a:schemeClr val="bg1"/>
                </a:solidFill>
                <a:latin typeface="Arial" pitchFamily="34" charset="0"/>
                <a:cs typeface="Arial" pitchFamily="34" charset="0"/>
              </a:rPr>
              <a:t>Baral</a:t>
            </a:r>
            <a:r>
              <a:rPr lang="en-US" sz="2800" dirty="0">
                <a:solidFill>
                  <a:schemeClr val="bg1"/>
                </a:solidFill>
                <a:latin typeface="Arial" pitchFamily="34" charset="0"/>
                <a:cs typeface="Arial" pitchFamily="34" charset="0"/>
              </a:rPr>
              <a:t>, 2009</a:t>
            </a:r>
            <a:r>
              <a:rPr lang="en-US" sz="2800" dirty="0" smtClean="0">
                <a:solidFill>
                  <a:schemeClr val="bg1"/>
                </a:solidFill>
                <a:latin typeface="Arial" pitchFamily="34" charset="0"/>
                <a:cs typeface="Arial" pitchFamily="34" charset="0"/>
              </a:rPr>
              <a:t>).</a:t>
            </a:r>
          </a:p>
          <a:p>
            <a:pPr marL="0" indent="0" algn="just">
              <a:buNone/>
            </a:pPr>
            <a:endParaRPr lang="en-US" sz="2800" dirty="0" smtClean="0">
              <a:solidFill>
                <a:schemeClr val="bg1"/>
              </a:solidFill>
              <a:latin typeface="Arial" pitchFamily="34" charset="0"/>
              <a:cs typeface="Arial" pitchFamily="34" charset="0"/>
            </a:endParaRPr>
          </a:p>
          <a:p>
            <a:pPr algn="just"/>
            <a:r>
              <a:rPr lang="en-US" sz="2800" dirty="0" smtClean="0">
                <a:solidFill>
                  <a:schemeClr val="bg1"/>
                </a:solidFill>
                <a:latin typeface="Arial" pitchFamily="34" charset="0"/>
                <a:cs typeface="Arial" pitchFamily="34" charset="0"/>
              </a:rPr>
              <a:t>Ethics </a:t>
            </a:r>
            <a:r>
              <a:rPr lang="en-US" sz="2800" dirty="0">
                <a:solidFill>
                  <a:schemeClr val="bg1"/>
                </a:solidFill>
                <a:latin typeface="Arial" pitchFamily="34" charset="0"/>
                <a:cs typeface="Arial" pitchFamily="34" charset="0"/>
              </a:rPr>
              <a:t>is the branch of philosophy that investigates morality and the ways of thinking that </a:t>
            </a:r>
            <a:r>
              <a:rPr lang="en-US" sz="2800" dirty="0" smtClean="0">
                <a:solidFill>
                  <a:schemeClr val="bg1"/>
                </a:solidFill>
                <a:latin typeface="Arial" pitchFamily="34" charset="0"/>
                <a:cs typeface="Arial" pitchFamily="34" charset="0"/>
              </a:rPr>
              <a:t>guides </a:t>
            </a:r>
            <a:r>
              <a:rPr lang="en-US" sz="2800" dirty="0">
                <a:solidFill>
                  <a:schemeClr val="bg1"/>
                </a:solidFill>
                <a:latin typeface="Arial" pitchFamily="34" charset="0"/>
                <a:cs typeface="Arial" pitchFamily="34" charset="0"/>
              </a:rPr>
              <a:t>human behavior (London, 2006). </a:t>
            </a:r>
            <a:endParaRPr lang="en-US" sz="2800" dirty="0" smtClean="0">
              <a:solidFill>
                <a:schemeClr val="bg1"/>
              </a:solidFill>
              <a:latin typeface="Arial" pitchFamily="34" charset="0"/>
              <a:cs typeface="Arial" pitchFamily="34" charset="0"/>
            </a:endParaRPr>
          </a:p>
          <a:p>
            <a:pPr marL="0" indent="0" algn="just">
              <a:buNone/>
            </a:pPr>
            <a:endParaRPr lang="en-US" sz="2800" dirty="0" smtClean="0">
              <a:solidFill>
                <a:schemeClr val="bg1"/>
              </a:solidFill>
              <a:latin typeface="Arial" pitchFamily="34" charset="0"/>
              <a:cs typeface="Arial" pitchFamily="34" charset="0"/>
            </a:endParaRPr>
          </a:p>
          <a:p>
            <a:endParaRPr lang="en-US" sz="2400" u="sng" dirty="0" smtClean="0">
              <a:solidFill>
                <a:schemeClr val="bg1"/>
              </a:solidFill>
            </a:endParaRPr>
          </a:p>
          <a:p>
            <a:pPr marL="0" indent="0">
              <a:buNone/>
            </a:pPr>
            <a:endParaRPr lang="en-US" sz="2400" dirty="0" smtClean="0">
              <a:solidFill>
                <a:schemeClr val="accent5">
                  <a:lumMod val="75000"/>
                </a:schemeClr>
              </a:solidFill>
            </a:endParaRPr>
          </a:p>
          <a:p>
            <a:pPr marL="0" indent="0">
              <a:buNone/>
            </a:pPr>
            <a:endParaRPr lang="en-US" sz="1800" dirty="0"/>
          </a:p>
        </p:txBody>
      </p:sp>
      <p:sp>
        <p:nvSpPr>
          <p:cNvPr id="7" name="Title 1"/>
          <p:cNvSpPr>
            <a:spLocks noGrp="1"/>
          </p:cNvSpPr>
          <p:nvPr>
            <p:ph type="title"/>
          </p:nvPr>
        </p:nvSpPr>
        <p:spPr>
          <a:xfrm>
            <a:off x="1087821" y="15766"/>
            <a:ext cx="10004478" cy="1108662"/>
          </a:xfrm>
          <a:solidFill>
            <a:schemeClr val="bg2"/>
          </a:solidFill>
        </p:spPr>
        <p:txBody>
          <a:bodyPr anchor="ctr">
            <a:noAutofit/>
          </a:bodyPr>
          <a:lstStyle/>
          <a:p>
            <a:pPr algn="ctr"/>
            <a:r>
              <a:rPr lang="en-US" sz="4400" b="1" u="sng" dirty="0" smtClean="0">
                <a:solidFill>
                  <a:schemeClr val="bg2">
                    <a:lumMod val="10000"/>
                  </a:schemeClr>
                </a:solidFill>
                <a:latin typeface="Arial" pitchFamily="34" charset="0"/>
                <a:cs typeface="Arial" pitchFamily="34" charset="0"/>
              </a:rPr>
              <a:t>BACKGROUND</a:t>
            </a:r>
            <a:endParaRPr lang="en-US"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4272638256"/>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2602125686"/>
              </p:ext>
            </p:extLst>
          </p:nvPr>
        </p:nvGraphicFramePr>
        <p:xfrm>
          <a:off x="2" y="1251704"/>
          <a:ext cx="12191998" cy="2194560"/>
        </p:xfrm>
        <a:graphic>
          <a:graphicData uri="http://schemas.openxmlformats.org/drawingml/2006/table">
            <a:tbl>
              <a:tblPr firstRow="1" firstCol="1" bandRow="1">
                <a:tableStyleId>{5C22544A-7EE6-4342-B048-85BDC9FD1C3A}</a:tableStyleId>
              </a:tblPr>
              <a:tblGrid>
                <a:gridCol w="6531427"/>
                <a:gridCol w="1465942"/>
                <a:gridCol w="1335315"/>
                <a:gridCol w="1291771"/>
                <a:gridCol w="1567543"/>
              </a:tblGrid>
              <a:tr h="170815">
                <a:tc rowSpan="2">
                  <a:txBody>
                    <a:bodyPr/>
                    <a:lstStyle/>
                    <a:p>
                      <a:pPr marL="0" marR="0" algn="ctr">
                        <a:spcBef>
                          <a:spcPts val="0"/>
                        </a:spcBef>
                        <a:spcAft>
                          <a:spcPts val="0"/>
                        </a:spcAft>
                      </a:pPr>
                      <a:r>
                        <a:rPr lang="en-US" sz="1800" dirty="0">
                          <a:effectLst/>
                          <a:latin typeface="Arial" pitchFamily="34" charset="0"/>
                          <a:cs typeface="Arial" pitchFamily="34" charset="0"/>
                        </a:rPr>
                        <a:t>Items</a:t>
                      </a:r>
                      <a:endParaRPr lang="en-US" sz="1800" dirty="0">
                        <a:effectLst/>
                        <a:latin typeface="Arial" pitchFamily="34" charset="0"/>
                        <a:ea typeface="Times New Roman"/>
                        <a:cs typeface="Arial" pitchFamily="34" charset="0"/>
                      </a:endParaRPr>
                    </a:p>
                  </a:txBody>
                  <a:tcPr marL="68580" marR="68580" marT="0" marB="0" anchor="ctr"/>
                </a:tc>
                <a:tc gridSpan="2">
                  <a:txBody>
                    <a:bodyPr/>
                    <a:lstStyle/>
                    <a:p>
                      <a:pPr marL="0" marR="0" algn="ctr">
                        <a:spcBef>
                          <a:spcPts val="0"/>
                        </a:spcBef>
                        <a:spcAft>
                          <a:spcPts val="0"/>
                        </a:spcAft>
                      </a:pPr>
                      <a:r>
                        <a:rPr lang="en-US" sz="1800">
                          <a:effectLst/>
                          <a:latin typeface="Arial" pitchFamily="34" charset="0"/>
                          <a:cs typeface="Arial" pitchFamily="34" charset="0"/>
                        </a:rPr>
                        <a:t>Yes</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800">
                          <a:effectLst/>
                          <a:latin typeface="Arial" pitchFamily="34" charset="0"/>
                          <a:cs typeface="Arial" pitchFamily="34" charset="0"/>
                        </a:rPr>
                        <a:t>No</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r>
              <a:tr h="170815">
                <a:tc vMerge="1">
                  <a:txBody>
                    <a:bodyPr/>
                    <a:lstStyle/>
                    <a:p>
                      <a:endParaRPr lang="en-US"/>
                    </a:p>
                  </a:txBody>
                  <a:tcPr/>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r>
              <a:tr h="593725">
                <a:tc>
                  <a:txBody>
                    <a:bodyPr/>
                    <a:lstStyle/>
                    <a:p>
                      <a:pPr marL="0" marR="0" algn="just">
                        <a:spcBef>
                          <a:spcPts val="0"/>
                        </a:spcBef>
                        <a:spcAft>
                          <a:spcPts val="0"/>
                        </a:spcAft>
                      </a:pPr>
                      <a:r>
                        <a:rPr lang="en-US" sz="1800" dirty="0">
                          <a:effectLst/>
                          <a:latin typeface="Arial" pitchFamily="34" charset="0"/>
                          <a:cs typeface="Arial" pitchFamily="34" charset="0"/>
                        </a:rPr>
                        <a:t>Do you think there is a positive relationship between ethical behavior and long- term profitability of the company?</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142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83.53 </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28</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16.47</a:t>
                      </a:r>
                      <a:endParaRPr lang="en-US" sz="1800" dirty="0">
                        <a:effectLst/>
                        <a:latin typeface="Arial" pitchFamily="34" charset="0"/>
                        <a:ea typeface="Times New Roman"/>
                        <a:cs typeface="Arial" pitchFamily="34" charset="0"/>
                      </a:endParaRPr>
                    </a:p>
                  </a:txBody>
                  <a:tcPr marL="68580" marR="68580" marT="0" marB="0" anchor="ctr"/>
                </a:tc>
              </a:tr>
              <a:tr h="559435">
                <a:tc>
                  <a:txBody>
                    <a:bodyPr/>
                    <a:lstStyle/>
                    <a:p>
                      <a:pPr marL="0" marR="0" algn="just">
                        <a:spcBef>
                          <a:spcPts val="0"/>
                        </a:spcBef>
                        <a:spcAft>
                          <a:spcPts val="0"/>
                        </a:spcAft>
                      </a:pPr>
                      <a:r>
                        <a:rPr lang="en-US" sz="1800" dirty="0">
                          <a:effectLst/>
                          <a:latin typeface="Arial" pitchFamily="34" charset="0"/>
                          <a:cs typeface="Arial" pitchFamily="34" charset="0"/>
                        </a:rPr>
                        <a:t>Do  you think there is a positive relationship between ethical behavior </a:t>
                      </a:r>
                      <a:r>
                        <a:rPr lang="en-US" sz="1800" dirty="0" smtClean="0">
                          <a:effectLst/>
                          <a:latin typeface="Arial" pitchFamily="34" charset="0"/>
                          <a:cs typeface="Arial" pitchFamily="34" charset="0"/>
                        </a:rPr>
                        <a:t>and short- </a:t>
                      </a:r>
                      <a:r>
                        <a:rPr lang="en-US" sz="1800" dirty="0">
                          <a:effectLst/>
                          <a:latin typeface="Arial" pitchFamily="34" charset="0"/>
                          <a:cs typeface="Arial" pitchFamily="34" charset="0"/>
                        </a:rPr>
                        <a:t>term profitability of the company?</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58</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34.12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112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65.88</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r>
            </a:tbl>
          </a:graphicData>
        </a:graphic>
      </p:graphicFrame>
      <p:sp>
        <p:nvSpPr>
          <p:cNvPr id="5" name="Rectangle 4"/>
          <p:cNvSpPr/>
          <p:nvPr/>
        </p:nvSpPr>
        <p:spPr>
          <a:xfrm>
            <a:off x="0" y="4418926"/>
            <a:ext cx="12191999" cy="1323439"/>
          </a:xfrm>
          <a:prstGeom prst="rect">
            <a:avLst/>
          </a:prstGeom>
        </p:spPr>
        <p:txBody>
          <a:bodyPr wrap="square">
            <a:spAutoFit/>
          </a:bodyPr>
          <a:lstStyle/>
          <a:p>
            <a:pPr algn="just"/>
            <a:r>
              <a:rPr lang="en-US" sz="2000" dirty="0">
                <a:latin typeface="Arial" pitchFamily="34" charset="0"/>
                <a:cs typeface="Arial" pitchFamily="34" charset="0"/>
              </a:rPr>
              <a:t>During KII, it was reported that short term profitability for construction couldn’t be counted. Projects are mostly longer. So, even in short term organization may lose some sorts of their expected profit for the time being but if they will continue their ethical practice, the chances of maximizing their profit will be high. It is well known fact throughout the world.</a:t>
            </a:r>
          </a:p>
        </p:txBody>
      </p:sp>
      <p:sp>
        <p:nvSpPr>
          <p:cNvPr id="7" name="Rectangle 6"/>
          <p:cNvSpPr/>
          <p:nvPr/>
        </p:nvSpPr>
        <p:spPr>
          <a:xfrm>
            <a:off x="1087821" y="20510"/>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IMPACT OF SHORTCOMINGS OF ETHICAL BEHAVIOR ON COST</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726924117"/>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4682991"/>
            <a:ext cx="12192000" cy="1631216"/>
          </a:xfrm>
          <a:prstGeom prst="rect">
            <a:avLst/>
          </a:prstGeom>
        </p:spPr>
        <p:txBody>
          <a:bodyPr wrap="square">
            <a:spAutoFit/>
          </a:bodyPr>
          <a:lstStyle/>
          <a:p>
            <a:pPr algn="just"/>
            <a:r>
              <a:rPr lang="en-US" sz="2000" dirty="0">
                <a:latin typeface="Arial" pitchFamily="34" charset="0"/>
                <a:cs typeface="Arial" pitchFamily="34" charset="0"/>
              </a:rPr>
              <a:t>During KII, it was found that the contract is awarded to the lowest bidder, even though according to the tender document other factors are also to be considered during the bid evaluation. As a consequence of this unhealthy practice, smaller contractors often reduce their bids to uneconomic levels. This will have negative impact on both quality and duration of the project. It is also to be mentioned here that some foreign contractors also participate in local tender, which is considered </a:t>
            </a:r>
            <a:r>
              <a:rPr lang="en-US" sz="2000" dirty="0" smtClean="0">
                <a:latin typeface="Arial" pitchFamily="34" charset="0"/>
                <a:cs typeface="Arial" pitchFamily="34" charset="0"/>
              </a:rPr>
              <a:t>illegal rather than unethical.</a:t>
            </a:r>
            <a:endParaRPr lang="en-US" sz="2000" dirty="0">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05464613"/>
              </p:ext>
            </p:extLst>
          </p:nvPr>
        </p:nvGraphicFramePr>
        <p:xfrm>
          <a:off x="2" y="1575366"/>
          <a:ext cx="12191998" cy="2438400"/>
        </p:xfrm>
        <a:graphic>
          <a:graphicData uri="http://schemas.openxmlformats.org/drawingml/2006/table">
            <a:tbl>
              <a:tblPr firstRow="1" firstCol="1" bandRow="1">
                <a:tableStyleId>{5C22544A-7EE6-4342-B048-85BDC9FD1C3A}</a:tableStyleId>
              </a:tblPr>
              <a:tblGrid>
                <a:gridCol w="9043613"/>
                <a:gridCol w="1783132"/>
                <a:gridCol w="1365253"/>
              </a:tblGrid>
              <a:tr h="0">
                <a:tc>
                  <a:txBody>
                    <a:bodyPr/>
                    <a:lstStyle/>
                    <a:p>
                      <a:pPr marL="0" marR="0" algn="just">
                        <a:spcBef>
                          <a:spcPts val="0"/>
                        </a:spcBef>
                        <a:spcAft>
                          <a:spcPts val="0"/>
                        </a:spcAft>
                      </a:pPr>
                      <a:r>
                        <a:rPr lang="en-US" sz="2000" dirty="0">
                          <a:effectLst/>
                          <a:latin typeface="Arial" pitchFamily="34" charset="0"/>
                          <a:cs typeface="Arial" pitchFamily="34" charset="0"/>
                        </a:rPr>
                        <a:t>How do you evaluate the quality of construction in Nepalese Construction Industry?</a:t>
                      </a:r>
                      <a:endParaRPr lang="en-US" sz="20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Frequency</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Percent</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Very low</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5</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Low</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22</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solidFill>
                            <a:srgbClr val="FF0000"/>
                          </a:solidFill>
                          <a:effectLst/>
                          <a:latin typeface="Arial" pitchFamily="34" charset="0"/>
                          <a:cs typeface="Arial" pitchFamily="34" charset="0"/>
                        </a:rPr>
                        <a:t>Moderate</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solidFill>
                            <a:srgbClr val="FF0000"/>
                          </a:solidFill>
                          <a:effectLst/>
                          <a:latin typeface="Arial" pitchFamily="34" charset="0"/>
                          <a:cs typeface="Arial" pitchFamily="34" charset="0"/>
                        </a:rPr>
                        <a:t>109</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solidFill>
                            <a:srgbClr val="FF0000"/>
                          </a:solidFill>
                          <a:effectLst/>
                          <a:latin typeface="Arial" pitchFamily="34" charset="0"/>
                          <a:cs typeface="Arial" pitchFamily="34" charset="0"/>
                        </a:rPr>
                        <a:t>64.12</a:t>
                      </a:r>
                      <a:endParaRPr lang="en-US" sz="20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High</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31</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18.24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Very high</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1.76</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Total</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170</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effectLst/>
                          <a:latin typeface="Arial" pitchFamily="34" charset="0"/>
                          <a:cs typeface="Arial" pitchFamily="34" charset="0"/>
                        </a:rPr>
                        <a:t>100</a:t>
                      </a:r>
                      <a:endParaRPr lang="en-US" sz="2000" dirty="0">
                        <a:effectLst/>
                        <a:latin typeface="Arial" pitchFamily="34" charset="0"/>
                        <a:ea typeface="Times New Roman"/>
                        <a:cs typeface="Arial" pitchFamily="34" charset="0"/>
                      </a:endParaRPr>
                    </a:p>
                  </a:txBody>
                  <a:tcPr marL="68580" marR="68580" marT="0" marB="0"/>
                </a:tc>
              </a:tr>
            </a:tbl>
          </a:graphicData>
        </a:graphic>
      </p:graphicFrame>
      <p:sp>
        <p:nvSpPr>
          <p:cNvPr id="7" name="Rectangle 6"/>
          <p:cNvSpPr/>
          <p:nvPr/>
        </p:nvSpPr>
        <p:spPr>
          <a:xfrm>
            <a:off x="1087821" y="20510"/>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IMPACT OF SHORTCOMINGS OF ETHICAL BEHAVIOR ON PROJECT QUALITY</a:t>
            </a:r>
            <a:endParaRPr lang="en-US" sz="3200" b="1" dirty="0">
              <a:latin typeface="Arial" pitchFamily="34" charset="0"/>
              <a:cs typeface="Arial" pitchFamily="34" charset="0"/>
            </a:endParaRPr>
          </a:p>
        </p:txBody>
      </p:sp>
    </p:spTree>
    <p:extLst>
      <p:ext uri="{BB962C8B-B14F-4D97-AF65-F5344CB8AC3E}">
        <p14:creationId xmlns:p14="http://schemas.microsoft.com/office/powerpoint/2010/main" val="76774145"/>
      </p:ext>
    </p:extLst>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2161979965"/>
              </p:ext>
            </p:extLst>
          </p:nvPr>
        </p:nvGraphicFramePr>
        <p:xfrm>
          <a:off x="0" y="1272026"/>
          <a:ext cx="12192000" cy="4937760"/>
        </p:xfrm>
        <a:graphic>
          <a:graphicData uri="http://schemas.openxmlformats.org/drawingml/2006/table">
            <a:tbl>
              <a:tblPr firstRow="1" firstCol="1" bandRow="1">
                <a:tableStyleId>{5C22544A-7EE6-4342-B048-85BDC9FD1C3A}</a:tableStyleId>
              </a:tblPr>
              <a:tblGrid>
                <a:gridCol w="5846660"/>
                <a:gridCol w="1698199"/>
                <a:gridCol w="1656420"/>
                <a:gridCol w="1656420"/>
                <a:gridCol w="1334301"/>
              </a:tblGrid>
              <a:tr h="125095">
                <a:tc rowSpan="2">
                  <a:txBody>
                    <a:bodyPr/>
                    <a:lstStyle/>
                    <a:p>
                      <a:pPr marL="0" marR="0" algn="ctr">
                        <a:spcBef>
                          <a:spcPts val="0"/>
                        </a:spcBef>
                        <a:spcAft>
                          <a:spcPts val="0"/>
                        </a:spcAft>
                      </a:pPr>
                      <a:r>
                        <a:rPr lang="en-US" sz="1800" dirty="0">
                          <a:effectLst/>
                          <a:latin typeface="Arial" pitchFamily="34" charset="0"/>
                          <a:cs typeface="Arial" pitchFamily="34" charset="0"/>
                        </a:rPr>
                        <a:t>Items</a:t>
                      </a:r>
                      <a:endParaRPr lang="en-US" sz="1800" dirty="0">
                        <a:effectLst/>
                        <a:latin typeface="Arial" pitchFamily="34" charset="0"/>
                        <a:ea typeface="Times New Roman"/>
                        <a:cs typeface="Arial" pitchFamily="34" charset="0"/>
                      </a:endParaRPr>
                    </a:p>
                  </a:txBody>
                  <a:tcPr marL="68580" marR="68580" marT="0" marB="0" anchor="ctr"/>
                </a:tc>
                <a:tc gridSpan="2">
                  <a:txBody>
                    <a:bodyPr/>
                    <a:lstStyle/>
                    <a:p>
                      <a:pPr marL="0" marR="0" algn="ctr">
                        <a:spcBef>
                          <a:spcPts val="0"/>
                        </a:spcBef>
                        <a:spcAft>
                          <a:spcPts val="0"/>
                        </a:spcAft>
                      </a:pPr>
                      <a:r>
                        <a:rPr lang="en-US" sz="1800">
                          <a:effectLst/>
                          <a:latin typeface="Arial" pitchFamily="34" charset="0"/>
                          <a:cs typeface="Arial" pitchFamily="34" charset="0"/>
                        </a:rPr>
                        <a:t>Yes</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800">
                          <a:effectLst/>
                          <a:latin typeface="Arial" pitchFamily="34" charset="0"/>
                          <a:cs typeface="Arial" pitchFamily="34" charset="0"/>
                        </a:rPr>
                        <a:t>No</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r>
              <a:tr h="170815">
                <a:tc vMerge="1">
                  <a:txBody>
                    <a:bodyPr/>
                    <a:lstStyle/>
                    <a:p>
                      <a:endParaRPr lang="en-US"/>
                    </a:p>
                  </a:txBody>
                  <a:tcPr/>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r>
              <a:tr h="279400">
                <a:tc>
                  <a:txBody>
                    <a:bodyPr/>
                    <a:lstStyle/>
                    <a:p>
                      <a:pPr marL="0" marR="0" algn="just">
                        <a:spcBef>
                          <a:spcPts val="0"/>
                        </a:spcBef>
                        <a:spcAft>
                          <a:spcPts val="0"/>
                        </a:spcAft>
                      </a:pPr>
                      <a:r>
                        <a:rPr lang="en-US" sz="1800">
                          <a:effectLst/>
                          <a:latin typeface="Arial" pitchFamily="34" charset="0"/>
                          <a:cs typeface="Arial" pitchFamily="34" charset="0"/>
                        </a:rPr>
                        <a:t>Do you think that shortcomings of ethical behavior can be gained from the work?</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94</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55.29</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76</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44.71</a:t>
                      </a:r>
                      <a:endParaRPr lang="en-US" sz="1800">
                        <a:effectLst/>
                        <a:latin typeface="Arial" pitchFamily="34" charset="0"/>
                        <a:ea typeface="Times New Roman"/>
                        <a:cs typeface="Arial" pitchFamily="34" charset="0"/>
                      </a:endParaRPr>
                    </a:p>
                  </a:txBody>
                  <a:tcPr marL="68580" marR="68580" marT="0" marB="0" anchor="ctr"/>
                </a:tc>
              </a:tr>
              <a:tr h="490855">
                <a:tc>
                  <a:txBody>
                    <a:bodyPr/>
                    <a:lstStyle/>
                    <a:p>
                      <a:pPr marL="0" marR="0" algn="just">
                        <a:spcBef>
                          <a:spcPts val="0"/>
                        </a:spcBef>
                        <a:spcAft>
                          <a:spcPts val="0"/>
                        </a:spcAft>
                      </a:pPr>
                      <a:r>
                        <a:rPr lang="en-US" sz="1800">
                          <a:effectLst/>
                          <a:latin typeface="Arial" pitchFamily="34" charset="0"/>
                          <a:cs typeface="Arial" pitchFamily="34" charset="0"/>
                        </a:rPr>
                        <a:t>Do you think that “personal ethics” are taking over "business ethics" in Nepalese Construction Industry?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112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65.88</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58</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34.12</a:t>
                      </a:r>
                      <a:endParaRPr lang="en-US" sz="1800">
                        <a:effectLst/>
                        <a:latin typeface="Arial" pitchFamily="34" charset="0"/>
                        <a:ea typeface="Times New Roman"/>
                        <a:cs typeface="Arial" pitchFamily="34" charset="0"/>
                      </a:endParaRPr>
                    </a:p>
                  </a:txBody>
                  <a:tcPr marL="68580" marR="68580" marT="0" marB="0" anchor="ctr"/>
                </a:tc>
              </a:tr>
              <a:tr h="559435">
                <a:tc>
                  <a:txBody>
                    <a:bodyPr/>
                    <a:lstStyle/>
                    <a:p>
                      <a:pPr marL="0" marR="0" algn="just">
                        <a:spcBef>
                          <a:spcPts val="0"/>
                        </a:spcBef>
                        <a:spcAft>
                          <a:spcPts val="0"/>
                        </a:spcAft>
                      </a:pPr>
                      <a:r>
                        <a:rPr lang="en-US" sz="1800">
                          <a:effectLst/>
                          <a:latin typeface="Arial" pitchFamily="34" charset="0"/>
                          <a:cs typeface="Arial" pitchFamily="34" charset="0"/>
                        </a:rPr>
                        <a:t>Have you ever deal with an organization including shortcomings of ethical items in its contract in Nepalese Construction Industry?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42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24.71</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128</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75.29</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r>
              <a:tr h="559435">
                <a:tc>
                  <a:txBody>
                    <a:bodyPr/>
                    <a:lstStyle/>
                    <a:p>
                      <a:pPr marL="0" marR="0" algn="just">
                        <a:spcBef>
                          <a:spcPts val="0"/>
                        </a:spcBef>
                        <a:spcAft>
                          <a:spcPts val="0"/>
                        </a:spcAft>
                      </a:pPr>
                      <a:r>
                        <a:rPr lang="en-US" sz="1800">
                          <a:effectLst/>
                          <a:latin typeface="Arial" pitchFamily="34" charset="0"/>
                          <a:cs typeface="Arial" pitchFamily="34" charset="0"/>
                        </a:rPr>
                        <a:t>Do you think that improving ethical practice for the professionals could improve ethical performance in construction projects in Nepal?</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156</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91.76</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14</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8.24</a:t>
                      </a:r>
                      <a:endParaRPr lang="en-US" sz="1800">
                        <a:effectLst/>
                        <a:latin typeface="Arial" pitchFamily="34" charset="0"/>
                        <a:ea typeface="Times New Roman"/>
                        <a:cs typeface="Arial" pitchFamily="34" charset="0"/>
                      </a:endParaRPr>
                    </a:p>
                  </a:txBody>
                  <a:tcPr marL="68580" marR="68580" marT="0" marB="0" anchor="ctr"/>
                </a:tc>
              </a:tr>
              <a:tr h="490855">
                <a:tc>
                  <a:txBody>
                    <a:bodyPr/>
                    <a:lstStyle/>
                    <a:p>
                      <a:pPr marL="0" marR="0" algn="just">
                        <a:spcBef>
                          <a:spcPts val="0"/>
                        </a:spcBef>
                        <a:spcAft>
                          <a:spcPts val="0"/>
                        </a:spcAft>
                      </a:pPr>
                      <a:r>
                        <a:rPr lang="en-US" sz="1800">
                          <a:effectLst/>
                          <a:latin typeface="Arial" pitchFamily="34" charset="0"/>
                          <a:cs typeface="Arial" pitchFamily="34" charset="0"/>
                        </a:rPr>
                        <a:t>Does your organization adding special items outside the legal requirements for contracting?</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51</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30.00</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119</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70.00</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r>
              <a:tr h="559435">
                <a:tc>
                  <a:txBody>
                    <a:bodyPr/>
                    <a:lstStyle/>
                    <a:p>
                      <a:pPr marL="0" marR="0" algn="just">
                        <a:spcBef>
                          <a:spcPts val="0"/>
                        </a:spcBef>
                        <a:spcAft>
                          <a:spcPts val="0"/>
                        </a:spcAft>
                      </a:pPr>
                      <a:r>
                        <a:rPr lang="en-US" sz="1800">
                          <a:effectLst/>
                          <a:latin typeface="Arial" pitchFamily="34" charset="0"/>
                          <a:cs typeface="Arial" pitchFamily="34" charset="0"/>
                        </a:rPr>
                        <a:t>Is there a clause in the tender documents or contract provides for the control or prevent shortcomings of ethical behavior to the contractor?</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143</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84.12</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27</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15.88</a:t>
                      </a:r>
                      <a:endParaRPr lang="en-US" sz="1800" dirty="0">
                        <a:effectLst/>
                        <a:latin typeface="Arial" pitchFamily="34" charset="0"/>
                        <a:ea typeface="Times New Roman"/>
                        <a:cs typeface="Arial" pitchFamily="34" charset="0"/>
                      </a:endParaRPr>
                    </a:p>
                  </a:txBody>
                  <a:tcPr marL="68580" marR="68580" marT="0" marB="0" anchor="ctr"/>
                </a:tc>
              </a:tr>
            </a:tbl>
          </a:graphicData>
        </a:graphic>
      </p:graphicFrame>
      <p:sp>
        <p:nvSpPr>
          <p:cNvPr id="6" name="Rectangle 5"/>
          <p:cNvSpPr/>
          <p:nvPr/>
        </p:nvSpPr>
        <p:spPr>
          <a:xfrm>
            <a:off x="1087821" y="0"/>
            <a:ext cx="10004478" cy="646331"/>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ORGANIZATIONAL ETHICS</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349940510"/>
      </p:ext>
    </p:extLst>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941" y="4512493"/>
            <a:ext cx="12191999" cy="830997"/>
          </a:xfrm>
          <a:prstGeom prst="rect">
            <a:avLst/>
          </a:prstGeom>
        </p:spPr>
        <p:txBody>
          <a:bodyPr wrap="square">
            <a:spAutoFit/>
          </a:bodyPr>
          <a:lstStyle/>
          <a:p>
            <a:r>
              <a:rPr lang="en-US" sz="2400" dirty="0">
                <a:latin typeface="Arial" pitchFamily="34" charset="0"/>
                <a:cs typeface="Arial" pitchFamily="34" charset="0"/>
              </a:rPr>
              <a:t>During KII, it was noted that due to lack of effective provision of reward and punishment, the level of ethical awareness in employees in organization is not up to the standard.</a:t>
            </a:r>
          </a:p>
        </p:txBody>
      </p:sp>
      <p:graphicFrame>
        <p:nvGraphicFramePr>
          <p:cNvPr id="5" name="Table 4"/>
          <p:cNvGraphicFramePr>
            <a:graphicFrameLocks noGrp="1"/>
          </p:cNvGraphicFramePr>
          <p:nvPr>
            <p:extLst>
              <p:ext uri="{D42A27DB-BD31-4B8C-83A1-F6EECF244321}">
                <p14:modId xmlns:p14="http://schemas.microsoft.com/office/powerpoint/2010/main" val="3469210902"/>
              </p:ext>
            </p:extLst>
          </p:nvPr>
        </p:nvGraphicFramePr>
        <p:xfrm>
          <a:off x="2" y="1511504"/>
          <a:ext cx="12191998" cy="2450896"/>
        </p:xfrm>
        <a:graphic>
          <a:graphicData uri="http://schemas.openxmlformats.org/drawingml/2006/table">
            <a:tbl>
              <a:tblPr firstRow="1" firstCol="1" bandRow="1">
                <a:tableStyleId>{5C22544A-7EE6-4342-B048-85BDC9FD1C3A}</a:tableStyleId>
              </a:tblPr>
              <a:tblGrid>
                <a:gridCol w="9043612"/>
                <a:gridCol w="1783133"/>
                <a:gridCol w="1365253"/>
              </a:tblGrid>
              <a:tr h="0">
                <a:tc>
                  <a:txBody>
                    <a:bodyPr/>
                    <a:lstStyle/>
                    <a:p>
                      <a:pPr marL="0" marR="0" algn="just">
                        <a:spcBef>
                          <a:spcPts val="0"/>
                        </a:spcBef>
                        <a:spcAft>
                          <a:spcPts val="0"/>
                        </a:spcAft>
                      </a:pPr>
                      <a:r>
                        <a:rPr lang="en-US" sz="2000" dirty="0">
                          <a:effectLst/>
                          <a:latin typeface="Arial" pitchFamily="34" charset="0"/>
                          <a:cs typeface="Arial" pitchFamily="34" charset="0"/>
                        </a:rPr>
                        <a:t>What level of ethical awareness do the employees in your organization have?</a:t>
                      </a:r>
                      <a:endParaRPr lang="en-US" sz="20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Frequency</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Percent</a:t>
                      </a:r>
                      <a:endParaRPr lang="en-US" sz="2000">
                        <a:effectLst/>
                        <a:latin typeface="Arial" pitchFamily="34" charset="0"/>
                        <a:ea typeface="Times New Roman"/>
                        <a:cs typeface="Arial" pitchFamily="34" charset="0"/>
                      </a:endParaRPr>
                    </a:p>
                  </a:txBody>
                  <a:tcPr marL="68580" marR="68580" marT="0" marB="0"/>
                </a:tc>
              </a:tr>
              <a:tr h="317296">
                <a:tc>
                  <a:txBody>
                    <a:bodyPr/>
                    <a:lstStyle/>
                    <a:p>
                      <a:pPr marL="0" marR="0" algn="l">
                        <a:spcBef>
                          <a:spcPts val="0"/>
                        </a:spcBef>
                        <a:spcAft>
                          <a:spcPts val="0"/>
                        </a:spcAft>
                      </a:pPr>
                      <a:r>
                        <a:rPr lang="en-US" sz="2000">
                          <a:effectLst/>
                          <a:latin typeface="Arial" pitchFamily="34" charset="0"/>
                          <a:cs typeface="Arial" pitchFamily="34" charset="0"/>
                        </a:rPr>
                        <a:t>Very low</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0</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0.00</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Low</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6</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effectLst/>
                          <a:latin typeface="Arial" pitchFamily="34" charset="0"/>
                          <a:cs typeface="Arial" pitchFamily="34" charset="0"/>
                        </a:rPr>
                        <a:t>3.53</a:t>
                      </a:r>
                      <a:endParaRPr lang="en-US" sz="2000" dirty="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solidFill>
                            <a:srgbClr val="FF0000"/>
                          </a:solidFill>
                          <a:effectLst/>
                          <a:latin typeface="Arial" pitchFamily="34" charset="0"/>
                          <a:cs typeface="Arial" pitchFamily="34" charset="0"/>
                        </a:rPr>
                        <a:t>Moderate</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solidFill>
                            <a:srgbClr val="FF0000"/>
                          </a:solidFill>
                          <a:effectLst/>
                          <a:latin typeface="Arial" pitchFamily="34" charset="0"/>
                          <a:cs typeface="Arial" pitchFamily="34" charset="0"/>
                        </a:rPr>
                        <a:t>72</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solidFill>
                            <a:srgbClr val="FF0000"/>
                          </a:solidFill>
                          <a:effectLst/>
                          <a:latin typeface="Arial" pitchFamily="34" charset="0"/>
                          <a:cs typeface="Arial" pitchFamily="34" charset="0"/>
                        </a:rPr>
                        <a:t>42.35</a:t>
                      </a:r>
                      <a:endParaRPr lang="en-US" sz="20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High</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56</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Very high</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36</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21.18</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Total</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170</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effectLst/>
                          <a:latin typeface="Arial" pitchFamily="34" charset="0"/>
                          <a:cs typeface="Arial" pitchFamily="34" charset="0"/>
                        </a:rPr>
                        <a:t>100</a:t>
                      </a:r>
                      <a:endParaRPr lang="en-US" sz="2000" dirty="0">
                        <a:effectLst/>
                        <a:latin typeface="Arial" pitchFamily="34" charset="0"/>
                        <a:ea typeface="Times New Roman"/>
                        <a:cs typeface="Arial" pitchFamily="34" charset="0"/>
                      </a:endParaRPr>
                    </a:p>
                  </a:txBody>
                  <a:tcPr marL="68580" marR="68580" marT="0" marB="0" anchor="ctr"/>
                </a:tc>
              </a:tr>
            </a:tbl>
          </a:graphicData>
        </a:graphic>
      </p:graphicFrame>
      <p:sp>
        <p:nvSpPr>
          <p:cNvPr id="7" name="Rectangle 6"/>
          <p:cNvSpPr/>
          <p:nvPr/>
        </p:nvSpPr>
        <p:spPr>
          <a:xfrm>
            <a:off x="1087821" y="20510"/>
            <a:ext cx="10004478" cy="1200329"/>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LEVEL OF ETHICAL AWARENESS IN ORGANIZATION</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3118367691"/>
      </p:ext>
    </p:extLst>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940" y="5470436"/>
            <a:ext cx="12192000" cy="1200329"/>
          </a:xfrm>
          <a:prstGeom prst="rect">
            <a:avLst/>
          </a:prstGeom>
        </p:spPr>
        <p:txBody>
          <a:bodyPr wrap="square">
            <a:spAutoFit/>
          </a:bodyPr>
          <a:lstStyle/>
          <a:p>
            <a:pPr algn="just"/>
            <a:r>
              <a:rPr lang="en-US" sz="2400" dirty="0">
                <a:latin typeface="Arial" pitchFamily="34" charset="0"/>
                <a:cs typeface="Arial" pitchFamily="34" charset="0"/>
              </a:rPr>
              <a:t>During KII, it was found that Lack of good Governance, Lack of Ethical Awareness &amp; Attitude are also some difficulties for developing a strong ethical awareness in construction industry.</a:t>
            </a:r>
          </a:p>
        </p:txBody>
      </p:sp>
      <p:graphicFrame>
        <p:nvGraphicFramePr>
          <p:cNvPr id="4" name="Table 3"/>
          <p:cNvGraphicFramePr>
            <a:graphicFrameLocks noGrp="1"/>
          </p:cNvGraphicFramePr>
          <p:nvPr>
            <p:extLst>
              <p:ext uri="{D42A27DB-BD31-4B8C-83A1-F6EECF244321}">
                <p14:modId xmlns:p14="http://schemas.microsoft.com/office/powerpoint/2010/main" val="822732336"/>
              </p:ext>
            </p:extLst>
          </p:nvPr>
        </p:nvGraphicFramePr>
        <p:xfrm>
          <a:off x="2" y="1662452"/>
          <a:ext cx="12191998" cy="3048000"/>
        </p:xfrm>
        <a:graphic>
          <a:graphicData uri="http://schemas.openxmlformats.org/drawingml/2006/table">
            <a:tbl>
              <a:tblPr firstRow="1" firstCol="1" bandRow="1">
                <a:tableStyleId>{5C22544A-7EE6-4342-B048-85BDC9FD1C3A}</a:tableStyleId>
              </a:tblPr>
              <a:tblGrid>
                <a:gridCol w="9043613"/>
                <a:gridCol w="1783132"/>
                <a:gridCol w="1365253"/>
              </a:tblGrid>
              <a:tr h="0">
                <a:tc>
                  <a:txBody>
                    <a:bodyPr/>
                    <a:lstStyle/>
                    <a:p>
                      <a:pPr marL="0" marR="0" algn="just">
                        <a:spcBef>
                          <a:spcPts val="0"/>
                        </a:spcBef>
                        <a:spcAft>
                          <a:spcPts val="0"/>
                        </a:spcAft>
                      </a:pPr>
                      <a:r>
                        <a:rPr lang="en-US" sz="2000" dirty="0">
                          <a:effectLst/>
                          <a:latin typeface="Arial" pitchFamily="34" charset="0"/>
                          <a:cs typeface="Arial" pitchFamily="34" charset="0"/>
                        </a:rPr>
                        <a:t>What are the difficulties for developing a strong ethical awareness in Nepalese Construction Industry?</a:t>
                      </a:r>
                      <a:endParaRPr lang="en-US" sz="20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Frequency</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Percent</a:t>
                      </a:r>
                      <a:endParaRPr lang="en-US" sz="2000">
                        <a:effectLst/>
                        <a:latin typeface="Arial" pitchFamily="34" charset="0"/>
                        <a:ea typeface="Times New Roman"/>
                        <a:cs typeface="Arial" pitchFamily="34" charset="0"/>
                      </a:endParaRPr>
                    </a:p>
                  </a:txBody>
                  <a:tcPr marL="68580" marR="68580" marT="0" marB="0"/>
                </a:tc>
              </a:tr>
              <a:tr h="0">
                <a:tc>
                  <a:txBody>
                    <a:bodyPr/>
                    <a:lstStyle/>
                    <a:p>
                      <a:pPr marL="0" marR="0" algn="l">
                        <a:spcBef>
                          <a:spcPts val="0"/>
                        </a:spcBef>
                        <a:spcAft>
                          <a:spcPts val="0"/>
                        </a:spcAft>
                      </a:pPr>
                      <a:r>
                        <a:rPr lang="en-US" sz="2000">
                          <a:solidFill>
                            <a:srgbClr val="FF0000"/>
                          </a:solidFill>
                          <a:effectLst/>
                          <a:latin typeface="Arial" pitchFamily="34" charset="0"/>
                          <a:cs typeface="Arial" pitchFamily="34" charset="0"/>
                        </a:rPr>
                        <a:t>Lack of support from management</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solidFill>
                            <a:srgbClr val="FF0000"/>
                          </a:solidFill>
                          <a:effectLst/>
                          <a:latin typeface="Arial" pitchFamily="34" charset="0"/>
                          <a:cs typeface="Arial" pitchFamily="34" charset="0"/>
                        </a:rPr>
                        <a:t>47</a:t>
                      </a:r>
                      <a:endParaRPr lang="en-US" sz="200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dirty="0">
                          <a:solidFill>
                            <a:srgbClr val="FF0000"/>
                          </a:solidFill>
                          <a:effectLst/>
                          <a:latin typeface="Arial" pitchFamily="34" charset="0"/>
                          <a:cs typeface="Arial" pitchFamily="34" charset="0"/>
                        </a:rPr>
                        <a:t>27.65</a:t>
                      </a:r>
                      <a:endParaRPr lang="en-US" sz="20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Negative effect on short term profit</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15</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8.82</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Poor personal motivation</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31</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18.24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Customs and tradition that restrict such an approach</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28</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16.47</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solidFill>
                            <a:srgbClr val="FF0000"/>
                          </a:solidFill>
                          <a:effectLst/>
                          <a:latin typeface="Arial" pitchFamily="34" charset="0"/>
                          <a:cs typeface="Arial" pitchFamily="34" charset="0"/>
                        </a:rPr>
                        <a:t>Prevailing trends within the construction industry</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solidFill>
                            <a:srgbClr val="FF0000"/>
                          </a:solidFill>
                          <a:effectLst/>
                          <a:latin typeface="Arial" pitchFamily="34" charset="0"/>
                          <a:cs typeface="Arial" pitchFamily="34" charset="0"/>
                        </a:rPr>
                        <a:t>38</a:t>
                      </a:r>
                      <a:endParaRPr lang="en-US" sz="200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dirty="0">
                          <a:solidFill>
                            <a:srgbClr val="FF0000"/>
                          </a:solidFill>
                          <a:effectLst/>
                          <a:latin typeface="Arial" pitchFamily="34" charset="0"/>
                          <a:cs typeface="Arial" pitchFamily="34" charset="0"/>
                        </a:rPr>
                        <a:t>22.35</a:t>
                      </a:r>
                      <a:endParaRPr lang="en-US" sz="20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Negative effect on personal relationships</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6</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3.53</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Else </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5</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000">
                          <a:effectLst/>
                          <a:latin typeface="Arial" pitchFamily="34" charset="0"/>
                          <a:cs typeface="Arial" pitchFamily="34" charset="0"/>
                        </a:rPr>
                        <a:t>Total</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170</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dirty="0">
                          <a:effectLst/>
                          <a:latin typeface="Arial" pitchFamily="34" charset="0"/>
                          <a:cs typeface="Arial" pitchFamily="34" charset="0"/>
                        </a:rPr>
                        <a:t>100</a:t>
                      </a:r>
                      <a:endParaRPr lang="en-US" sz="2000" dirty="0">
                        <a:effectLst/>
                        <a:latin typeface="Arial" pitchFamily="34" charset="0"/>
                        <a:ea typeface="Times New Roman"/>
                        <a:cs typeface="Arial" pitchFamily="34" charset="0"/>
                      </a:endParaRPr>
                    </a:p>
                  </a:txBody>
                  <a:tcPr marL="68580" marR="68580" marT="0" marB="0" anchor="ctr"/>
                </a:tc>
              </a:tr>
            </a:tbl>
          </a:graphicData>
        </a:graphic>
      </p:graphicFrame>
      <p:sp>
        <p:nvSpPr>
          <p:cNvPr id="7" name="Rectangle 6"/>
          <p:cNvSpPr/>
          <p:nvPr/>
        </p:nvSpPr>
        <p:spPr>
          <a:xfrm>
            <a:off x="1087821" y="20510"/>
            <a:ext cx="10004478" cy="1200329"/>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DIFFICULTIES FOR DEVELOPING STRONG ETHICAL AWARENESS IN ORGANIZATION</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283139873"/>
      </p:ext>
    </p:extLst>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 y="3590519"/>
            <a:ext cx="12192000" cy="2862322"/>
          </a:xfrm>
          <a:prstGeom prst="rect">
            <a:avLst/>
          </a:prstGeom>
        </p:spPr>
        <p:txBody>
          <a:bodyPr wrap="square">
            <a:spAutoFit/>
          </a:bodyPr>
          <a:lstStyle/>
          <a:p>
            <a:pPr algn="just"/>
            <a:r>
              <a:rPr lang="en-US" sz="2000" dirty="0" smtClean="0">
                <a:latin typeface="Arial" pitchFamily="34" charset="0"/>
                <a:cs typeface="Arial" pitchFamily="34" charset="0"/>
              </a:rPr>
              <a:t>During </a:t>
            </a:r>
            <a:r>
              <a:rPr lang="en-US" sz="2000" dirty="0">
                <a:latin typeface="Arial" pitchFamily="34" charset="0"/>
                <a:cs typeface="Arial" pitchFamily="34" charset="0"/>
              </a:rPr>
              <a:t>KII, it was found that sometimes Project Managers forces the company to come along with other company of their relatives in Joint Venture provision for having project experience as well as to increase financial capability.</a:t>
            </a:r>
          </a:p>
          <a:p>
            <a:pPr algn="just"/>
            <a:r>
              <a:rPr lang="en-US" sz="2000" dirty="0">
                <a:latin typeface="Arial" pitchFamily="34" charset="0"/>
                <a:cs typeface="Arial" pitchFamily="34" charset="0"/>
              </a:rPr>
              <a:t> </a:t>
            </a:r>
          </a:p>
          <a:p>
            <a:pPr algn="just"/>
            <a:r>
              <a:rPr lang="en-US" sz="2000" dirty="0">
                <a:latin typeface="Arial" pitchFamily="34" charset="0"/>
                <a:cs typeface="Arial" pitchFamily="34" charset="0"/>
              </a:rPr>
              <a:t>During KII, it was found that the main problem is related to turnover and experience of contractors in pre-qualification or post qualification. Nepalese contractor do not have sufficient experience and turnover during the last decade. It is due to less development works in the country. It means political conflict adversely affected the experience of contractors. The procedure of joint venture between and among the contractors and other procurement criteria regarding pre-qualification are not defined yet. </a:t>
            </a:r>
          </a:p>
        </p:txBody>
      </p:sp>
      <p:graphicFrame>
        <p:nvGraphicFramePr>
          <p:cNvPr id="5" name="Table 4"/>
          <p:cNvGraphicFramePr>
            <a:graphicFrameLocks noGrp="1"/>
          </p:cNvGraphicFramePr>
          <p:nvPr>
            <p:extLst>
              <p:ext uri="{D42A27DB-BD31-4B8C-83A1-F6EECF244321}">
                <p14:modId xmlns:p14="http://schemas.microsoft.com/office/powerpoint/2010/main" val="2435650760"/>
              </p:ext>
            </p:extLst>
          </p:nvPr>
        </p:nvGraphicFramePr>
        <p:xfrm>
          <a:off x="1" y="1408452"/>
          <a:ext cx="12192000" cy="1463040"/>
        </p:xfrm>
        <a:graphic>
          <a:graphicData uri="http://schemas.openxmlformats.org/drawingml/2006/table">
            <a:tbl>
              <a:tblPr firstRow="1" firstCol="1" bandRow="1">
                <a:tableStyleId>{5C22544A-7EE6-4342-B048-85BDC9FD1C3A}</a:tableStyleId>
              </a:tblPr>
              <a:tblGrid>
                <a:gridCol w="9043613"/>
                <a:gridCol w="1783133"/>
                <a:gridCol w="1365254"/>
              </a:tblGrid>
              <a:tr h="0">
                <a:tc>
                  <a:txBody>
                    <a:bodyPr/>
                    <a:lstStyle/>
                    <a:p>
                      <a:pPr marL="0" marR="0" algn="just">
                        <a:spcBef>
                          <a:spcPts val="0"/>
                        </a:spcBef>
                        <a:spcAft>
                          <a:spcPts val="0"/>
                        </a:spcAft>
                      </a:pPr>
                      <a:r>
                        <a:rPr lang="en-US" sz="2400" dirty="0">
                          <a:effectLst/>
                          <a:latin typeface="Arial" pitchFamily="34" charset="0"/>
                          <a:cs typeface="Arial" pitchFamily="34" charset="0"/>
                        </a:rPr>
                        <a:t>Provision of Joint Venture (JV) is …………….. in our context.</a:t>
                      </a:r>
                      <a:endParaRPr lang="en-US" sz="24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effectLst/>
                          <a:latin typeface="Arial" pitchFamily="34" charset="0"/>
                          <a:cs typeface="Arial" pitchFamily="34" charset="0"/>
                        </a:rPr>
                        <a:t>Frequency</a:t>
                      </a:r>
                      <a:endParaRPr lang="en-US" sz="24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effectLst/>
                          <a:latin typeface="Arial" pitchFamily="34" charset="0"/>
                          <a:cs typeface="Arial" pitchFamily="34" charset="0"/>
                        </a:rPr>
                        <a:t>Percent</a:t>
                      </a:r>
                      <a:endParaRPr lang="en-US" sz="2400">
                        <a:effectLst/>
                        <a:latin typeface="Arial" pitchFamily="34" charset="0"/>
                        <a:ea typeface="Times New Roman"/>
                        <a:cs typeface="Arial" pitchFamily="34" charset="0"/>
                      </a:endParaRPr>
                    </a:p>
                  </a:txBody>
                  <a:tcPr marL="68580" marR="68580" marT="0" marB="0"/>
                </a:tc>
              </a:tr>
              <a:tr h="0">
                <a:tc>
                  <a:txBody>
                    <a:bodyPr/>
                    <a:lstStyle/>
                    <a:p>
                      <a:pPr marL="0" marR="0" algn="l">
                        <a:spcBef>
                          <a:spcPts val="0"/>
                        </a:spcBef>
                        <a:spcAft>
                          <a:spcPts val="0"/>
                        </a:spcAft>
                      </a:pPr>
                      <a:r>
                        <a:rPr lang="en-US" sz="2400">
                          <a:effectLst/>
                          <a:latin typeface="Arial" pitchFamily="34" charset="0"/>
                          <a:cs typeface="Arial" pitchFamily="34" charset="0"/>
                        </a:rPr>
                        <a:t>Ethically correct action</a:t>
                      </a:r>
                      <a:endParaRPr lang="en-US" sz="24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effectLst/>
                          <a:latin typeface="Arial" pitchFamily="34" charset="0"/>
                          <a:cs typeface="Arial" pitchFamily="34" charset="0"/>
                        </a:rPr>
                        <a:t>39</a:t>
                      </a:r>
                      <a:endParaRPr lang="en-US" sz="24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effectLst/>
                          <a:latin typeface="Arial" pitchFamily="34" charset="0"/>
                          <a:cs typeface="Arial" pitchFamily="34" charset="0"/>
                        </a:rPr>
                        <a:t>22.94</a:t>
                      </a:r>
                      <a:endParaRPr lang="en-US" sz="24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400" dirty="0">
                          <a:solidFill>
                            <a:srgbClr val="FF0000"/>
                          </a:solidFill>
                          <a:effectLst/>
                          <a:latin typeface="Arial" pitchFamily="34" charset="0"/>
                          <a:cs typeface="Arial" pitchFamily="34" charset="0"/>
                        </a:rPr>
                        <a:t>Just an adjustment for fulfilling legal requirements</a:t>
                      </a:r>
                      <a:endParaRPr lang="en-US" sz="2400" dirty="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solidFill>
                            <a:srgbClr val="FF0000"/>
                          </a:solidFill>
                          <a:effectLst/>
                          <a:latin typeface="Arial" pitchFamily="34" charset="0"/>
                          <a:cs typeface="Arial" pitchFamily="34" charset="0"/>
                        </a:rPr>
                        <a:t>131</a:t>
                      </a:r>
                      <a:endParaRPr lang="en-US" sz="24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dirty="0">
                          <a:solidFill>
                            <a:srgbClr val="FF0000"/>
                          </a:solidFill>
                          <a:effectLst/>
                          <a:latin typeface="Arial" pitchFamily="34" charset="0"/>
                          <a:cs typeface="Arial" pitchFamily="34" charset="0"/>
                        </a:rPr>
                        <a:t>77.06</a:t>
                      </a:r>
                      <a:endParaRPr lang="en-US" sz="24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2400">
                          <a:effectLst/>
                          <a:latin typeface="Arial" pitchFamily="34" charset="0"/>
                          <a:cs typeface="Arial" pitchFamily="34" charset="0"/>
                        </a:rPr>
                        <a:t>Total</a:t>
                      </a:r>
                      <a:endParaRPr lang="en-US" sz="24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a:effectLst/>
                          <a:latin typeface="Arial" pitchFamily="34" charset="0"/>
                          <a:cs typeface="Arial" pitchFamily="34" charset="0"/>
                        </a:rPr>
                        <a:t>170</a:t>
                      </a:r>
                      <a:endParaRPr lang="en-US" sz="24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400" dirty="0">
                          <a:effectLst/>
                          <a:latin typeface="Arial" pitchFamily="34" charset="0"/>
                          <a:cs typeface="Arial" pitchFamily="34" charset="0"/>
                        </a:rPr>
                        <a:t>100</a:t>
                      </a:r>
                      <a:endParaRPr lang="en-US" sz="2400" dirty="0">
                        <a:effectLst/>
                        <a:latin typeface="Arial" pitchFamily="34" charset="0"/>
                        <a:ea typeface="Times New Roman"/>
                        <a:cs typeface="Arial" pitchFamily="34" charset="0"/>
                      </a:endParaRPr>
                    </a:p>
                  </a:txBody>
                  <a:tcPr marL="68580" marR="68580" marT="0" marB="0" anchor="ctr"/>
                </a:tc>
              </a:tr>
            </a:tbl>
          </a:graphicData>
        </a:graphic>
      </p:graphicFrame>
      <p:sp>
        <p:nvSpPr>
          <p:cNvPr id="7" name="Rectangle 6"/>
          <p:cNvSpPr/>
          <p:nvPr/>
        </p:nvSpPr>
        <p:spPr>
          <a:xfrm>
            <a:off x="1087821" y="20510"/>
            <a:ext cx="10004478" cy="646331"/>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PROVISION OF JOINT VENTURE</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1010685083"/>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2541892502"/>
              </p:ext>
            </p:extLst>
          </p:nvPr>
        </p:nvGraphicFramePr>
        <p:xfrm>
          <a:off x="0" y="1192196"/>
          <a:ext cx="12177486" cy="2072640"/>
        </p:xfrm>
        <a:graphic>
          <a:graphicData uri="http://schemas.openxmlformats.org/drawingml/2006/table">
            <a:tbl>
              <a:tblPr firstRow="1" firstCol="1" bandRow="1">
                <a:tableStyleId>{5C22544A-7EE6-4342-B048-85BDC9FD1C3A}</a:tableStyleId>
              </a:tblPr>
              <a:tblGrid>
                <a:gridCol w="8911771"/>
                <a:gridCol w="1785258"/>
                <a:gridCol w="1480457"/>
              </a:tblGrid>
              <a:tr h="0">
                <a:tc>
                  <a:txBody>
                    <a:bodyPr/>
                    <a:lstStyle/>
                    <a:p>
                      <a:pPr marL="0" marR="0" algn="just">
                        <a:spcBef>
                          <a:spcPts val="0"/>
                        </a:spcBef>
                        <a:spcAft>
                          <a:spcPts val="0"/>
                        </a:spcAft>
                      </a:pPr>
                      <a:r>
                        <a:rPr lang="en-US" sz="1800" dirty="0">
                          <a:effectLst/>
                          <a:latin typeface="Arial" pitchFamily="34" charset="0"/>
                          <a:cs typeface="Arial" pitchFamily="34" charset="0"/>
                        </a:rPr>
                        <a:t>Assigning incapable company as a lead role in JV agreement causes failure of projects in many cases. What could be the causes? </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Frequency</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a:effectLst/>
                          <a:latin typeface="Arial" pitchFamily="34" charset="0"/>
                          <a:cs typeface="Arial" pitchFamily="34" charset="0"/>
                        </a:rPr>
                        <a:t>Percent</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solidFill>
                            <a:srgbClr val="FF0000"/>
                          </a:solidFill>
                          <a:effectLst/>
                          <a:latin typeface="Arial" pitchFamily="34" charset="0"/>
                          <a:cs typeface="Arial" pitchFamily="34" charset="0"/>
                        </a:rPr>
                        <a:t>Lack of work experience</a:t>
                      </a:r>
                      <a:endParaRPr lang="en-US" sz="18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solidFill>
                            <a:srgbClr val="FF0000"/>
                          </a:solidFill>
                          <a:effectLst/>
                          <a:latin typeface="Arial" pitchFamily="34" charset="0"/>
                          <a:cs typeface="Arial" pitchFamily="34" charset="0"/>
                        </a:rPr>
                        <a:t>68</a:t>
                      </a:r>
                      <a:endParaRPr lang="en-US" sz="20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solidFill>
                            <a:srgbClr val="FF0000"/>
                          </a:solidFill>
                          <a:effectLst/>
                          <a:latin typeface="Arial" pitchFamily="34" charset="0"/>
                          <a:cs typeface="Arial" pitchFamily="34" charset="0"/>
                        </a:rPr>
                        <a:t>40.00</a:t>
                      </a:r>
                      <a:endParaRPr lang="en-US" sz="20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Political intervention</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22</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Poor management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56</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32.94</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Lack of managing resources</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24</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14.12</a:t>
                      </a:r>
                      <a:endParaRPr lang="en-US" sz="20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dirty="0">
                          <a:effectLst/>
                          <a:latin typeface="Arial" pitchFamily="34" charset="0"/>
                          <a:cs typeface="Arial" pitchFamily="34" charset="0"/>
                        </a:rPr>
                        <a:t>Total</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a:effectLst/>
                          <a:latin typeface="Arial" pitchFamily="34" charset="0"/>
                          <a:cs typeface="Arial" pitchFamily="34" charset="0"/>
                        </a:rPr>
                        <a:t>170</a:t>
                      </a:r>
                      <a:endParaRPr lang="en-US" sz="20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2000" dirty="0">
                          <a:effectLst/>
                          <a:latin typeface="Arial" pitchFamily="34" charset="0"/>
                          <a:cs typeface="Arial" pitchFamily="34" charset="0"/>
                        </a:rPr>
                        <a:t>100</a:t>
                      </a:r>
                      <a:endParaRPr lang="en-US" sz="2000" dirty="0">
                        <a:effectLst/>
                        <a:latin typeface="Arial" pitchFamily="34" charset="0"/>
                        <a:ea typeface="Times New Roman"/>
                        <a:cs typeface="Arial" pitchFamily="34" charset="0"/>
                      </a:endParaRPr>
                    </a:p>
                  </a:txBody>
                  <a:tcPr marL="68580" marR="68580" marT="0" marB="0" anchor="ct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243371826"/>
              </p:ext>
            </p:extLst>
          </p:nvPr>
        </p:nvGraphicFramePr>
        <p:xfrm>
          <a:off x="1" y="4122061"/>
          <a:ext cx="12191998" cy="1805305"/>
        </p:xfrm>
        <a:graphic>
          <a:graphicData uri="http://schemas.openxmlformats.org/drawingml/2006/table">
            <a:tbl>
              <a:tblPr firstRow="1" firstCol="1" bandRow="1">
                <a:tableStyleId>{5C22544A-7EE6-4342-B048-85BDC9FD1C3A}</a:tableStyleId>
              </a:tblPr>
              <a:tblGrid>
                <a:gridCol w="6966856"/>
                <a:gridCol w="1436914"/>
                <a:gridCol w="1262743"/>
                <a:gridCol w="1349829"/>
                <a:gridCol w="1175656"/>
              </a:tblGrid>
              <a:tr h="267585">
                <a:tc rowSpan="2">
                  <a:txBody>
                    <a:bodyPr/>
                    <a:lstStyle/>
                    <a:p>
                      <a:pPr marL="0" marR="0" algn="ctr">
                        <a:spcBef>
                          <a:spcPts val="0"/>
                        </a:spcBef>
                        <a:spcAft>
                          <a:spcPts val="0"/>
                        </a:spcAft>
                      </a:pPr>
                      <a:r>
                        <a:rPr lang="en-US" sz="1800" dirty="0">
                          <a:effectLst/>
                          <a:latin typeface="Arial" pitchFamily="34" charset="0"/>
                          <a:cs typeface="Arial" pitchFamily="34" charset="0"/>
                        </a:rPr>
                        <a:t>Items</a:t>
                      </a:r>
                      <a:endParaRPr lang="en-US" sz="1800" dirty="0">
                        <a:effectLst/>
                        <a:latin typeface="Arial" pitchFamily="34" charset="0"/>
                        <a:ea typeface="Times New Roman"/>
                        <a:cs typeface="Arial" pitchFamily="34" charset="0"/>
                      </a:endParaRPr>
                    </a:p>
                  </a:txBody>
                  <a:tcPr marL="68580" marR="68580" marT="0" marB="0"/>
                </a:tc>
                <a:tc gridSpan="2">
                  <a:txBody>
                    <a:bodyPr/>
                    <a:lstStyle/>
                    <a:p>
                      <a:pPr marL="0" marR="0" algn="ctr">
                        <a:spcBef>
                          <a:spcPts val="0"/>
                        </a:spcBef>
                        <a:spcAft>
                          <a:spcPts val="0"/>
                        </a:spcAft>
                      </a:pPr>
                      <a:r>
                        <a:rPr lang="en-US" sz="1800">
                          <a:effectLst/>
                          <a:latin typeface="Arial" pitchFamily="34" charset="0"/>
                          <a:cs typeface="Arial" pitchFamily="34" charset="0"/>
                        </a:rPr>
                        <a:t>Yes</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800">
                          <a:effectLst/>
                          <a:latin typeface="Arial" pitchFamily="34" charset="0"/>
                          <a:cs typeface="Arial" pitchFamily="34" charset="0"/>
                        </a:rPr>
                        <a:t>No</a:t>
                      </a:r>
                      <a:endParaRPr lang="en-US" sz="1800">
                        <a:effectLst/>
                        <a:latin typeface="Arial" pitchFamily="34" charset="0"/>
                        <a:ea typeface="Times New Roman"/>
                        <a:cs typeface="Arial" pitchFamily="34" charset="0"/>
                      </a:endParaRPr>
                    </a:p>
                  </a:txBody>
                  <a:tcPr marL="68580" marR="68580" marT="0" marB="0"/>
                </a:tc>
                <a:tc hMerge="1">
                  <a:txBody>
                    <a:bodyPr/>
                    <a:lstStyle/>
                    <a:p>
                      <a:endParaRPr lang="en-US"/>
                    </a:p>
                  </a:txBody>
                  <a:tcPr/>
                </a:tc>
              </a:tr>
              <a:tr h="170815">
                <a:tc vMerge="1">
                  <a:txBody>
                    <a:bodyPr/>
                    <a:lstStyle/>
                    <a:p>
                      <a:endParaRPr lang="en-US"/>
                    </a:p>
                  </a:txBody>
                  <a:tcPr/>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r>
              <a:tr h="433705">
                <a:tc>
                  <a:txBody>
                    <a:bodyPr/>
                    <a:lstStyle/>
                    <a:p>
                      <a:pPr marL="0" marR="0" algn="just">
                        <a:spcBef>
                          <a:spcPts val="0"/>
                        </a:spcBef>
                        <a:spcAft>
                          <a:spcPts val="0"/>
                        </a:spcAft>
                      </a:pPr>
                      <a:r>
                        <a:rPr lang="en-US" sz="1800">
                          <a:effectLst/>
                          <a:latin typeface="Arial" pitchFamily="34" charset="0"/>
                          <a:cs typeface="Arial" pitchFamily="34" charset="0"/>
                        </a:rPr>
                        <a:t>Do you have an ethical code of behavior in your organization?</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148</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87.06</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22</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12.94</a:t>
                      </a:r>
                      <a:endParaRPr lang="en-US" sz="1800">
                        <a:effectLst/>
                        <a:latin typeface="Arial" pitchFamily="34" charset="0"/>
                        <a:ea typeface="Times New Roman"/>
                        <a:cs typeface="Arial" pitchFamily="34" charset="0"/>
                      </a:endParaRPr>
                    </a:p>
                  </a:txBody>
                  <a:tcPr marL="68580" marR="68580" marT="0" marB="0" anchor="ctr"/>
                </a:tc>
              </a:tr>
              <a:tr h="210820">
                <a:tc>
                  <a:txBody>
                    <a:bodyPr/>
                    <a:lstStyle/>
                    <a:p>
                      <a:pPr marL="0" marR="0" algn="just">
                        <a:spcBef>
                          <a:spcPts val="0"/>
                        </a:spcBef>
                        <a:spcAft>
                          <a:spcPts val="0"/>
                        </a:spcAft>
                      </a:pPr>
                      <a:r>
                        <a:rPr lang="en-US" sz="1800">
                          <a:effectLst/>
                          <a:latin typeface="Arial" pitchFamily="34" charset="0"/>
                          <a:cs typeface="Arial" pitchFamily="34" charset="0"/>
                        </a:rPr>
                        <a:t>If yes, Does this code applied?</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111</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65.29</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59</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34.71</a:t>
                      </a:r>
                      <a:endParaRPr lang="en-US" sz="1800">
                        <a:effectLst/>
                        <a:latin typeface="Arial" pitchFamily="34" charset="0"/>
                        <a:ea typeface="Times New Roman"/>
                        <a:cs typeface="Arial" pitchFamily="34" charset="0"/>
                      </a:endParaRPr>
                    </a:p>
                  </a:txBody>
                  <a:tcPr marL="68580" marR="68580" marT="0" marB="0" anchor="ctr"/>
                </a:tc>
              </a:tr>
              <a:tr h="399415">
                <a:tc>
                  <a:txBody>
                    <a:bodyPr/>
                    <a:lstStyle/>
                    <a:p>
                      <a:pPr marL="0" marR="0" algn="just">
                        <a:spcBef>
                          <a:spcPts val="0"/>
                        </a:spcBef>
                        <a:spcAft>
                          <a:spcPts val="0"/>
                        </a:spcAft>
                      </a:pPr>
                      <a:r>
                        <a:rPr lang="en-US" sz="1800">
                          <a:effectLst/>
                          <a:latin typeface="Arial" pitchFamily="34" charset="0"/>
                          <a:cs typeface="Arial" pitchFamily="34" charset="0"/>
                        </a:rPr>
                        <a:t>Do you think existence of ethical code can improve construction industry in Nepal?</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135</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79.41</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35</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dirty="0">
                          <a:effectLst/>
                          <a:latin typeface="Arial" pitchFamily="34" charset="0"/>
                          <a:cs typeface="Arial" pitchFamily="34" charset="0"/>
                        </a:rPr>
                        <a:t>20.59</a:t>
                      </a:r>
                      <a:endParaRPr lang="en-US" sz="1800" dirty="0">
                        <a:effectLst/>
                        <a:latin typeface="Arial" pitchFamily="34" charset="0"/>
                        <a:ea typeface="Times New Roman"/>
                        <a:cs typeface="Arial" pitchFamily="34" charset="0"/>
                      </a:endParaRPr>
                    </a:p>
                  </a:txBody>
                  <a:tcPr marL="68580" marR="68580" marT="0" marB="0" anchor="ctr"/>
                </a:tc>
              </a:tr>
            </a:tbl>
          </a:graphicData>
        </a:graphic>
      </p:graphicFrame>
      <p:sp>
        <p:nvSpPr>
          <p:cNvPr id="6" name="Rectangle 5"/>
          <p:cNvSpPr/>
          <p:nvPr/>
        </p:nvSpPr>
        <p:spPr>
          <a:xfrm>
            <a:off x="1" y="6160415"/>
            <a:ext cx="12191999" cy="707886"/>
          </a:xfrm>
          <a:prstGeom prst="rect">
            <a:avLst/>
          </a:prstGeom>
        </p:spPr>
        <p:txBody>
          <a:bodyPr wrap="square">
            <a:spAutoFit/>
          </a:bodyPr>
          <a:lstStyle/>
          <a:p>
            <a:pPr algn="just"/>
            <a:r>
              <a:rPr lang="en-US" sz="2000" dirty="0">
                <a:latin typeface="Arial" pitchFamily="34" charset="0"/>
                <a:cs typeface="Arial" pitchFamily="34" charset="0"/>
              </a:rPr>
              <a:t>During KII, it was noted that though there is ethical code of conduct in most of organization but it is not effectively enacted.</a:t>
            </a:r>
          </a:p>
        </p:txBody>
      </p:sp>
      <p:sp>
        <p:nvSpPr>
          <p:cNvPr id="12" name="Rectangle 11"/>
          <p:cNvSpPr/>
          <p:nvPr/>
        </p:nvSpPr>
        <p:spPr>
          <a:xfrm>
            <a:off x="1087821" y="20510"/>
            <a:ext cx="10004478" cy="646331"/>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CAUSES OF PROJECT FAILURE</a:t>
            </a:r>
            <a:endParaRPr lang="en-US" sz="3600" b="1" dirty="0">
              <a:latin typeface="Arial" pitchFamily="34" charset="0"/>
              <a:cs typeface="Arial" pitchFamily="34" charset="0"/>
            </a:endParaRPr>
          </a:p>
        </p:txBody>
      </p:sp>
      <p:sp>
        <p:nvSpPr>
          <p:cNvPr id="13" name="Rectangle 12"/>
          <p:cNvSpPr/>
          <p:nvPr/>
        </p:nvSpPr>
        <p:spPr>
          <a:xfrm>
            <a:off x="1124109" y="3351476"/>
            <a:ext cx="10004478" cy="646331"/>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WAYS TO IMPROVE ETHICAL BEHAVIOR </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1980375376"/>
      </p:ext>
    </p:extLst>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1473437619"/>
              </p:ext>
            </p:extLst>
          </p:nvPr>
        </p:nvGraphicFramePr>
        <p:xfrm>
          <a:off x="1" y="1496989"/>
          <a:ext cx="12191999" cy="1920240"/>
        </p:xfrm>
        <a:graphic>
          <a:graphicData uri="http://schemas.openxmlformats.org/drawingml/2006/table">
            <a:tbl>
              <a:tblPr firstRow="1" firstCol="1" bandRow="1">
                <a:tableStyleId>{5C22544A-7EE6-4342-B048-85BDC9FD1C3A}</a:tableStyleId>
              </a:tblPr>
              <a:tblGrid>
                <a:gridCol w="9043613"/>
                <a:gridCol w="1783133"/>
                <a:gridCol w="1365253"/>
              </a:tblGrid>
              <a:tr h="0">
                <a:tc>
                  <a:txBody>
                    <a:bodyPr/>
                    <a:lstStyle/>
                    <a:p>
                      <a:pPr marL="0" marR="0" algn="just">
                        <a:spcBef>
                          <a:spcPts val="0"/>
                        </a:spcBef>
                        <a:spcAft>
                          <a:spcPts val="0"/>
                        </a:spcAft>
                      </a:pPr>
                      <a:r>
                        <a:rPr lang="en-US" sz="1800" dirty="0">
                          <a:effectLst/>
                          <a:latin typeface="Arial" pitchFamily="34" charset="0"/>
                          <a:cs typeface="Arial" pitchFamily="34" charset="0"/>
                        </a:rPr>
                        <a:t>If the answer of above question is “No” because of</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tc>
              </a:tr>
              <a:tr h="0">
                <a:tc>
                  <a:txBody>
                    <a:bodyPr/>
                    <a:lstStyle/>
                    <a:p>
                      <a:pPr marL="0" marR="0" algn="l">
                        <a:spcBef>
                          <a:spcPts val="0"/>
                        </a:spcBef>
                        <a:spcAft>
                          <a:spcPts val="0"/>
                        </a:spcAft>
                      </a:pPr>
                      <a:r>
                        <a:rPr lang="en-US" sz="1800">
                          <a:effectLst/>
                          <a:latin typeface="Arial" pitchFamily="34" charset="0"/>
                          <a:cs typeface="Arial" pitchFamily="34" charset="0"/>
                        </a:rPr>
                        <a:t>Strict rules</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0.00</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solidFill>
                            <a:srgbClr val="FF0000"/>
                          </a:solidFill>
                          <a:effectLst/>
                          <a:latin typeface="Arial" pitchFamily="34" charset="0"/>
                          <a:cs typeface="Arial" pitchFamily="34" charset="0"/>
                        </a:rPr>
                        <a:t>Weak system (Personalities being more powerful than system)</a:t>
                      </a:r>
                      <a:endParaRPr lang="en-US" sz="18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solidFill>
                            <a:srgbClr val="FF0000"/>
                          </a:solidFill>
                          <a:effectLst/>
                          <a:latin typeface="Arial" pitchFamily="34" charset="0"/>
                          <a:cs typeface="Arial" pitchFamily="34" charset="0"/>
                        </a:rPr>
                        <a:t>22</a:t>
                      </a:r>
                      <a:endParaRPr lang="en-US" sz="18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62.86</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dirty="0">
                          <a:effectLst/>
                          <a:latin typeface="Arial" pitchFamily="34" charset="0"/>
                          <a:cs typeface="Arial" pitchFamily="34" charset="0"/>
                        </a:rPr>
                        <a:t>Inflexible government rules</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13</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37.14</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Changing in political and economic conditions</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0.00</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Others</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0.00</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dirty="0">
                          <a:effectLst/>
                          <a:latin typeface="Arial" pitchFamily="34" charset="0"/>
                          <a:cs typeface="Arial" pitchFamily="34" charset="0"/>
                        </a:rPr>
                        <a:t>Total</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35</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100</a:t>
                      </a:r>
                      <a:endParaRPr lang="en-US" sz="1800" dirty="0">
                        <a:effectLst/>
                        <a:latin typeface="Arial" pitchFamily="34" charset="0"/>
                        <a:ea typeface="Times New Roman"/>
                        <a:cs typeface="Arial" pitchFamily="34" charset="0"/>
                      </a:endParaRPr>
                    </a:p>
                  </a:txBody>
                  <a:tcPr marL="68580" marR="68580"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46345033"/>
              </p:ext>
            </p:extLst>
          </p:nvPr>
        </p:nvGraphicFramePr>
        <p:xfrm>
          <a:off x="1" y="4955733"/>
          <a:ext cx="12191999" cy="1645920"/>
        </p:xfrm>
        <a:graphic>
          <a:graphicData uri="http://schemas.openxmlformats.org/drawingml/2006/table">
            <a:tbl>
              <a:tblPr firstRow="1" firstCol="1" bandRow="1">
                <a:tableStyleId>{5C22544A-7EE6-4342-B048-85BDC9FD1C3A}</a:tableStyleId>
              </a:tblPr>
              <a:tblGrid>
                <a:gridCol w="9043613"/>
                <a:gridCol w="1783133"/>
                <a:gridCol w="1365253"/>
              </a:tblGrid>
              <a:tr h="0">
                <a:tc>
                  <a:txBody>
                    <a:bodyPr/>
                    <a:lstStyle/>
                    <a:p>
                      <a:pPr marL="0" marR="0" algn="just">
                        <a:spcBef>
                          <a:spcPts val="0"/>
                        </a:spcBef>
                        <a:spcAft>
                          <a:spcPts val="0"/>
                        </a:spcAft>
                      </a:pPr>
                      <a:r>
                        <a:rPr lang="en-US" sz="1800" dirty="0">
                          <a:effectLst/>
                          <a:latin typeface="Arial" pitchFamily="34" charset="0"/>
                          <a:cs typeface="Arial" pitchFamily="34" charset="0"/>
                        </a:rPr>
                        <a:t>What will you do if you witness shortcomings of ethical behavior?</a:t>
                      </a:r>
                      <a:endParaRPr lang="en-US" sz="18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Frequency</a:t>
                      </a:r>
                      <a:endParaRPr lang="en-US" sz="18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800">
                          <a:effectLst/>
                          <a:latin typeface="Arial" pitchFamily="34" charset="0"/>
                          <a:cs typeface="Arial" pitchFamily="34" charset="0"/>
                        </a:rPr>
                        <a:t>Percent</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Keep silent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28</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16.47</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Try to correct it</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59</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34.71</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solidFill>
                            <a:srgbClr val="FF0000"/>
                          </a:solidFill>
                          <a:effectLst/>
                          <a:latin typeface="Arial" pitchFamily="34" charset="0"/>
                          <a:cs typeface="Arial" pitchFamily="34" charset="0"/>
                        </a:rPr>
                        <a:t>Report to top management</a:t>
                      </a:r>
                      <a:endParaRPr lang="en-US" sz="18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solidFill>
                            <a:srgbClr val="FF0000"/>
                          </a:solidFill>
                          <a:effectLst/>
                          <a:latin typeface="Arial" pitchFamily="34" charset="0"/>
                          <a:cs typeface="Arial" pitchFamily="34" charset="0"/>
                        </a:rPr>
                        <a:t>74</a:t>
                      </a:r>
                      <a:endParaRPr lang="en-US" sz="18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solidFill>
                            <a:srgbClr val="FF0000"/>
                          </a:solidFill>
                          <a:effectLst/>
                          <a:latin typeface="Arial" pitchFamily="34" charset="0"/>
                          <a:cs typeface="Arial" pitchFamily="34" charset="0"/>
                        </a:rPr>
                        <a:t>43.53</a:t>
                      </a:r>
                      <a:endParaRPr lang="en-US" sz="18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Report to judiciary bodies</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9</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5.29</a:t>
                      </a:r>
                      <a:endParaRPr lang="en-US" sz="18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800">
                          <a:effectLst/>
                          <a:latin typeface="Arial" pitchFamily="34" charset="0"/>
                          <a:cs typeface="Arial" pitchFamily="34" charset="0"/>
                        </a:rPr>
                        <a:t>Total</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a:effectLst/>
                          <a:latin typeface="Arial" pitchFamily="34" charset="0"/>
                          <a:cs typeface="Arial" pitchFamily="34" charset="0"/>
                        </a:rPr>
                        <a:t>170</a:t>
                      </a:r>
                      <a:endParaRPr lang="en-US" sz="18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800" dirty="0">
                          <a:effectLst/>
                          <a:latin typeface="Arial" pitchFamily="34" charset="0"/>
                          <a:cs typeface="Arial" pitchFamily="34" charset="0"/>
                        </a:rPr>
                        <a:t>100</a:t>
                      </a:r>
                      <a:endParaRPr lang="en-US" sz="1800" dirty="0">
                        <a:effectLst/>
                        <a:latin typeface="Arial" pitchFamily="34" charset="0"/>
                        <a:ea typeface="Times New Roman"/>
                        <a:cs typeface="Arial" pitchFamily="34" charset="0"/>
                      </a:endParaRPr>
                    </a:p>
                  </a:txBody>
                  <a:tcPr marL="68580" marR="68580" marT="0" marB="0" anchor="ctr"/>
                </a:tc>
              </a:tr>
            </a:tbl>
          </a:graphicData>
        </a:graphic>
      </p:graphicFrame>
      <p:sp>
        <p:nvSpPr>
          <p:cNvPr id="11" name="Rectangle 10"/>
          <p:cNvSpPr/>
          <p:nvPr/>
        </p:nvSpPr>
        <p:spPr>
          <a:xfrm>
            <a:off x="1087821" y="230955"/>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REASON FOR DIFFICULTY OF APPLYING ETHICAL CODE </a:t>
            </a:r>
            <a:endParaRPr lang="en-US" sz="3200" b="1" dirty="0">
              <a:latin typeface="Arial" pitchFamily="34" charset="0"/>
              <a:cs typeface="Arial" pitchFamily="34" charset="0"/>
            </a:endParaRPr>
          </a:p>
        </p:txBody>
      </p:sp>
      <p:sp>
        <p:nvSpPr>
          <p:cNvPr id="13" name="Rectangle 12"/>
          <p:cNvSpPr/>
          <p:nvPr/>
        </p:nvSpPr>
        <p:spPr>
          <a:xfrm>
            <a:off x="1109595" y="3583700"/>
            <a:ext cx="10004478" cy="1077218"/>
          </a:xfrm>
          <a:prstGeom prst="rect">
            <a:avLst/>
          </a:prstGeom>
          <a:solidFill>
            <a:schemeClr val="bg2"/>
          </a:solidFill>
        </p:spPr>
        <p:txBody>
          <a:bodyPr wrap="square">
            <a:spAutoFit/>
          </a:bodyPr>
          <a:lstStyle/>
          <a:p>
            <a:pPr algn="ctr"/>
            <a:r>
              <a:rPr lang="en-US" sz="3200" b="1" dirty="0" smtClean="0">
                <a:latin typeface="Arial" pitchFamily="34" charset="0"/>
                <a:cs typeface="Arial" pitchFamily="34" charset="0"/>
              </a:rPr>
              <a:t>ACTION TOWARDS SHORTCOMINGS OF ETHICAL BEHAVIOR WITNESS</a:t>
            </a:r>
            <a:endParaRPr lang="en-US" sz="3200" b="1" dirty="0">
              <a:latin typeface="Arial" pitchFamily="34" charset="0"/>
              <a:cs typeface="Arial" pitchFamily="34" charset="0"/>
            </a:endParaRPr>
          </a:p>
        </p:txBody>
      </p:sp>
    </p:spTree>
    <p:extLst>
      <p:ext uri="{BB962C8B-B14F-4D97-AF65-F5344CB8AC3E}">
        <p14:creationId xmlns:p14="http://schemas.microsoft.com/office/powerpoint/2010/main" val="813017761"/>
      </p:ext>
    </p:extLst>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650" y="6445126"/>
            <a:ext cx="12197940" cy="400110"/>
          </a:xfrm>
          <a:prstGeom prst="rect">
            <a:avLst/>
          </a:prstGeom>
        </p:spPr>
        <p:txBody>
          <a:bodyPr wrap="square">
            <a:spAutoFit/>
          </a:bodyPr>
          <a:lstStyle/>
          <a:p>
            <a:pPr algn="just"/>
            <a:r>
              <a:rPr lang="en-US" sz="2000" dirty="0">
                <a:latin typeface="Arial" pitchFamily="34" charset="0"/>
                <a:cs typeface="Arial" pitchFamily="34" charset="0"/>
              </a:rPr>
              <a:t>During KII, it was found that provision of Technical and Social audit should be integral part of any project.</a:t>
            </a:r>
          </a:p>
        </p:txBody>
      </p:sp>
      <p:graphicFrame>
        <p:nvGraphicFramePr>
          <p:cNvPr id="4" name="Table 3"/>
          <p:cNvGraphicFramePr>
            <a:graphicFrameLocks noGrp="1"/>
          </p:cNvGraphicFramePr>
          <p:nvPr>
            <p:extLst>
              <p:ext uri="{D42A27DB-BD31-4B8C-83A1-F6EECF244321}">
                <p14:modId xmlns:p14="http://schemas.microsoft.com/office/powerpoint/2010/main" val="1751367491"/>
              </p:ext>
            </p:extLst>
          </p:nvPr>
        </p:nvGraphicFramePr>
        <p:xfrm>
          <a:off x="-1650" y="1021323"/>
          <a:ext cx="12208164" cy="1706880"/>
        </p:xfrm>
        <a:graphic>
          <a:graphicData uri="http://schemas.openxmlformats.org/drawingml/2006/table">
            <a:tbl>
              <a:tblPr firstRow="1" firstCol="1" bandRow="1">
                <a:tableStyleId>{5C22544A-7EE6-4342-B048-85BDC9FD1C3A}</a:tableStyleId>
              </a:tblPr>
              <a:tblGrid>
                <a:gridCol w="8913421"/>
                <a:gridCol w="1828800"/>
                <a:gridCol w="1465943"/>
              </a:tblGrid>
              <a:tr h="0">
                <a:tc>
                  <a:txBody>
                    <a:bodyPr/>
                    <a:lstStyle/>
                    <a:p>
                      <a:pPr marL="0" marR="0" algn="just">
                        <a:spcBef>
                          <a:spcPts val="0"/>
                        </a:spcBef>
                        <a:spcAft>
                          <a:spcPts val="0"/>
                        </a:spcAft>
                      </a:pPr>
                      <a:r>
                        <a:rPr lang="en-US" sz="1600" dirty="0">
                          <a:effectLst/>
                          <a:latin typeface="Arial" pitchFamily="34" charset="0"/>
                          <a:cs typeface="Arial" pitchFamily="34" charset="0"/>
                        </a:rPr>
                        <a:t>How ethical issues in Nepalese Construction Industry could be improved?</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Frequency</a:t>
                      </a:r>
                      <a:endParaRPr lang="en-US" sz="16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600">
                          <a:effectLst/>
                          <a:latin typeface="Arial" pitchFamily="34" charset="0"/>
                          <a:cs typeface="Arial" pitchFamily="34" charset="0"/>
                        </a:rPr>
                        <a:t>Percent</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solidFill>
                            <a:srgbClr val="FF0000"/>
                          </a:solidFill>
                          <a:effectLst/>
                          <a:latin typeface="Arial" pitchFamily="34" charset="0"/>
                          <a:cs typeface="Arial" pitchFamily="34" charset="0"/>
                        </a:rPr>
                        <a:t>Ethical awareness</a:t>
                      </a:r>
                      <a:endParaRPr lang="en-US" sz="16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solidFill>
                            <a:srgbClr val="FF0000"/>
                          </a:solidFill>
                          <a:effectLst/>
                          <a:latin typeface="Arial" pitchFamily="34" charset="0"/>
                          <a:cs typeface="Arial" pitchFamily="34" charset="0"/>
                        </a:rPr>
                        <a:t>51</a:t>
                      </a:r>
                      <a:endParaRPr lang="en-US" sz="16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solidFill>
                            <a:srgbClr val="FF0000"/>
                          </a:solidFill>
                          <a:effectLst/>
                          <a:latin typeface="Arial" pitchFamily="34" charset="0"/>
                          <a:cs typeface="Arial" pitchFamily="34" charset="0"/>
                        </a:rPr>
                        <a:t>30.00</a:t>
                      </a:r>
                      <a:endParaRPr lang="en-US" sz="16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Compulsory training</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30</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17.65</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Leaders serving as a role models</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19</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11.18</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Setting standards of code of ethics</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27</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15.88</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Heavier penalties</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43</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25.29</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dirty="0">
                          <a:effectLst/>
                          <a:latin typeface="Arial" pitchFamily="34" charset="0"/>
                          <a:cs typeface="Arial" pitchFamily="34" charset="0"/>
                        </a:rPr>
                        <a:t>Total</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170</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100</a:t>
                      </a:r>
                      <a:endParaRPr lang="en-US" sz="1600" dirty="0">
                        <a:effectLst/>
                        <a:latin typeface="Arial" pitchFamily="34" charset="0"/>
                        <a:ea typeface="Times New Roman"/>
                        <a:cs typeface="Arial" pitchFamily="34" charset="0"/>
                      </a:endParaRPr>
                    </a:p>
                  </a:txBody>
                  <a:tcPr marL="68580" marR="68580" marT="0"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20483480"/>
              </p:ext>
            </p:extLst>
          </p:nvPr>
        </p:nvGraphicFramePr>
        <p:xfrm>
          <a:off x="1" y="3531219"/>
          <a:ext cx="12162970" cy="2926080"/>
        </p:xfrm>
        <a:graphic>
          <a:graphicData uri="http://schemas.openxmlformats.org/drawingml/2006/table">
            <a:tbl>
              <a:tblPr firstRow="1" firstCol="1" bandRow="1">
                <a:tableStyleId>{5C22544A-7EE6-4342-B048-85BDC9FD1C3A}</a:tableStyleId>
              </a:tblPr>
              <a:tblGrid>
                <a:gridCol w="9013370"/>
                <a:gridCol w="1915886"/>
                <a:gridCol w="1233714"/>
              </a:tblGrid>
              <a:tr h="0">
                <a:tc>
                  <a:txBody>
                    <a:bodyPr/>
                    <a:lstStyle/>
                    <a:p>
                      <a:pPr marL="0" marR="0" algn="just">
                        <a:spcBef>
                          <a:spcPts val="0"/>
                        </a:spcBef>
                        <a:spcAft>
                          <a:spcPts val="0"/>
                        </a:spcAft>
                      </a:pPr>
                      <a:r>
                        <a:rPr lang="en-US" sz="1600" dirty="0">
                          <a:effectLst/>
                          <a:latin typeface="Arial" pitchFamily="34" charset="0"/>
                          <a:cs typeface="Arial" pitchFamily="34" charset="0"/>
                        </a:rPr>
                        <a:t>Which do you think is the most dangerous stage in the construction project life cycle which may be caused by shortcomings of ethical practice?</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Frequency</a:t>
                      </a:r>
                      <a:endParaRPr lang="en-US" sz="16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1600">
                          <a:effectLst/>
                          <a:latin typeface="Arial" pitchFamily="34" charset="0"/>
                          <a:cs typeface="Arial" pitchFamily="34" charset="0"/>
                        </a:rPr>
                        <a:t>Percent</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Project planning</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42</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24.71</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Design</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9</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5.29</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Awarding contract</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26</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15.29</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Bid auditing</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6</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3.53</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Bid evaluation</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11</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6.47</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solidFill>
                            <a:srgbClr val="FF0000"/>
                          </a:solidFill>
                          <a:effectLst/>
                          <a:latin typeface="Arial" pitchFamily="34" charset="0"/>
                          <a:cs typeface="Arial" pitchFamily="34" charset="0"/>
                        </a:rPr>
                        <a:t>Implementation stage</a:t>
                      </a:r>
                      <a:endParaRPr lang="en-US" sz="160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solidFill>
                            <a:srgbClr val="FF0000"/>
                          </a:solidFill>
                          <a:effectLst/>
                          <a:latin typeface="Arial" pitchFamily="34" charset="0"/>
                          <a:cs typeface="Arial" pitchFamily="34" charset="0"/>
                        </a:rPr>
                        <a:t>68</a:t>
                      </a:r>
                      <a:endParaRPr lang="en-US" sz="1600" dirty="0">
                        <a:solidFill>
                          <a:srgbClr val="FF0000"/>
                        </a:solidFill>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solidFill>
                            <a:srgbClr val="FF0000"/>
                          </a:solidFill>
                          <a:effectLst/>
                          <a:latin typeface="Arial" pitchFamily="34" charset="0"/>
                          <a:cs typeface="Arial" pitchFamily="34" charset="0"/>
                        </a:rPr>
                        <a:t>40.00</a:t>
                      </a:r>
                      <a:endParaRPr lang="en-US" sz="1600" dirty="0">
                        <a:solidFill>
                          <a:srgbClr val="FF0000"/>
                        </a:solidFill>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Primary handing over</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6</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3.53</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Operation and maintenance</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2</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1.18</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a:effectLst/>
                          <a:latin typeface="Arial" pitchFamily="34" charset="0"/>
                          <a:cs typeface="Arial" pitchFamily="34" charset="0"/>
                        </a:rPr>
                        <a:t>Closing</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0</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0.00</a:t>
                      </a:r>
                      <a:endParaRPr lang="en-US" sz="1600">
                        <a:effectLst/>
                        <a:latin typeface="Arial" pitchFamily="34" charset="0"/>
                        <a:ea typeface="Times New Roman"/>
                        <a:cs typeface="Arial" pitchFamily="34" charset="0"/>
                      </a:endParaRPr>
                    </a:p>
                  </a:txBody>
                  <a:tcPr marL="68580" marR="68580" marT="0" marB="0" anchor="ctr"/>
                </a:tc>
              </a:tr>
              <a:tr h="0">
                <a:tc>
                  <a:txBody>
                    <a:bodyPr/>
                    <a:lstStyle/>
                    <a:p>
                      <a:pPr marL="0" marR="0" algn="l">
                        <a:spcBef>
                          <a:spcPts val="0"/>
                        </a:spcBef>
                        <a:spcAft>
                          <a:spcPts val="0"/>
                        </a:spcAft>
                      </a:pPr>
                      <a:r>
                        <a:rPr lang="en-US" sz="1600" dirty="0">
                          <a:effectLst/>
                          <a:latin typeface="Arial" pitchFamily="34" charset="0"/>
                          <a:cs typeface="Arial" pitchFamily="34" charset="0"/>
                        </a:rPr>
                        <a:t>Total</a:t>
                      </a:r>
                      <a:endParaRPr lang="en-US" sz="1600" dirty="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a:effectLst/>
                          <a:latin typeface="Arial" pitchFamily="34" charset="0"/>
                          <a:cs typeface="Arial" pitchFamily="34" charset="0"/>
                        </a:rPr>
                        <a:t>170</a:t>
                      </a:r>
                      <a:endParaRPr lang="en-US" sz="1600">
                        <a:effectLst/>
                        <a:latin typeface="Arial" pitchFamily="34" charset="0"/>
                        <a:ea typeface="Times New Roman"/>
                        <a:cs typeface="Arial" pitchFamily="34" charset="0"/>
                      </a:endParaRPr>
                    </a:p>
                  </a:txBody>
                  <a:tcPr marL="68580" marR="68580" marT="0" marB="0"/>
                </a:tc>
                <a:tc>
                  <a:txBody>
                    <a:bodyPr/>
                    <a:lstStyle/>
                    <a:p>
                      <a:pPr marL="0" marR="0" algn="ctr">
                        <a:spcBef>
                          <a:spcPts val="0"/>
                        </a:spcBef>
                        <a:spcAft>
                          <a:spcPts val="0"/>
                        </a:spcAft>
                      </a:pPr>
                      <a:r>
                        <a:rPr lang="en-US" sz="1600" dirty="0">
                          <a:effectLst/>
                          <a:latin typeface="Arial" pitchFamily="34" charset="0"/>
                          <a:cs typeface="Arial" pitchFamily="34" charset="0"/>
                        </a:rPr>
                        <a:t>100</a:t>
                      </a:r>
                      <a:endParaRPr lang="en-US" sz="1600" dirty="0">
                        <a:effectLst/>
                        <a:latin typeface="Arial" pitchFamily="34" charset="0"/>
                        <a:ea typeface="Times New Roman"/>
                        <a:cs typeface="Arial" pitchFamily="34" charset="0"/>
                      </a:endParaRPr>
                    </a:p>
                  </a:txBody>
                  <a:tcPr marL="68580" marR="68580" marT="0" marB="0" anchor="ctr"/>
                </a:tc>
              </a:tr>
            </a:tbl>
          </a:graphicData>
        </a:graphic>
      </p:graphicFrame>
      <p:sp>
        <p:nvSpPr>
          <p:cNvPr id="11" name="Rectangle 10"/>
          <p:cNvSpPr/>
          <p:nvPr/>
        </p:nvSpPr>
        <p:spPr>
          <a:xfrm>
            <a:off x="1087821" y="118138"/>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WAYS TO IMPROVE ETHICAL ISSUES IN NEPALESE CONSTRUCTION INDUSTRY</a:t>
            </a:r>
            <a:endParaRPr lang="en-US" sz="2400" b="1" dirty="0">
              <a:latin typeface="Arial" pitchFamily="34" charset="0"/>
              <a:cs typeface="Arial" pitchFamily="34" charset="0"/>
            </a:endParaRPr>
          </a:p>
        </p:txBody>
      </p:sp>
      <p:sp>
        <p:nvSpPr>
          <p:cNvPr id="13" name="Rectangle 12"/>
          <p:cNvSpPr/>
          <p:nvPr/>
        </p:nvSpPr>
        <p:spPr>
          <a:xfrm>
            <a:off x="1109595" y="2706254"/>
            <a:ext cx="10004478" cy="830997"/>
          </a:xfrm>
          <a:prstGeom prst="rect">
            <a:avLst/>
          </a:prstGeom>
          <a:solidFill>
            <a:schemeClr val="bg2"/>
          </a:solidFill>
        </p:spPr>
        <p:txBody>
          <a:bodyPr wrap="square">
            <a:spAutoFit/>
          </a:bodyPr>
          <a:lstStyle/>
          <a:p>
            <a:pPr algn="ctr"/>
            <a:r>
              <a:rPr lang="en-US" sz="2400" b="1" dirty="0" smtClean="0">
                <a:latin typeface="Arial" pitchFamily="34" charset="0"/>
                <a:cs typeface="Arial" pitchFamily="34" charset="0"/>
              </a:rPr>
              <a:t>MOST SERIOUS PHASE AFFECTED BY SHORTCOMINGS OF ETHICAL BEHAVIOR</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781385328"/>
      </p:ext>
    </p:extLst>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1228798"/>
            <a:ext cx="12192000" cy="6001643"/>
          </a:xfrm>
          <a:prstGeom prst="rect">
            <a:avLst/>
          </a:prstGeom>
          <a:solidFill>
            <a:srgbClr val="002060"/>
          </a:solidFill>
        </p:spPr>
        <p:txBody>
          <a:bodyPr wrap="square" rtlCol="0">
            <a:spAutoFit/>
          </a:bodyPr>
          <a:lstStyle/>
          <a:p>
            <a:pPr marL="342900" lvl="0" indent="-342900" algn="just">
              <a:buFont typeface="Arial" pitchFamily="34" charset="0"/>
              <a:buChar char="•"/>
            </a:pPr>
            <a:r>
              <a:rPr lang="en-US" sz="2400" dirty="0">
                <a:solidFill>
                  <a:schemeClr val="bg1"/>
                </a:solidFill>
                <a:latin typeface="Arial" pitchFamily="34" charset="0"/>
                <a:cs typeface="Arial" pitchFamily="34" charset="0"/>
              </a:rPr>
              <a:t>The most abundant factors existing at procurement phase are “Individuals or organizations undertaking work without adequate qualification/ experience/ training”, “Agree of one contractor to withdraw an offer he has made in exchange for money or other benefits”, “Contractors accept money in order not to tender for contract has been invited to tender for”, “Collusive Tendering”, “Cover price</a:t>
            </a:r>
            <a:r>
              <a:rPr lang="en-US" sz="2400" dirty="0" smtClean="0">
                <a:solidFill>
                  <a:schemeClr val="bg1"/>
                </a:solidFill>
                <a:latin typeface="Arial" pitchFamily="34" charset="0"/>
                <a:cs typeface="Arial" pitchFamily="34" charset="0"/>
              </a:rPr>
              <a:t>”.</a:t>
            </a:r>
          </a:p>
          <a:p>
            <a:pPr lvl="0" algn="just"/>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r>
              <a:rPr lang="en-US" sz="2400" dirty="0">
                <a:solidFill>
                  <a:schemeClr val="bg1"/>
                </a:solidFill>
                <a:latin typeface="Arial" pitchFamily="34" charset="0"/>
                <a:cs typeface="Arial" pitchFamily="34" charset="0"/>
              </a:rPr>
              <a:t> It is concluded that “Contractor's professional don't dispose waste in suitable and safe ways which is friendly with the environment”, “Negligence like late and short payments, poor quality and inadequate information, lack of supervision, lack of safety ethics, bad documentation unfair treatment of contractor”, “Contractor's eloping from their duties after delivering the project”, “Scarifying the national interest for any personal gain”, “Bribery in the form of cash inducement, gift, favors, trips and appointments in the Nepalese Construction Industry”, “Compromise on quality”, are the most abundant factors existing after awarding the tender.</a:t>
            </a:r>
          </a:p>
          <a:p>
            <a:pPr lvl="0" algn="just"/>
            <a:endParaRPr lang="en-US" sz="2400" dirty="0" smtClean="0">
              <a:solidFill>
                <a:schemeClr val="bg1"/>
              </a:solidFill>
              <a:latin typeface="Arial" pitchFamily="34" charset="0"/>
              <a:cs typeface="Arial" pitchFamily="34" charset="0"/>
            </a:endParaRPr>
          </a:p>
          <a:p>
            <a:pPr lvl="0" algn="just"/>
            <a:endParaRPr lang="en-US" sz="2400" dirty="0">
              <a:solidFill>
                <a:schemeClr val="bg1"/>
              </a:solidFill>
              <a:latin typeface="Arial" pitchFamily="34" charset="0"/>
              <a:cs typeface="Arial" pitchFamily="34" charset="0"/>
            </a:endParaRPr>
          </a:p>
        </p:txBody>
      </p:sp>
      <p:sp>
        <p:nvSpPr>
          <p:cNvPr id="7" name="Rectangle 6"/>
          <p:cNvSpPr/>
          <p:nvPr/>
        </p:nvSpPr>
        <p:spPr>
          <a:xfrm>
            <a:off x="1093761" y="10989"/>
            <a:ext cx="10004478" cy="707886"/>
          </a:xfrm>
          <a:prstGeom prst="rect">
            <a:avLst/>
          </a:prstGeom>
          <a:solidFill>
            <a:schemeClr val="bg2"/>
          </a:solidFill>
        </p:spPr>
        <p:txBody>
          <a:bodyPr wrap="square">
            <a:spAutoFit/>
          </a:bodyPr>
          <a:lstStyle/>
          <a:p>
            <a:pPr algn="ctr"/>
            <a:r>
              <a:rPr lang="en-US" sz="4000" b="1" dirty="0" smtClean="0">
                <a:latin typeface="Arial" pitchFamily="34" charset="0"/>
                <a:cs typeface="Arial" pitchFamily="34" charset="0"/>
              </a:rPr>
              <a:t>CONCLUSIONS</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2853554248"/>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802B3E8-151C-4532-AB2A-E5F7021A398D}" type="slidenum">
              <a:rPr lang="en-US" smtClean="0"/>
              <a:pPr/>
              <a:t>4</a:t>
            </a:fld>
            <a:endParaRPr lang="en-US"/>
          </a:p>
        </p:txBody>
      </p:sp>
      <p:sp>
        <p:nvSpPr>
          <p:cNvPr id="3" name="Content Placeholder 2"/>
          <p:cNvSpPr>
            <a:spLocks noGrp="1"/>
          </p:cNvSpPr>
          <p:nvPr>
            <p:ph idx="1"/>
          </p:nvPr>
        </p:nvSpPr>
        <p:spPr>
          <a:xfrm>
            <a:off x="0" y="1115676"/>
            <a:ext cx="12192000" cy="5836920"/>
          </a:xfrm>
          <a:solidFill>
            <a:srgbClr val="002060"/>
          </a:solidFill>
        </p:spPr>
        <p:txBody>
          <a:bodyPr>
            <a:normAutofit/>
          </a:bodyPr>
          <a:lstStyle/>
          <a:p>
            <a:pPr algn="just"/>
            <a:r>
              <a:rPr lang="en-US" sz="2800" dirty="0">
                <a:solidFill>
                  <a:schemeClr val="bg1"/>
                </a:solidFill>
                <a:latin typeface="Arial" pitchFamily="34" charset="0"/>
                <a:cs typeface="Arial" pitchFamily="34" charset="0"/>
              </a:rPr>
              <a:t>One of the most important issues that currently arise within the construction industry environment is shortcomings of ethical practices. </a:t>
            </a:r>
            <a:endParaRPr lang="en-US" sz="2800" dirty="0" smtClean="0">
              <a:solidFill>
                <a:schemeClr val="bg1"/>
              </a:solidFill>
              <a:latin typeface="Arial" pitchFamily="34" charset="0"/>
              <a:cs typeface="Arial" pitchFamily="34" charset="0"/>
            </a:endParaRPr>
          </a:p>
          <a:p>
            <a:pPr marL="0" indent="0" algn="just">
              <a:buNone/>
            </a:pPr>
            <a:endParaRPr lang="en-US" sz="2800" dirty="0" smtClean="0">
              <a:solidFill>
                <a:schemeClr val="bg1"/>
              </a:solidFill>
              <a:latin typeface="Arial" pitchFamily="34" charset="0"/>
              <a:cs typeface="Arial" pitchFamily="34" charset="0"/>
            </a:endParaRPr>
          </a:p>
          <a:p>
            <a:pPr algn="just"/>
            <a:r>
              <a:rPr lang="en-US" sz="2800" dirty="0">
                <a:solidFill>
                  <a:schemeClr val="bg1"/>
                </a:solidFill>
                <a:latin typeface="Arial" pitchFamily="34" charset="0"/>
                <a:cs typeface="Arial" pitchFamily="34" charset="0"/>
              </a:rPr>
              <a:t>There are many factors that cause people to get involved in ethical issues in construction industry and most of shortcomings conducts are located in the project procurement process (</a:t>
            </a:r>
            <a:r>
              <a:rPr lang="en-US" sz="2800" dirty="0" err="1">
                <a:solidFill>
                  <a:schemeClr val="bg1"/>
                </a:solidFill>
                <a:latin typeface="Arial" pitchFamily="34" charset="0"/>
                <a:cs typeface="Arial" pitchFamily="34" charset="0"/>
              </a:rPr>
              <a:t>Hassim</a:t>
            </a:r>
            <a:r>
              <a:rPr lang="en-US" sz="2800" dirty="0">
                <a:solidFill>
                  <a:schemeClr val="bg1"/>
                </a:solidFill>
                <a:latin typeface="Arial" pitchFamily="34" charset="0"/>
                <a:cs typeface="Arial" pitchFamily="34" charset="0"/>
              </a:rPr>
              <a:t>, et al., 2010</a:t>
            </a:r>
            <a:r>
              <a:rPr lang="en-US" sz="2800" dirty="0" smtClean="0">
                <a:solidFill>
                  <a:schemeClr val="bg1"/>
                </a:solidFill>
                <a:latin typeface="Arial" pitchFamily="34" charset="0"/>
                <a:cs typeface="Arial" pitchFamily="34" charset="0"/>
              </a:rPr>
              <a:t>).</a:t>
            </a:r>
          </a:p>
          <a:p>
            <a:pPr marL="0" indent="0" algn="just">
              <a:buNone/>
            </a:pPr>
            <a:endParaRPr lang="en-US" sz="2800" dirty="0" smtClean="0">
              <a:solidFill>
                <a:schemeClr val="bg1"/>
              </a:solidFill>
              <a:latin typeface="Arial" pitchFamily="34" charset="0"/>
              <a:cs typeface="Arial" pitchFamily="34" charset="0"/>
            </a:endParaRPr>
          </a:p>
          <a:p>
            <a:pPr algn="just"/>
            <a:r>
              <a:rPr lang="en-US" sz="2800" dirty="0">
                <a:solidFill>
                  <a:schemeClr val="bg1"/>
                </a:solidFill>
                <a:latin typeface="Arial" pitchFamily="34" charset="0"/>
                <a:cs typeface="Arial" pitchFamily="34" charset="0"/>
              </a:rPr>
              <a:t>The implementation of these characteristics determines the success of that industry. Local researches in this area have not been found. This research aims to investigate the ethical issues in construction industry and give a picture about shortcomings in ethical situations in the </a:t>
            </a:r>
            <a:r>
              <a:rPr lang="en-US" sz="2800" dirty="0" smtClean="0">
                <a:solidFill>
                  <a:schemeClr val="bg1"/>
                </a:solidFill>
                <a:latin typeface="Arial" pitchFamily="34" charset="0"/>
                <a:cs typeface="Arial" pitchFamily="34" charset="0"/>
              </a:rPr>
              <a:t>Nepalese Construction Industry. </a:t>
            </a:r>
            <a:endParaRPr lang="en-US" sz="2800" dirty="0">
              <a:solidFill>
                <a:schemeClr val="bg1"/>
              </a:solidFill>
              <a:latin typeface="Arial" pitchFamily="34" charset="0"/>
              <a:cs typeface="Arial" pitchFamily="34" charset="0"/>
            </a:endParaRPr>
          </a:p>
          <a:p>
            <a:endParaRPr lang="en-US" sz="2800" dirty="0">
              <a:solidFill>
                <a:schemeClr val="bg1"/>
              </a:solidFill>
              <a:latin typeface="Arial Black" pitchFamily="34" charset="0"/>
            </a:endParaRPr>
          </a:p>
          <a:p>
            <a:endParaRPr lang="en-US" sz="2800" u="sng" dirty="0" smtClean="0">
              <a:solidFill>
                <a:schemeClr val="bg1"/>
              </a:solidFill>
              <a:latin typeface="Arial Black" pitchFamily="34" charset="0"/>
            </a:endParaRPr>
          </a:p>
          <a:p>
            <a:pPr marL="0" indent="0">
              <a:buNone/>
            </a:pPr>
            <a:endParaRPr lang="en-US" sz="3200" dirty="0" smtClean="0">
              <a:solidFill>
                <a:schemeClr val="accent5">
                  <a:lumMod val="75000"/>
                </a:schemeClr>
              </a:solidFill>
            </a:endParaRPr>
          </a:p>
          <a:p>
            <a:pPr marL="0" indent="0">
              <a:buNone/>
            </a:pPr>
            <a:endParaRPr lang="en-US"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1087822" y="0"/>
            <a:ext cx="10004478" cy="1086430"/>
          </a:xfrm>
          <a:prstGeom prst="rect">
            <a:avLst/>
          </a:prstGeom>
          <a:solidFill>
            <a:schemeClr val="bg2"/>
          </a:solidFill>
        </p:spPr>
        <p:txBody>
          <a:bodyPr vert="horz" lIns="0" rIns="0" bIns="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sng" strike="noStrike" kern="1200" cap="none" spc="0" normalizeH="0" baseline="0" noProof="0" dirty="0" smtClean="0">
                <a:ln>
                  <a:noFill/>
                </a:ln>
                <a:solidFill>
                  <a:schemeClr val="bg2">
                    <a:lumMod val="10000"/>
                  </a:schemeClr>
                </a:solidFill>
                <a:effectLst/>
                <a:uLnTx/>
                <a:uFillTx/>
                <a:latin typeface="Arial" pitchFamily="34" charset="0"/>
                <a:ea typeface="+mj-ea"/>
                <a:cs typeface="Arial" pitchFamily="34" charset="0"/>
              </a:rPr>
              <a:t>STATEMENT OF THE PROBLEM</a:t>
            </a:r>
            <a:endParaRPr kumimoji="0" lang="en-US" sz="4400" b="1" i="0" u="sng" strike="noStrike" kern="1200" cap="none" spc="0" normalizeH="0" baseline="0" noProof="0" dirty="0">
              <a:ln>
                <a:noFill/>
              </a:ln>
              <a:solidFill>
                <a:schemeClr val="bg2">
                  <a:lumMod val="10000"/>
                </a:schemeClr>
              </a:solidFill>
              <a:effectLst/>
              <a:uLnTx/>
              <a:uFillTx/>
              <a:latin typeface="Arial" pitchFamily="34" charset="0"/>
              <a:ea typeface="+mj-ea"/>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 y="1228798"/>
            <a:ext cx="12192000" cy="6001643"/>
          </a:xfrm>
          <a:prstGeom prst="rect">
            <a:avLst/>
          </a:prstGeom>
          <a:solidFill>
            <a:srgbClr val="002060"/>
          </a:solidFill>
        </p:spPr>
        <p:txBody>
          <a:bodyPr wrap="square" rtlCol="0">
            <a:spAutoFit/>
          </a:bodyPr>
          <a:lstStyle/>
          <a:p>
            <a:pPr marL="342900" lvl="0" indent="-342900" algn="just">
              <a:buFont typeface="Arial" pitchFamily="34" charset="0"/>
              <a:buChar char="•"/>
            </a:pPr>
            <a:r>
              <a:rPr lang="en-US" sz="2400" dirty="0" smtClean="0">
                <a:solidFill>
                  <a:schemeClr val="bg1"/>
                </a:solidFill>
                <a:latin typeface="Arial" pitchFamily="34" charset="0"/>
                <a:cs typeface="Arial" pitchFamily="34" charset="0"/>
              </a:rPr>
              <a:t>From </a:t>
            </a:r>
            <a:r>
              <a:rPr lang="en-US" sz="2400" dirty="0">
                <a:solidFill>
                  <a:schemeClr val="bg1"/>
                </a:solidFill>
                <a:latin typeface="Arial" pitchFamily="34" charset="0"/>
                <a:cs typeface="Arial" pitchFamily="34" charset="0"/>
              </a:rPr>
              <a:t>the research, it is clear that shortcomings of ethical behaviors have negative impact firstly on cost as it affects the profitability of the organization and causes loss for these organizations every year. Secondly, it affects the projects quality as it is noticed that construction projects quality in Nepal ranges from moderate to very low. As respondents have suggested dissemination of ethical awareness, heavier penalties, compulsory training, and setting code of ethics are considered the best ways to monitor these shortcomings of ethical behaviors occurred in construction industry</a:t>
            </a:r>
            <a:r>
              <a:rPr lang="en-US" sz="2400" dirty="0" smtClean="0">
                <a:solidFill>
                  <a:schemeClr val="bg1"/>
                </a:solidFill>
                <a:latin typeface="Arial" pitchFamily="34" charset="0"/>
                <a:cs typeface="Arial" pitchFamily="34" charset="0"/>
              </a:rPr>
              <a:t>.</a:t>
            </a:r>
          </a:p>
          <a:p>
            <a:pPr lvl="0" algn="just"/>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r>
              <a:rPr lang="en-US" sz="2400" dirty="0">
                <a:solidFill>
                  <a:schemeClr val="bg1"/>
                </a:solidFill>
                <a:latin typeface="Arial" pitchFamily="34" charset="0"/>
                <a:cs typeface="Arial" pitchFamily="34" charset="0"/>
              </a:rPr>
              <a:t>It is concluded that ‘Personal culture or personal behavior’, Excessive love for money (Greed)”, “Lack of transparency”, “Political systems”, “Poverty”, “Favoritism”, “Construction industry culture”, “Profit maximization by contractor”, are the most key factors that drive shortcomings of ethical behavior appearance in Nepalese Construction Industry. </a:t>
            </a:r>
            <a:endParaRPr lang="en-US" sz="2400" dirty="0" smtClean="0">
              <a:solidFill>
                <a:schemeClr val="bg1"/>
              </a:solidFill>
              <a:latin typeface="Arial" pitchFamily="34" charset="0"/>
              <a:cs typeface="Arial" pitchFamily="34" charset="0"/>
            </a:endParaRPr>
          </a:p>
          <a:p>
            <a:pPr lvl="0" algn="just"/>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endParaRPr lang="en-US" sz="2400" dirty="0">
              <a:solidFill>
                <a:schemeClr val="bg1"/>
              </a:solidFill>
              <a:latin typeface="Arial" pitchFamily="34" charset="0"/>
              <a:cs typeface="Arial" pitchFamily="34" charset="0"/>
            </a:endParaRPr>
          </a:p>
        </p:txBody>
      </p:sp>
      <p:sp>
        <p:nvSpPr>
          <p:cNvPr id="6" name="Rectangle 5"/>
          <p:cNvSpPr/>
          <p:nvPr/>
        </p:nvSpPr>
        <p:spPr>
          <a:xfrm>
            <a:off x="1093761" y="10989"/>
            <a:ext cx="10004478" cy="707886"/>
          </a:xfrm>
          <a:prstGeom prst="rect">
            <a:avLst/>
          </a:prstGeom>
          <a:solidFill>
            <a:schemeClr val="bg2"/>
          </a:solidFill>
        </p:spPr>
        <p:txBody>
          <a:bodyPr wrap="square">
            <a:spAutoFit/>
          </a:bodyPr>
          <a:lstStyle/>
          <a:p>
            <a:pPr algn="ctr"/>
            <a:r>
              <a:rPr lang="en-US" sz="4000" b="1" dirty="0" smtClean="0">
                <a:latin typeface="Arial" pitchFamily="34" charset="0"/>
                <a:cs typeface="Arial" pitchFamily="34" charset="0"/>
              </a:rPr>
              <a:t>CONCLUSIONS</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2404812301"/>
      </p:ext>
    </p:extLst>
  </p:cSld>
  <p:clrMapOvr>
    <a:masterClrMapping/>
  </p:clrMapOvr>
  <p:transition>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1054630"/>
            <a:ext cx="12192000" cy="5940088"/>
          </a:xfrm>
          <a:prstGeom prst="rect">
            <a:avLst/>
          </a:prstGeom>
          <a:solidFill>
            <a:srgbClr val="002060"/>
          </a:solidFill>
        </p:spPr>
        <p:txBody>
          <a:bodyPr wrap="square" rtlCol="0">
            <a:spAutoFit/>
          </a:bodyPr>
          <a:lstStyle/>
          <a:p>
            <a:pPr marL="342900" indent="-342900" algn="just">
              <a:buFont typeface="Arial" pitchFamily="34" charset="0"/>
              <a:buChar char="•"/>
            </a:pPr>
            <a:r>
              <a:rPr lang="en-US" sz="2000" dirty="0" smtClean="0">
                <a:solidFill>
                  <a:schemeClr val="bg1"/>
                </a:solidFill>
                <a:latin typeface="Arial" pitchFamily="34" charset="0"/>
                <a:cs typeface="Arial" pitchFamily="34" charset="0"/>
              </a:rPr>
              <a:t>A </a:t>
            </a:r>
            <a:r>
              <a:rPr lang="en-US" sz="2000" dirty="0">
                <a:solidFill>
                  <a:schemeClr val="bg1"/>
                </a:solidFill>
                <a:latin typeface="Arial" pitchFamily="34" charset="0"/>
                <a:cs typeface="Arial" pitchFamily="34" charset="0"/>
              </a:rPr>
              <a:t>standard of measuring the level of ethics among the professionals should be achieved for all professionals during yearly work performance evaluation. </a:t>
            </a:r>
          </a:p>
          <a:p>
            <a:pPr marL="342900" lvl="0" indent="-342900" algn="just">
              <a:buFont typeface="Arial" pitchFamily="34" charset="0"/>
              <a:buChar char="•"/>
            </a:pPr>
            <a:r>
              <a:rPr lang="en-US" sz="2000" dirty="0">
                <a:solidFill>
                  <a:schemeClr val="bg1"/>
                </a:solidFill>
                <a:latin typeface="Arial" pitchFamily="34" charset="0"/>
                <a:cs typeface="Arial" pitchFamily="34" charset="0"/>
              </a:rPr>
              <a:t>Indigenous quality assurance group and Users’ Group should be part of every project team to ensure quality along with ethical practices. </a:t>
            </a:r>
          </a:p>
          <a:p>
            <a:pPr marL="342900" lvl="0" indent="-342900" algn="just">
              <a:buFont typeface="Arial" pitchFamily="34" charset="0"/>
              <a:buChar char="•"/>
            </a:pPr>
            <a:r>
              <a:rPr lang="en-US" sz="2000" dirty="0">
                <a:solidFill>
                  <a:schemeClr val="bg1"/>
                </a:solidFill>
                <a:latin typeface="Arial" pitchFamily="34" charset="0"/>
                <a:cs typeface="Arial" pitchFamily="34" charset="0"/>
              </a:rPr>
              <a:t>Effective punishments such as heavier penalties or even cancellation of license on repetitive violations should be strictly implemented.</a:t>
            </a:r>
          </a:p>
          <a:p>
            <a:pPr marL="342900" lvl="0" indent="-342900" algn="just">
              <a:buFont typeface="Arial" pitchFamily="34" charset="0"/>
              <a:buChar char="•"/>
            </a:pPr>
            <a:r>
              <a:rPr lang="en-US" sz="2000" dirty="0" smtClean="0">
                <a:solidFill>
                  <a:schemeClr val="bg1"/>
                </a:solidFill>
                <a:latin typeface="Arial" pitchFamily="34" charset="0"/>
                <a:cs typeface="Arial" pitchFamily="34" charset="0"/>
              </a:rPr>
              <a:t>Provision </a:t>
            </a:r>
            <a:r>
              <a:rPr lang="en-US" sz="2000" dirty="0">
                <a:solidFill>
                  <a:schemeClr val="bg1"/>
                </a:solidFill>
                <a:latin typeface="Arial" pitchFamily="34" charset="0"/>
                <a:cs typeface="Arial" pitchFamily="34" charset="0"/>
              </a:rPr>
              <a:t>of Technical and Social Auditing for every project should be done compulsory.</a:t>
            </a:r>
          </a:p>
          <a:p>
            <a:pPr marL="342900" lvl="0" indent="-342900" algn="just">
              <a:buFont typeface="Arial" pitchFamily="34" charset="0"/>
              <a:buChar char="•"/>
            </a:pPr>
            <a:r>
              <a:rPr lang="en-US" sz="2000" dirty="0">
                <a:solidFill>
                  <a:schemeClr val="bg1"/>
                </a:solidFill>
                <a:latin typeface="Arial" pitchFamily="34" charset="0"/>
                <a:cs typeface="Arial" pitchFamily="34" charset="0"/>
              </a:rPr>
              <a:t>A detailed Tender Notice should be published so that everything is clear to the Contractors.</a:t>
            </a:r>
          </a:p>
          <a:p>
            <a:pPr marL="342900" lvl="0" indent="-342900" algn="just">
              <a:buFont typeface="Arial" pitchFamily="34" charset="0"/>
              <a:buChar char="•"/>
            </a:pPr>
            <a:r>
              <a:rPr lang="en-US" sz="2000" dirty="0">
                <a:solidFill>
                  <a:schemeClr val="bg1"/>
                </a:solidFill>
                <a:latin typeface="Arial" pitchFamily="34" charset="0"/>
                <a:cs typeface="Arial" pitchFamily="34" charset="0"/>
              </a:rPr>
              <a:t>All stakeholders should perform their task based on project objectives.</a:t>
            </a:r>
          </a:p>
          <a:p>
            <a:pPr marL="342900" indent="-342900" algn="just">
              <a:buFont typeface="Arial" pitchFamily="34" charset="0"/>
              <a:buChar char="•"/>
            </a:pPr>
            <a:r>
              <a:rPr lang="en-US" sz="2000" dirty="0" smtClean="0">
                <a:solidFill>
                  <a:schemeClr val="bg1"/>
                </a:solidFill>
                <a:latin typeface="Arial" pitchFamily="34" charset="0"/>
                <a:cs typeface="Arial" pitchFamily="34" charset="0"/>
              </a:rPr>
              <a:t>A </a:t>
            </a:r>
            <a:r>
              <a:rPr lang="en-US" sz="2000" dirty="0">
                <a:solidFill>
                  <a:schemeClr val="bg1"/>
                </a:solidFill>
                <a:latin typeface="Arial" pitchFamily="34" charset="0"/>
                <a:cs typeface="Arial" pitchFamily="34" charset="0"/>
              </a:rPr>
              <a:t>program to make sure the professionals are always equipped with  the required characteristics, responsibilities, traits and behavior as  ethical professionals should be done. Motivation and training are some examples that can be used to ensure that the professionals are always aware of the ethical behaviors in their practices</a:t>
            </a:r>
            <a:r>
              <a:rPr lang="en-US" sz="2000" dirty="0" smtClean="0">
                <a:solidFill>
                  <a:schemeClr val="bg1"/>
                </a:solidFill>
                <a:latin typeface="Arial" pitchFamily="34" charset="0"/>
                <a:cs typeface="Arial" pitchFamily="34" charset="0"/>
              </a:rPr>
              <a:t>.</a:t>
            </a:r>
          </a:p>
          <a:p>
            <a:pPr marL="342900" lvl="0" indent="-342900" algn="just">
              <a:buFont typeface="Arial" pitchFamily="34" charset="0"/>
              <a:buChar char="•"/>
            </a:pPr>
            <a:r>
              <a:rPr lang="en-US" sz="2000" dirty="0">
                <a:solidFill>
                  <a:schemeClr val="bg1"/>
                </a:solidFill>
                <a:latin typeface="Arial" pitchFamily="34" charset="0"/>
                <a:cs typeface="Arial" pitchFamily="34" charset="0"/>
              </a:rPr>
              <a:t>It seems that codes of practice are the most feasible way to attempt to change behavior. Characteristic and responsibility that professionals should have is important in order to perform their work. With a good character and full set of responsibilities in hand, professional will always know what to do when facing  problem and will try their best  to  avoid any shortcomings of ethical behavior. A self-building training and motivation to comprehend the professional about the responsibility and character as an ethical professional should be conducted from time to time.  </a:t>
            </a:r>
          </a:p>
        </p:txBody>
      </p:sp>
      <p:sp>
        <p:nvSpPr>
          <p:cNvPr id="7" name="Rectangle 6"/>
          <p:cNvSpPr/>
          <p:nvPr/>
        </p:nvSpPr>
        <p:spPr>
          <a:xfrm>
            <a:off x="1093761" y="10989"/>
            <a:ext cx="10004478" cy="707886"/>
          </a:xfrm>
          <a:prstGeom prst="rect">
            <a:avLst/>
          </a:prstGeom>
          <a:solidFill>
            <a:schemeClr val="bg2"/>
          </a:solidFill>
        </p:spPr>
        <p:txBody>
          <a:bodyPr wrap="square">
            <a:spAutoFit/>
          </a:bodyPr>
          <a:lstStyle/>
          <a:p>
            <a:pPr algn="ctr"/>
            <a:r>
              <a:rPr lang="en-US" sz="4000" b="1" dirty="0" smtClean="0">
                <a:latin typeface="Arial" pitchFamily="34" charset="0"/>
                <a:cs typeface="Arial" pitchFamily="34" charset="0"/>
              </a:rPr>
              <a:t>RECOMMENDATIONS</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181249296"/>
      </p:ext>
    </p:extLst>
  </p:cSld>
  <p:clrMapOvr>
    <a:masterClrMapping/>
  </p:clrMapOvr>
  <p:transition>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520"/>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 y="1223356"/>
            <a:ext cx="12192000" cy="5632311"/>
          </a:xfrm>
          <a:prstGeom prst="rect">
            <a:avLst/>
          </a:prstGeom>
          <a:solidFill>
            <a:srgbClr val="002060"/>
          </a:solidFill>
        </p:spPr>
        <p:txBody>
          <a:bodyPr wrap="square" rtlCol="0">
            <a:spAutoFit/>
          </a:bodyPr>
          <a:lstStyle/>
          <a:p>
            <a:pPr algn="just"/>
            <a:r>
              <a:rPr lang="en-US" sz="2400" dirty="0">
                <a:solidFill>
                  <a:schemeClr val="bg1"/>
                </a:solidFill>
                <a:latin typeface="Arial" pitchFamily="34" charset="0"/>
                <a:cs typeface="Arial" pitchFamily="34" charset="0"/>
              </a:rPr>
              <a:t> </a:t>
            </a:r>
          </a:p>
          <a:p>
            <a:pPr marL="342900" lvl="0" indent="-342900" algn="just">
              <a:buFont typeface="Arial" pitchFamily="34" charset="0"/>
              <a:buChar char="•"/>
            </a:pPr>
            <a:r>
              <a:rPr lang="en-US" sz="2400" dirty="0">
                <a:solidFill>
                  <a:schemeClr val="bg1"/>
                </a:solidFill>
                <a:latin typeface="Arial" pitchFamily="34" charset="0"/>
                <a:cs typeface="Arial" pitchFamily="34" charset="0"/>
              </a:rPr>
              <a:t>This research handled only 11 organizations which consist of 3 monitoring offices, 4 professional bodies and 4 Government Departments. Research can be carried out for many more organizations like NGOs, INGOs, Municipalities and private sector organizations. By doing this, more wide range of data can be collected and it will represent more bodies that </a:t>
            </a:r>
            <a:r>
              <a:rPr lang="en-US" sz="2400" dirty="0" smtClean="0">
                <a:solidFill>
                  <a:schemeClr val="bg1"/>
                </a:solidFill>
                <a:latin typeface="Arial" pitchFamily="34" charset="0"/>
                <a:cs typeface="Arial" pitchFamily="34" charset="0"/>
              </a:rPr>
              <a:t>is involved </a:t>
            </a:r>
            <a:r>
              <a:rPr lang="en-US" sz="2400" dirty="0">
                <a:solidFill>
                  <a:schemeClr val="bg1"/>
                </a:solidFill>
                <a:latin typeface="Arial" pitchFamily="34" charset="0"/>
                <a:cs typeface="Arial" pitchFamily="34" charset="0"/>
              </a:rPr>
              <a:t>in construction</a:t>
            </a:r>
            <a:r>
              <a:rPr lang="en-US" sz="2400" dirty="0" smtClean="0">
                <a:solidFill>
                  <a:schemeClr val="bg1"/>
                </a:solidFill>
                <a:latin typeface="Arial" pitchFamily="34" charset="0"/>
                <a:cs typeface="Arial" pitchFamily="34" charset="0"/>
              </a:rPr>
              <a:t>.</a:t>
            </a:r>
          </a:p>
          <a:p>
            <a:pPr lvl="0" algn="just"/>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r>
              <a:rPr lang="en-US" sz="2400" dirty="0">
                <a:solidFill>
                  <a:schemeClr val="bg1"/>
                </a:solidFill>
                <a:latin typeface="Arial" pitchFamily="34" charset="0"/>
                <a:cs typeface="Arial" pitchFamily="34" charset="0"/>
              </a:rPr>
              <a:t>For this study, only questionnaire survey is used. By using several methods the results will be more flexible and precise. Method such as Focus Group Discussion, comparing data and many more could be adopted</a:t>
            </a:r>
            <a:r>
              <a:rPr lang="en-US" sz="2400" dirty="0" smtClean="0">
                <a:solidFill>
                  <a:schemeClr val="bg1"/>
                </a:solidFill>
                <a:latin typeface="Arial" pitchFamily="34" charset="0"/>
                <a:cs typeface="Arial" pitchFamily="34" charset="0"/>
              </a:rPr>
              <a:t>.</a:t>
            </a:r>
          </a:p>
          <a:p>
            <a:pPr marL="342900" lvl="0" indent="-342900" algn="just">
              <a:buFont typeface="Arial" pitchFamily="34" charset="0"/>
              <a:buChar char="•"/>
            </a:pPr>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endParaRPr lang="en-US" sz="2400" dirty="0" smtClean="0">
              <a:solidFill>
                <a:schemeClr val="bg1"/>
              </a:solidFill>
              <a:latin typeface="Arial" pitchFamily="34" charset="0"/>
              <a:cs typeface="Arial" pitchFamily="34" charset="0"/>
            </a:endParaRPr>
          </a:p>
          <a:p>
            <a:pPr marL="342900" lvl="0" indent="-342900" algn="just">
              <a:buFont typeface="Arial" pitchFamily="34" charset="0"/>
              <a:buChar char="•"/>
            </a:pPr>
            <a:endParaRPr lang="en-US" sz="2400" dirty="0">
              <a:solidFill>
                <a:schemeClr val="bg1"/>
              </a:solidFill>
              <a:latin typeface="Arial" pitchFamily="34" charset="0"/>
              <a:cs typeface="Arial" pitchFamily="34" charset="0"/>
            </a:endParaRPr>
          </a:p>
          <a:p>
            <a:pPr marL="342900" lvl="0" indent="-342900" algn="just">
              <a:buFont typeface="Arial" pitchFamily="34" charset="0"/>
              <a:buChar char="•"/>
            </a:pPr>
            <a:endParaRPr lang="en-US" sz="2400" dirty="0" smtClean="0">
              <a:solidFill>
                <a:schemeClr val="bg1"/>
              </a:solidFill>
              <a:latin typeface="Arial" pitchFamily="34" charset="0"/>
              <a:cs typeface="Arial" pitchFamily="34" charset="0"/>
            </a:endParaRPr>
          </a:p>
          <a:p>
            <a:pPr marL="342900" lvl="0" indent="-342900" algn="just">
              <a:buFont typeface="Arial" pitchFamily="34" charset="0"/>
              <a:buChar char="•"/>
            </a:pPr>
            <a:endParaRPr lang="en-US" sz="2400" dirty="0">
              <a:solidFill>
                <a:schemeClr val="bg1"/>
              </a:solidFill>
              <a:latin typeface="Arial" pitchFamily="34" charset="0"/>
              <a:cs typeface="Arial" pitchFamily="34" charset="0"/>
            </a:endParaRPr>
          </a:p>
        </p:txBody>
      </p:sp>
      <p:sp>
        <p:nvSpPr>
          <p:cNvPr id="7" name="Rectangle 6"/>
          <p:cNvSpPr/>
          <p:nvPr/>
        </p:nvSpPr>
        <p:spPr>
          <a:xfrm>
            <a:off x="1093761" y="121829"/>
            <a:ext cx="10004478" cy="646331"/>
          </a:xfrm>
          <a:prstGeom prst="rect">
            <a:avLst/>
          </a:prstGeom>
          <a:solidFill>
            <a:schemeClr val="bg2"/>
          </a:solidFill>
        </p:spPr>
        <p:txBody>
          <a:bodyPr wrap="square">
            <a:spAutoFit/>
          </a:bodyPr>
          <a:lstStyle/>
          <a:p>
            <a:pPr algn="ctr"/>
            <a:r>
              <a:rPr lang="en-US" sz="3600" b="1" dirty="0" smtClean="0">
                <a:latin typeface="Arial" pitchFamily="34" charset="0"/>
                <a:cs typeface="Arial" pitchFamily="34" charset="0"/>
              </a:rPr>
              <a:t>RECOMMENDATION FOR FURTHER STUDY</a:t>
            </a:r>
            <a:endParaRPr lang="en-US" sz="3600" b="1" dirty="0">
              <a:latin typeface="Arial" pitchFamily="34" charset="0"/>
              <a:cs typeface="Arial" pitchFamily="34" charset="0"/>
            </a:endParaRPr>
          </a:p>
        </p:txBody>
      </p:sp>
    </p:spTree>
    <p:extLst>
      <p:ext uri="{BB962C8B-B14F-4D97-AF65-F5344CB8AC3E}">
        <p14:creationId xmlns:p14="http://schemas.microsoft.com/office/powerpoint/2010/main" val="1687566446"/>
      </p:ext>
    </p:extLst>
  </p:cSld>
  <p:clrMapOvr>
    <a:masterClrMapping/>
  </p:clrMapOvr>
  <p:transition>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 y="1524104"/>
            <a:ext cx="12191999" cy="5401479"/>
          </a:xfrm>
          <a:prstGeom prst="rect">
            <a:avLst/>
          </a:prstGeom>
        </p:spPr>
        <p:txBody>
          <a:bodyPr wrap="square">
            <a:spAutoFit/>
          </a:bodyPr>
          <a:lstStyle/>
          <a:p>
            <a:pPr algn="just" fontAlgn="ctr"/>
            <a:r>
              <a:rPr lang="en-US" sz="1500" b="1" dirty="0" err="1">
                <a:latin typeface="Arial" pitchFamily="34" charset="0"/>
                <a:cs typeface="Arial" pitchFamily="34" charset="0"/>
              </a:rPr>
              <a:t>Baral</a:t>
            </a:r>
            <a:r>
              <a:rPr lang="en-US" sz="1500" b="1" dirty="0">
                <a:latin typeface="Arial" pitchFamily="34" charset="0"/>
                <a:cs typeface="Arial" pitchFamily="34" charset="0"/>
              </a:rPr>
              <a:t>, S, 2009</a:t>
            </a:r>
            <a:r>
              <a:rPr lang="en-US" sz="1500" b="1" dirty="0" smtClean="0">
                <a:latin typeface="Arial" pitchFamily="34" charset="0"/>
                <a:cs typeface="Arial" pitchFamily="34" charset="0"/>
              </a:rPr>
              <a:t>. Nepalese Construction Industry: Challenges and Opportunities. Available </a:t>
            </a:r>
            <a:r>
              <a:rPr lang="en-US" sz="1500" b="1" dirty="0">
                <a:latin typeface="Arial" pitchFamily="34" charset="0"/>
                <a:cs typeface="Arial" pitchFamily="34" charset="0"/>
              </a:rPr>
              <a:t>at</a:t>
            </a:r>
            <a:r>
              <a:rPr lang="en-US" sz="1500" b="1" dirty="0" smtClean="0">
                <a:latin typeface="Arial" pitchFamily="34" charset="0"/>
                <a:cs typeface="Arial" pitchFamily="34" charset="0"/>
              </a:rPr>
              <a:t>: </a:t>
            </a:r>
          </a:p>
          <a:p>
            <a:pPr algn="just" fontAlgn="ctr"/>
            <a:r>
              <a:rPr lang="en-US" sz="1500" b="1" dirty="0" smtClean="0">
                <a:latin typeface="Arial" pitchFamily="34" charset="0"/>
                <a:cs typeface="Arial" pitchFamily="34" charset="0"/>
                <a:hlinkClick r:id="rId4"/>
              </a:rPr>
              <a:t>http://santoshbaral.blogspot.com/2009/12/nepalese-construction-industry.html</a:t>
            </a:r>
            <a:r>
              <a:rPr lang="en-US" sz="1500" b="1" dirty="0" smtClean="0">
                <a:latin typeface="Arial" pitchFamily="34" charset="0"/>
                <a:cs typeface="Arial" pitchFamily="34" charset="0"/>
              </a:rPr>
              <a:t> (Assessed on 8th August 2016)</a:t>
            </a:r>
          </a:p>
          <a:p>
            <a:pPr algn="just"/>
            <a:endParaRPr lang="en-US" sz="1500" b="1" dirty="0" smtClean="0">
              <a:latin typeface="Arial" pitchFamily="34" charset="0"/>
              <a:cs typeface="Arial" pitchFamily="34" charset="0"/>
            </a:endParaRPr>
          </a:p>
          <a:p>
            <a:pPr algn="just"/>
            <a:r>
              <a:rPr lang="en-US" sz="1500" b="1" dirty="0" err="1">
                <a:latin typeface="Arial" pitchFamily="34" charset="0"/>
                <a:cs typeface="Arial" pitchFamily="34" charset="0"/>
              </a:rPr>
              <a:t>Hamimah</a:t>
            </a:r>
            <a:r>
              <a:rPr lang="en-US" sz="1500" b="1" dirty="0">
                <a:latin typeface="Arial" pitchFamily="34" charset="0"/>
                <a:cs typeface="Arial" pitchFamily="34" charset="0"/>
              </a:rPr>
              <a:t>, A, </a:t>
            </a:r>
            <a:r>
              <a:rPr lang="en-US" sz="1500" b="1" dirty="0" err="1">
                <a:latin typeface="Arial" pitchFamily="34" charset="0"/>
                <a:cs typeface="Arial" pitchFamily="34" charset="0"/>
              </a:rPr>
              <a:t>Hashim</a:t>
            </a:r>
            <a:r>
              <a:rPr lang="en-US" sz="1500" b="1" dirty="0">
                <a:latin typeface="Arial" pitchFamily="34" charset="0"/>
                <a:cs typeface="Arial" pitchFamily="34" charset="0"/>
              </a:rPr>
              <a:t>, N, </a:t>
            </a:r>
            <a:r>
              <a:rPr lang="en-US" sz="1500" b="1" dirty="0" err="1">
                <a:latin typeface="Arial" pitchFamily="34" charset="0"/>
                <a:cs typeface="Arial" pitchFamily="34" charset="0"/>
              </a:rPr>
              <a:t>Yusuwan</a:t>
            </a:r>
            <a:r>
              <a:rPr lang="en-US" sz="1500" b="1" dirty="0">
                <a:latin typeface="Arial" pitchFamily="34" charset="0"/>
                <a:cs typeface="Arial" pitchFamily="34" charset="0"/>
              </a:rPr>
              <a:t>, N and Ahmad, N. 2012.  Ethical issues in the construction industry: contractor's perspective,  </a:t>
            </a:r>
            <a:r>
              <a:rPr lang="en-US" sz="1500" b="1" dirty="0" err="1">
                <a:latin typeface="Arial" pitchFamily="34" charset="0"/>
                <a:cs typeface="Arial" pitchFamily="34" charset="0"/>
              </a:rPr>
              <a:t>Procedia</a:t>
            </a:r>
            <a:r>
              <a:rPr lang="en-US" sz="1500" b="1" dirty="0">
                <a:latin typeface="Arial" pitchFamily="34" charset="0"/>
                <a:cs typeface="Arial" pitchFamily="34" charset="0"/>
              </a:rPr>
              <a:t>-social and behavioral sciences, Vol. 35, pp. 719-727</a:t>
            </a:r>
            <a:r>
              <a:rPr lang="en-US" sz="1500" b="1" dirty="0" smtClean="0">
                <a:latin typeface="Arial" pitchFamily="34" charset="0"/>
                <a:cs typeface="Arial" pitchFamily="34" charset="0"/>
              </a:rPr>
              <a:t>.</a:t>
            </a:r>
          </a:p>
          <a:p>
            <a:pPr algn="just"/>
            <a:endParaRPr lang="en-US" sz="1500" b="1" dirty="0">
              <a:latin typeface="Arial" pitchFamily="34" charset="0"/>
              <a:cs typeface="Arial" pitchFamily="34" charset="0"/>
            </a:endParaRPr>
          </a:p>
          <a:p>
            <a:pPr algn="just"/>
            <a:r>
              <a:rPr lang="en-US" sz="1500" b="1" dirty="0" err="1">
                <a:latin typeface="Arial" pitchFamily="34" charset="0"/>
                <a:cs typeface="Arial" pitchFamily="34" charset="0"/>
              </a:rPr>
              <a:t>Hamzah</a:t>
            </a:r>
            <a:r>
              <a:rPr lang="en-US" sz="1500" b="1" dirty="0">
                <a:latin typeface="Arial" pitchFamily="34" charset="0"/>
                <a:cs typeface="Arial" pitchFamily="34" charset="0"/>
              </a:rPr>
              <a:t>, A, Wang, C and Yap, X. 2010. 'How professional ethics impact construction quality: perception and evidence in a fast developing economy,  Scientific research and essays, Vol. 5, No. 23, pp.3742-3749</a:t>
            </a:r>
            <a:r>
              <a:rPr lang="en-US" sz="1500" b="1" dirty="0" smtClean="0">
                <a:latin typeface="Arial" pitchFamily="34" charset="0"/>
                <a:cs typeface="Arial" pitchFamily="34" charset="0"/>
              </a:rPr>
              <a:t>.</a:t>
            </a:r>
          </a:p>
          <a:p>
            <a:pPr algn="just"/>
            <a:endParaRPr lang="en-US" sz="1500" b="1" dirty="0">
              <a:latin typeface="Arial" pitchFamily="34" charset="0"/>
              <a:cs typeface="Arial" pitchFamily="34" charset="0"/>
            </a:endParaRPr>
          </a:p>
          <a:p>
            <a:pPr algn="just"/>
            <a:r>
              <a:rPr lang="en-US" sz="1500" b="1" dirty="0" err="1">
                <a:latin typeface="Arial" pitchFamily="34" charset="0"/>
                <a:cs typeface="Arial" pitchFamily="34" charset="0"/>
              </a:rPr>
              <a:t>Hassim</a:t>
            </a:r>
            <a:r>
              <a:rPr lang="en-US" sz="1500" b="1" dirty="0">
                <a:latin typeface="Arial" pitchFamily="34" charset="0"/>
                <a:cs typeface="Arial" pitchFamily="34" charset="0"/>
              </a:rPr>
              <a:t>, A,  </a:t>
            </a:r>
            <a:r>
              <a:rPr lang="en-US" sz="1500" b="1" dirty="0" err="1">
                <a:latin typeface="Arial" pitchFamily="34" charset="0"/>
                <a:cs typeface="Arial" pitchFamily="34" charset="0"/>
              </a:rPr>
              <a:t>Kajewski</a:t>
            </a:r>
            <a:r>
              <a:rPr lang="en-US" sz="1500" b="1" dirty="0">
                <a:latin typeface="Arial" pitchFamily="34" charset="0"/>
                <a:cs typeface="Arial" pitchFamily="34" charset="0"/>
              </a:rPr>
              <a:t>, S, </a:t>
            </a:r>
            <a:r>
              <a:rPr lang="en-US" sz="1500" b="1" dirty="0" err="1">
                <a:latin typeface="Arial" pitchFamily="34" charset="0"/>
                <a:cs typeface="Arial" pitchFamily="34" charset="0"/>
              </a:rPr>
              <a:t>Trigunarsyah</a:t>
            </a:r>
            <a:r>
              <a:rPr lang="en-US" sz="1500" b="1" dirty="0">
                <a:latin typeface="Arial" pitchFamily="34" charset="0"/>
                <a:cs typeface="Arial" pitchFamily="34" charset="0"/>
              </a:rPr>
              <a:t>, B.  2010.  Factors contributing to ethical </a:t>
            </a:r>
            <a:r>
              <a:rPr lang="en-US" sz="1500" b="1" dirty="0" smtClean="0">
                <a:latin typeface="Arial" pitchFamily="34" charset="0"/>
                <a:cs typeface="Arial" pitchFamily="34" charset="0"/>
              </a:rPr>
              <a:t>issues </a:t>
            </a:r>
            <a:r>
              <a:rPr lang="en-US" sz="1500" b="1" dirty="0">
                <a:latin typeface="Arial" pitchFamily="34" charset="0"/>
                <a:cs typeface="Arial" pitchFamily="34" charset="0"/>
              </a:rPr>
              <a:t>in project procurement planning : a case study in Malaysia, Proceedings of </a:t>
            </a:r>
            <a:r>
              <a:rPr lang="en-US" sz="1500" b="1" dirty="0" smtClean="0">
                <a:latin typeface="Arial" pitchFamily="34" charset="0"/>
                <a:cs typeface="Arial" pitchFamily="34" charset="0"/>
              </a:rPr>
              <a:t>the </a:t>
            </a:r>
            <a:r>
              <a:rPr lang="en-US" sz="1500" b="1" dirty="0">
                <a:latin typeface="Arial" pitchFamily="34" charset="0"/>
                <a:cs typeface="Arial" pitchFamily="34" charset="0"/>
              </a:rPr>
              <a:t>8th  international  conference on  construction and  real  estate  </a:t>
            </a:r>
            <a:r>
              <a:rPr lang="en-US" sz="1500" b="1" dirty="0" smtClean="0">
                <a:latin typeface="Arial" pitchFamily="34" charset="0"/>
                <a:cs typeface="Arial" pitchFamily="34" charset="0"/>
              </a:rPr>
              <a:t>management, Royal </a:t>
            </a:r>
            <a:r>
              <a:rPr lang="en-US" sz="1500" b="1" dirty="0">
                <a:latin typeface="Arial" pitchFamily="34" charset="0"/>
                <a:cs typeface="Arial" pitchFamily="34" charset="0"/>
              </a:rPr>
              <a:t>on the Park Hotel, Brisbane, Queensland. </a:t>
            </a:r>
            <a:endParaRPr lang="en-US" sz="1500" b="1" dirty="0" smtClean="0">
              <a:latin typeface="Arial" pitchFamily="34" charset="0"/>
              <a:cs typeface="Arial" pitchFamily="34" charset="0"/>
            </a:endParaRPr>
          </a:p>
          <a:p>
            <a:pPr algn="just"/>
            <a:endParaRPr lang="en-US" sz="1500" b="1" dirty="0" smtClean="0">
              <a:latin typeface="Arial" pitchFamily="34" charset="0"/>
              <a:cs typeface="Arial" pitchFamily="34" charset="0"/>
            </a:endParaRPr>
          </a:p>
          <a:p>
            <a:pPr algn="just"/>
            <a:r>
              <a:rPr lang="en-US" sz="1500" b="1" dirty="0">
                <a:latin typeface="Arial" pitchFamily="34" charset="0"/>
                <a:cs typeface="Arial" pitchFamily="34" charset="0"/>
              </a:rPr>
              <a:t>Ho, C.  M. F.  2011.  Ethics management  for the construction industry,  Engineering, </a:t>
            </a:r>
            <a:r>
              <a:rPr lang="en-US" sz="1500" b="1" dirty="0" smtClean="0">
                <a:latin typeface="Arial" pitchFamily="34" charset="0"/>
                <a:cs typeface="Arial" pitchFamily="34" charset="0"/>
              </a:rPr>
              <a:t>construction </a:t>
            </a:r>
            <a:r>
              <a:rPr lang="en-US" sz="1500" b="1" dirty="0">
                <a:latin typeface="Arial" pitchFamily="34" charset="0"/>
                <a:cs typeface="Arial" pitchFamily="34" charset="0"/>
              </a:rPr>
              <a:t>and architectural management, Vol. 18, No. 5, pp. 516-537</a:t>
            </a:r>
            <a:r>
              <a:rPr lang="en-US" sz="1500" b="1" dirty="0" smtClean="0">
                <a:latin typeface="Arial" pitchFamily="34" charset="0"/>
                <a:cs typeface="Arial" pitchFamily="34" charset="0"/>
              </a:rPr>
              <a:t>.</a:t>
            </a:r>
          </a:p>
          <a:p>
            <a:pPr algn="just"/>
            <a:endParaRPr lang="en-US" sz="1500" b="1" dirty="0">
              <a:latin typeface="Arial" pitchFamily="34" charset="0"/>
              <a:cs typeface="Arial" pitchFamily="34" charset="0"/>
            </a:endParaRPr>
          </a:p>
          <a:p>
            <a:pPr algn="just"/>
            <a:r>
              <a:rPr lang="en-US" sz="1500" b="1" dirty="0">
                <a:latin typeface="Arial" pitchFamily="34" charset="0"/>
                <a:cs typeface="Arial" pitchFamily="34" charset="0"/>
              </a:rPr>
              <a:t>London, K. 2006.  Ethical behavior in the construction procurement process,  Bringing </a:t>
            </a:r>
            <a:r>
              <a:rPr lang="en-US" sz="1500" b="1" dirty="0" smtClean="0">
                <a:latin typeface="Arial" pitchFamily="34" charset="0"/>
                <a:cs typeface="Arial" pitchFamily="34" charset="0"/>
              </a:rPr>
              <a:t>them </a:t>
            </a:r>
            <a:r>
              <a:rPr lang="en-US" sz="1500" b="1" dirty="0">
                <a:latin typeface="Arial" pitchFamily="34" charset="0"/>
                <a:cs typeface="Arial" pitchFamily="34" charset="0"/>
              </a:rPr>
              <a:t>home:  Research project No: 2002-62-A: </a:t>
            </a:r>
            <a:r>
              <a:rPr lang="en-US" sz="1500" b="1" dirty="0" smtClean="0">
                <a:latin typeface="Arial" pitchFamily="34" charset="0"/>
                <a:cs typeface="Arial" pitchFamily="34" charset="0"/>
              </a:rPr>
              <a:t>A review </a:t>
            </a:r>
            <a:r>
              <a:rPr lang="en-US" sz="1500" b="1" dirty="0">
                <a:latin typeface="Arial" pitchFamily="34" charset="0"/>
                <a:cs typeface="Arial" pitchFamily="34" charset="0"/>
              </a:rPr>
              <a:t>of ethical decision making </a:t>
            </a:r>
            <a:r>
              <a:rPr lang="en-US" sz="1500" b="1" dirty="0" smtClean="0">
                <a:latin typeface="Arial" pitchFamily="34" charset="0"/>
                <a:cs typeface="Arial" pitchFamily="34" charset="0"/>
              </a:rPr>
              <a:t>literature</a:t>
            </a:r>
            <a:r>
              <a:rPr lang="en-US" sz="1500" b="1" dirty="0">
                <a:latin typeface="Arial" pitchFamily="34" charset="0"/>
                <a:cs typeface="Arial" pitchFamily="34" charset="0"/>
              </a:rPr>
              <a:t>,  report of  cooperative research center for construction innovation</a:t>
            </a:r>
            <a:r>
              <a:rPr lang="en-US" sz="1500" b="1" dirty="0" smtClean="0">
                <a:latin typeface="Arial" pitchFamily="34" charset="0"/>
                <a:cs typeface="Arial" pitchFamily="34" charset="0"/>
              </a:rPr>
              <a:t>, Industry </a:t>
            </a:r>
            <a:r>
              <a:rPr lang="en-US" sz="1500" b="1" dirty="0">
                <a:latin typeface="Arial" pitchFamily="34" charset="0"/>
                <a:cs typeface="Arial" pitchFamily="34" charset="0"/>
              </a:rPr>
              <a:t>and business development, Australia</a:t>
            </a:r>
            <a:r>
              <a:rPr lang="en-US" sz="1500" b="1" dirty="0" smtClean="0">
                <a:latin typeface="Arial" pitchFamily="34" charset="0"/>
                <a:cs typeface="Arial" pitchFamily="34" charset="0"/>
              </a:rPr>
              <a:t>.</a:t>
            </a:r>
          </a:p>
          <a:p>
            <a:pPr algn="just"/>
            <a:endParaRPr lang="en-US" sz="1500" b="1" dirty="0" smtClean="0">
              <a:latin typeface="Arial" pitchFamily="34" charset="0"/>
              <a:cs typeface="Arial" pitchFamily="34" charset="0"/>
            </a:endParaRPr>
          </a:p>
          <a:p>
            <a:pPr algn="just"/>
            <a:r>
              <a:rPr lang="en-US" sz="1500" b="1" dirty="0">
                <a:latin typeface="Arial" pitchFamily="34" charset="0"/>
                <a:cs typeface="Arial" pitchFamily="34" charset="0"/>
              </a:rPr>
              <a:t>Mason, J. 2009.  Ethics in the  construction industry: the prospects  for a single </a:t>
            </a:r>
            <a:r>
              <a:rPr lang="en-US" sz="1500" b="1" dirty="0" smtClean="0">
                <a:latin typeface="Arial" pitchFamily="34" charset="0"/>
                <a:cs typeface="Arial" pitchFamily="34" charset="0"/>
              </a:rPr>
              <a:t>professional </a:t>
            </a:r>
            <a:r>
              <a:rPr lang="en-US" sz="1500" b="1" dirty="0">
                <a:latin typeface="Arial" pitchFamily="34" charset="0"/>
                <a:cs typeface="Arial" pitchFamily="34" charset="0"/>
              </a:rPr>
              <a:t>code,  International journal of law in the built environment,  Vol.1, </a:t>
            </a:r>
            <a:r>
              <a:rPr lang="en-US" sz="1500" b="1" dirty="0" smtClean="0">
                <a:latin typeface="Arial" pitchFamily="34" charset="0"/>
                <a:cs typeface="Arial" pitchFamily="34" charset="0"/>
              </a:rPr>
              <a:t>No</a:t>
            </a:r>
            <a:r>
              <a:rPr lang="en-US" sz="1500" b="1" dirty="0">
                <a:latin typeface="Arial" pitchFamily="34" charset="0"/>
                <a:cs typeface="Arial" pitchFamily="34" charset="0"/>
              </a:rPr>
              <a:t>. 3, pp. 194-204.</a:t>
            </a:r>
          </a:p>
          <a:p>
            <a:pPr algn="just"/>
            <a:endParaRPr lang="en-US" sz="1500" dirty="0">
              <a:latin typeface="Arial Black" pitchFamily="34" charset="0"/>
            </a:endParaRPr>
          </a:p>
        </p:txBody>
      </p:sp>
      <p:sp>
        <p:nvSpPr>
          <p:cNvPr id="9" name="Rectangle 6"/>
          <p:cNvSpPr>
            <a:spLocks noChangeArrowheads="1"/>
          </p:cNvSpPr>
          <p:nvPr/>
        </p:nvSpPr>
        <p:spPr bwMode="auto">
          <a:xfrm>
            <a:off x="1087821" y="-2630"/>
            <a:ext cx="10004477" cy="1057528"/>
          </a:xfrm>
          <a:prstGeom prst="rect">
            <a:avLst/>
          </a:prstGeom>
          <a:solidFill>
            <a:schemeClr val="bg2"/>
          </a:solidFill>
          <a:ln w="12700">
            <a:noFill/>
            <a:miter lim="800000"/>
            <a:headEnd type="none" w="sm" len="sm"/>
            <a:tailEnd type="none" w="sm" len="sm"/>
          </a:ln>
        </p:spPr>
        <p:txBody>
          <a:bodyPr wrap="none" anchor="ctr"/>
          <a:lstStyle/>
          <a:p>
            <a:pPr algn="ctr"/>
            <a:r>
              <a:rPr lang="en-US" sz="3600" b="1" u="sng" dirty="0" smtClean="0">
                <a:latin typeface="Arial Narrow" pitchFamily="34" charset="0"/>
                <a:cs typeface="Arial" pitchFamily="34" charset="0"/>
              </a:rPr>
              <a:t>REFERENCES</a:t>
            </a:r>
            <a:endParaRPr lang="en-GB" sz="3600" b="1" u="sng" dirty="0">
              <a:latin typeface="Arial Narrow" pitchFamily="34" charset="0"/>
              <a:cs typeface="Arial" pitchFamily="34" charset="0"/>
            </a:endParaRPr>
          </a:p>
        </p:txBody>
      </p:sp>
    </p:spTree>
    <p:extLst>
      <p:ext uri="{BB962C8B-B14F-4D97-AF65-F5344CB8AC3E}">
        <p14:creationId xmlns:p14="http://schemas.microsoft.com/office/powerpoint/2010/main" val="2780741159"/>
      </p:ext>
    </p:extLst>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 y="1249752"/>
            <a:ext cx="12191999" cy="5016758"/>
          </a:xfrm>
          <a:prstGeom prst="rect">
            <a:avLst/>
          </a:prstGeom>
        </p:spPr>
        <p:txBody>
          <a:bodyPr wrap="square">
            <a:spAutoFit/>
          </a:bodyPr>
          <a:lstStyle/>
          <a:p>
            <a:pPr algn="just"/>
            <a:r>
              <a:rPr lang="en-US" sz="1600" b="1" dirty="0">
                <a:latin typeface="Arial" pitchFamily="34" charset="0"/>
                <a:cs typeface="Arial" pitchFamily="34" charset="0"/>
              </a:rPr>
              <a:t>Miller, D.  2011.  Improve poor ethics in construction: set consequences, Colorado Real Estate Journal,  Available  at: </a:t>
            </a:r>
          </a:p>
          <a:p>
            <a:r>
              <a:rPr lang="en-US" sz="1600" b="1" dirty="0">
                <a:latin typeface="Arial" pitchFamily="34" charset="0"/>
                <a:cs typeface="Arial" pitchFamily="34" charset="0"/>
                <a:hlinkClick r:id="rId4"/>
              </a:rPr>
              <a:t>http://www.google.ps/url?sa=t&amp;rct=j&amp;q=&amp;</a:t>
            </a:r>
            <a:r>
              <a:rPr lang="en-US" sz="1600" b="1" dirty="0" smtClean="0">
                <a:latin typeface="Arial" pitchFamily="34" charset="0"/>
                <a:cs typeface="Arial" pitchFamily="34" charset="0"/>
                <a:hlinkClick r:id="rId4"/>
              </a:rPr>
              <a:t>esrc=s&amp;frm=1&amp;source=web&amp;cd=2&amp;cad=rja&amp;sqi=2&amp;ved=0CDEQFjAB&amp;url=http%3A%2F%2Fstatic.ow.ly%2Fdocs%2FCREJ%2520%2520Warranty%2520Contributed%2520Article_iuL.pdf&amp;ei=Nm51UfuROsLcOemBgagC&amp;usg=AFQjCNElv0wCWxXu7A5sVRUeWDx8suNcOw</a:t>
            </a:r>
            <a:r>
              <a:rPr lang="en-US" sz="1600" b="1" dirty="0">
                <a:latin typeface="Arial" pitchFamily="34" charset="0"/>
                <a:cs typeface="Arial" pitchFamily="34" charset="0"/>
                <a:hlinkClick r:id="rId4"/>
              </a:rPr>
              <a:t>/(Accessed</a:t>
            </a:r>
            <a:r>
              <a:rPr lang="en-US" sz="1600" b="1" dirty="0">
                <a:latin typeface="Arial" pitchFamily="34" charset="0"/>
                <a:cs typeface="Arial" pitchFamily="34" charset="0"/>
              </a:rPr>
              <a:t> on 8</a:t>
            </a:r>
            <a:r>
              <a:rPr lang="en-US" sz="1600" b="1" baseline="30000" dirty="0">
                <a:latin typeface="Arial" pitchFamily="34" charset="0"/>
                <a:cs typeface="Arial" pitchFamily="34" charset="0"/>
              </a:rPr>
              <a:t>th</a:t>
            </a:r>
            <a:r>
              <a:rPr lang="en-US" sz="1600" b="1" dirty="0">
                <a:latin typeface="Arial" pitchFamily="34" charset="0"/>
                <a:cs typeface="Arial" pitchFamily="34" charset="0"/>
              </a:rPr>
              <a:t> August, 2016</a:t>
            </a:r>
            <a:r>
              <a:rPr lang="en-US" sz="1600" b="1" dirty="0" smtClean="0">
                <a:latin typeface="Arial" pitchFamily="34" charset="0"/>
                <a:cs typeface="Arial" pitchFamily="34" charset="0"/>
              </a:rPr>
              <a:t>).</a:t>
            </a:r>
          </a:p>
          <a:p>
            <a:pPr algn="just"/>
            <a:endParaRPr lang="en-US" sz="1600" b="1" dirty="0">
              <a:latin typeface="Arial" pitchFamily="34" charset="0"/>
              <a:cs typeface="Arial" pitchFamily="34" charset="0"/>
            </a:endParaRPr>
          </a:p>
          <a:p>
            <a:pPr algn="just"/>
            <a:r>
              <a:rPr lang="en-US" sz="1600" b="1" dirty="0">
                <a:latin typeface="Arial" pitchFamily="34" charset="0"/>
                <a:cs typeface="Arial" pitchFamily="34" charset="0"/>
              </a:rPr>
              <a:t>Mishra, P and Mittal,  D.  2011.  An ethical approach towards sustainable project success, </a:t>
            </a:r>
            <a:r>
              <a:rPr lang="en-US" sz="1600" b="1" dirty="0" err="1">
                <a:latin typeface="Arial" pitchFamily="34" charset="0"/>
                <a:cs typeface="Arial" pitchFamily="34" charset="0"/>
              </a:rPr>
              <a:t>Procedia</a:t>
            </a:r>
            <a:r>
              <a:rPr lang="en-US" sz="1600" b="1" dirty="0">
                <a:latin typeface="Arial" pitchFamily="34" charset="0"/>
                <a:cs typeface="Arial" pitchFamily="34" charset="0"/>
              </a:rPr>
              <a:t>-social and behavioral sciences, Vol. 25, pp. 338-344.</a:t>
            </a:r>
            <a:endParaRPr lang="en-US" sz="1600" dirty="0">
              <a:latin typeface="Arial" pitchFamily="34" charset="0"/>
              <a:cs typeface="Arial" pitchFamily="34" charset="0"/>
            </a:endParaRPr>
          </a:p>
          <a:p>
            <a:pPr algn="just"/>
            <a:endParaRPr lang="en-US" sz="1600" b="1" dirty="0" smtClean="0">
              <a:latin typeface="Arial" pitchFamily="34" charset="0"/>
              <a:cs typeface="Arial" pitchFamily="34" charset="0"/>
            </a:endParaRPr>
          </a:p>
          <a:p>
            <a:pPr algn="just"/>
            <a:r>
              <a:rPr lang="en-US" sz="1600" b="1" dirty="0" err="1" smtClean="0">
                <a:latin typeface="Arial" pitchFamily="34" charset="0"/>
                <a:cs typeface="Arial" pitchFamily="34" charset="0"/>
              </a:rPr>
              <a:t>Oyewobi</a:t>
            </a:r>
            <a:r>
              <a:rPr lang="en-US" sz="1600" b="1" dirty="0">
                <a:latin typeface="Arial" pitchFamily="34" charset="0"/>
                <a:cs typeface="Arial" pitchFamily="34" charset="0"/>
              </a:rPr>
              <a:t>, L, </a:t>
            </a:r>
            <a:r>
              <a:rPr lang="en-US" sz="1600" b="1" dirty="0" err="1">
                <a:latin typeface="Arial" pitchFamily="34" charset="0"/>
                <a:cs typeface="Arial" pitchFamily="34" charset="0"/>
              </a:rPr>
              <a:t>Ganiyu</a:t>
            </a:r>
            <a:r>
              <a:rPr lang="en-US" sz="1600" b="1" dirty="0">
                <a:latin typeface="Arial" pitchFamily="34" charset="0"/>
                <a:cs typeface="Arial" pitchFamily="34" charset="0"/>
              </a:rPr>
              <a:t>,  B,  </a:t>
            </a:r>
            <a:r>
              <a:rPr lang="en-US" sz="1600" b="1" dirty="0" err="1">
                <a:latin typeface="Arial" pitchFamily="34" charset="0"/>
                <a:cs typeface="Arial" pitchFamily="34" charset="0"/>
              </a:rPr>
              <a:t>Oke</a:t>
            </a:r>
            <a:r>
              <a:rPr lang="en-US" sz="1600" b="1" dirty="0">
                <a:latin typeface="Arial" pitchFamily="34" charset="0"/>
                <a:cs typeface="Arial" pitchFamily="34" charset="0"/>
              </a:rPr>
              <a:t>, A,  Ola-</a:t>
            </a:r>
            <a:r>
              <a:rPr lang="en-US" sz="1600" b="1" dirty="0" err="1">
                <a:latin typeface="Arial" pitchFamily="34" charset="0"/>
                <a:cs typeface="Arial" pitchFamily="34" charset="0"/>
              </a:rPr>
              <a:t>Awo</a:t>
            </a:r>
            <a:r>
              <a:rPr lang="en-US" sz="1600" b="1" dirty="0">
                <a:latin typeface="Arial" pitchFamily="34" charset="0"/>
                <a:cs typeface="Arial" pitchFamily="34" charset="0"/>
              </a:rPr>
              <a:t>, A  and  </a:t>
            </a:r>
            <a:r>
              <a:rPr lang="en-US" sz="1600" b="1" dirty="0" err="1">
                <a:latin typeface="Arial" pitchFamily="34" charset="0"/>
                <a:cs typeface="Arial" pitchFamily="34" charset="0"/>
              </a:rPr>
              <a:t>Shittu</a:t>
            </a:r>
            <a:r>
              <a:rPr lang="en-US" sz="1600" b="1" dirty="0">
                <a:latin typeface="Arial" pitchFamily="34" charset="0"/>
                <a:cs typeface="Arial" pitchFamily="34" charset="0"/>
              </a:rPr>
              <a:t>,  A. 2011.  Determinants of shortcomings of ethical  performance in Nigerian  construction  industry,  Journal of  sustainable development , Vol. 4, No. 4, pp. </a:t>
            </a:r>
            <a:r>
              <a:rPr lang="en-US" sz="1600" b="1" dirty="0" smtClean="0">
                <a:latin typeface="Arial" pitchFamily="34" charset="0"/>
                <a:cs typeface="Arial" pitchFamily="34" charset="0"/>
              </a:rPr>
              <a:t>175-182. </a:t>
            </a:r>
            <a:endParaRPr lang="en-US" sz="1600" dirty="0" smtClean="0">
              <a:latin typeface="Arial" pitchFamily="34" charset="0"/>
              <a:cs typeface="Arial" pitchFamily="34" charset="0"/>
            </a:endParaRPr>
          </a:p>
          <a:p>
            <a:pPr algn="just"/>
            <a:endParaRPr lang="en-US" sz="1600" dirty="0" smtClean="0">
              <a:latin typeface="Arial" pitchFamily="34" charset="0"/>
              <a:cs typeface="Arial" pitchFamily="34" charset="0"/>
            </a:endParaRPr>
          </a:p>
          <a:p>
            <a:pPr algn="just"/>
            <a:r>
              <a:rPr lang="en-US" sz="1600" b="1" dirty="0" smtClean="0">
                <a:latin typeface="Arial" pitchFamily="34" charset="0"/>
                <a:cs typeface="Arial" pitchFamily="34" charset="0"/>
              </a:rPr>
              <a:t>Pearl</a:t>
            </a:r>
            <a:r>
              <a:rPr lang="en-US" sz="1600" b="1" dirty="0">
                <a:latin typeface="Arial" pitchFamily="34" charset="0"/>
                <a:cs typeface="Arial" pitchFamily="34" charset="0"/>
              </a:rPr>
              <a:t>, R, Bowen, P, </a:t>
            </a:r>
            <a:r>
              <a:rPr lang="en-US" sz="1600" b="1" dirty="0" err="1">
                <a:latin typeface="Arial" pitchFamily="34" charset="0"/>
                <a:cs typeface="Arial" pitchFamily="34" charset="0"/>
              </a:rPr>
              <a:t>Makanjee</a:t>
            </a:r>
            <a:r>
              <a:rPr lang="en-US" sz="1600" b="1" dirty="0">
                <a:latin typeface="Arial" pitchFamily="34" charset="0"/>
                <a:cs typeface="Arial" pitchFamily="34" charset="0"/>
              </a:rPr>
              <a:t>, N, </a:t>
            </a:r>
            <a:r>
              <a:rPr lang="en-US" sz="1600" b="1" dirty="0" err="1">
                <a:latin typeface="Arial" pitchFamily="34" charset="0"/>
                <a:cs typeface="Arial" pitchFamily="34" charset="0"/>
              </a:rPr>
              <a:t>Akintoye</a:t>
            </a:r>
            <a:r>
              <a:rPr lang="en-US" sz="1600" b="1" dirty="0">
                <a:latin typeface="Arial" pitchFamily="34" charset="0"/>
                <a:cs typeface="Arial" pitchFamily="34" charset="0"/>
              </a:rPr>
              <a:t>, A and Evans, K.  2005.  Professional ethics  in the S</a:t>
            </a:r>
            <a:r>
              <a:rPr lang="en-US" sz="1600" b="1" dirty="0" smtClean="0">
                <a:latin typeface="Arial" pitchFamily="34" charset="0"/>
                <a:cs typeface="Arial" pitchFamily="34" charset="0"/>
              </a:rPr>
              <a:t>outh African </a:t>
            </a:r>
            <a:r>
              <a:rPr lang="en-US" sz="1600" b="1" dirty="0">
                <a:latin typeface="Arial" pitchFamily="34" charset="0"/>
                <a:cs typeface="Arial" pitchFamily="34" charset="0"/>
              </a:rPr>
              <a:t>construction industry </a:t>
            </a:r>
            <a:r>
              <a:rPr lang="en-US" sz="1600" b="1" dirty="0" smtClean="0">
                <a:latin typeface="Arial" pitchFamily="34" charset="0"/>
                <a:cs typeface="Arial" pitchFamily="34" charset="0"/>
              </a:rPr>
              <a:t>- a  </a:t>
            </a:r>
            <a:r>
              <a:rPr lang="en-US" sz="1600" b="1" dirty="0">
                <a:latin typeface="Arial" pitchFamily="34" charset="0"/>
                <a:cs typeface="Arial" pitchFamily="34" charset="0"/>
              </a:rPr>
              <a:t>pilot  study, </a:t>
            </a:r>
            <a:r>
              <a:rPr lang="en-US" sz="1600" b="1" dirty="0" err="1">
                <a:latin typeface="Arial" pitchFamily="34" charset="0"/>
                <a:cs typeface="Arial" pitchFamily="34" charset="0"/>
              </a:rPr>
              <a:t>infront</a:t>
            </a:r>
            <a:r>
              <a:rPr lang="en-US" sz="1600" b="1" dirty="0">
                <a:latin typeface="Arial" pitchFamily="34" charset="0"/>
                <a:cs typeface="Arial" pitchFamily="34" charset="0"/>
              </a:rPr>
              <a:t> outback </a:t>
            </a:r>
            <a:r>
              <a:rPr lang="en-US" sz="1600" b="1" dirty="0" smtClean="0">
                <a:latin typeface="Arial" pitchFamily="34" charset="0"/>
                <a:cs typeface="Arial" pitchFamily="34" charset="0"/>
              </a:rPr>
              <a:t>- conference  </a:t>
            </a:r>
            <a:r>
              <a:rPr lang="en-US" sz="1600" b="1" dirty="0">
                <a:latin typeface="Arial" pitchFamily="34" charset="0"/>
                <a:cs typeface="Arial" pitchFamily="34" charset="0"/>
              </a:rPr>
              <a:t>proceeding, </a:t>
            </a:r>
            <a:r>
              <a:rPr lang="en-US" sz="1600" b="1" dirty="0" smtClean="0">
                <a:latin typeface="Arial" pitchFamily="34" charset="0"/>
                <a:cs typeface="Arial" pitchFamily="34" charset="0"/>
              </a:rPr>
              <a:t>Australian  </a:t>
            </a:r>
            <a:r>
              <a:rPr lang="en-US" sz="1600" b="1" dirty="0">
                <a:latin typeface="Arial" pitchFamily="34" charset="0"/>
                <a:cs typeface="Arial" pitchFamily="34" charset="0"/>
              </a:rPr>
              <a:t>universities  building  educators  association, </a:t>
            </a:r>
            <a:r>
              <a:rPr lang="en-US" sz="1600" b="1" dirty="0" smtClean="0">
                <a:latin typeface="Arial" pitchFamily="34" charset="0"/>
                <a:cs typeface="Arial" pitchFamily="34" charset="0"/>
              </a:rPr>
              <a:t>Brisbane.</a:t>
            </a:r>
          </a:p>
          <a:p>
            <a:pPr algn="just"/>
            <a:endParaRPr lang="en-US" sz="1600" dirty="0">
              <a:latin typeface="Arial" pitchFamily="34" charset="0"/>
              <a:cs typeface="Arial" pitchFamily="34" charset="0"/>
            </a:endParaRPr>
          </a:p>
          <a:p>
            <a:pPr algn="just"/>
            <a:r>
              <a:rPr lang="en-US" sz="1600" b="1" dirty="0" err="1">
                <a:latin typeface="Arial" pitchFamily="34" charset="0"/>
                <a:cs typeface="Arial" pitchFamily="34" charset="0"/>
              </a:rPr>
              <a:t>Sinha</a:t>
            </a:r>
            <a:r>
              <a:rPr lang="en-US" sz="1600" b="1" dirty="0">
                <a:latin typeface="Arial" pitchFamily="34" charset="0"/>
                <a:cs typeface="Arial" pitchFamily="34" charset="0"/>
              </a:rPr>
              <a:t>, S, Randolph T, </a:t>
            </a:r>
            <a:r>
              <a:rPr lang="en-US" sz="1600" b="1" dirty="0" err="1">
                <a:latin typeface="Arial" pitchFamily="34" charset="0"/>
                <a:cs typeface="Arial" pitchFamily="34" charset="0"/>
              </a:rPr>
              <a:t>Kulka</a:t>
            </a:r>
            <a:r>
              <a:rPr lang="en-US" sz="1600" b="1" dirty="0">
                <a:latin typeface="Arial" pitchFamily="34" charset="0"/>
                <a:cs typeface="Arial" pitchFamily="34" charset="0"/>
              </a:rPr>
              <a:t>, J.  2004.  Integrating  ethics  into  engineering  design  of construction  process,  American  society for  engineering  education  annual conference &amp; exposition . </a:t>
            </a:r>
            <a:endParaRPr lang="en-US" sz="1600" dirty="0">
              <a:latin typeface="Arial" pitchFamily="34" charset="0"/>
              <a:cs typeface="Arial" pitchFamily="34" charset="0"/>
            </a:endParaRPr>
          </a:p>
          <a:p>
            <a:pPr algn="just"/>
            <a:endParaRPr lang="en-US" sz="1600" b="1" dirty="0" smtClean="0">
              <a:latin typeface="Arial" pitchFamily="34" charset="0"/>
              <a:cs typeface="Arial" pitchFamily="34" charset="0"/>
            </a:endParaRPr>
          </a:p>
          <a:p>
            <a:pPr algn="just"/>
            <a:r>
              <a:rPr lang="en-US" sz="1600" b="1" dirty="0" err="1" smtClean="0">
                <a:latin typeface="Arial" pitchFamily="34" charset="0"/>
                <a:cs typeface="Arial" pitchFamily="34" charset="0"/>
              </a:rPr>
              <a:t>Vee</a:t>
            </a:r>
            <a:r>
              <a:rPr lang="en-US" sz="1600" b="1" dirty="0">
                <a:latin typeface="Arial" pitchFamily="34" charset="0"/>
                <a:cs typeface="Arial" pitchFamily="34" charset="0"/>
              </a:rPr>
              <a:t>, C. and </a:t>
            </a:r>
            <a:r>
              <a:rPr lang="en-US" sz="1600" b="1" dirty="0" err="1">
                <a:latin typeface="Arial" pitchFamily="34" charset="0"/>
                <a:cs typeface="Arial" pitchFamily="34" charset="0"/>
              </a:rPr>
              <a:t>Skitmore</a:t>
            </a:r>
            <a:r>
              <a:rPr lang="en-US" sz="1600" b="1" dirty="0">
                <a:latin typeface="Arial" pitchFamily="34" charset="0"/>
                <a:cs typeface="Arial" pitchFamily="34" charset="0"/>
              </a:rPr>
              <a:t>, R. 2003.    Professional ethics in the construction industry, </a:t>
            </a:r>
            <a:r>
              <a:rPr lang="en-US" sz="1600" b="1" dirty="0" smtClean="0">
                <a:latin typeface="Arial" pitchFamily="34" charset="0"/>
                <a:cs typeface="Arial" pitchFamily="34" charset="0"/>
              </a:rPr>
              <a:t>Engineering </a:t>
            </a:r>
            <a:r>
              <a:rPr lang="en-US" sz="1600" b="1" dirty="0">
                <a:latin typeface="Arial" pitchFamily="34" charset="0"/>
                <a:cs typeface="Arial" pitchFamily="34" charset="0"/>
              </a:rPr>
              <a:t>Construction and Architectural Management, Vol.  10, No.  2,  pp. </a:t>
            </a:r>
            <a:r>
              <a:rPr lang="en-US" sz="1600" b="1" dirty="0" smtClean="0">
                <a:latin typeface="Arial" pitchFamily="34" charset="0"/>
                <a:cs typeface="Arial" pitchFamily="34" charset="0"/>
              </a:rPr>
              <a:t>117-127</a:t>
            </a:r>
            <a:r>
              <a:rPr lang="en-US" sz="1600" b="1" dirty="0">
                <a:latin typeface="Arial" pitchFamily="34" charset="0"/>
                <a:cs typeface="Arial" pitchFamily="34" charset="0"/>
              </a:rPr>
              <a:t>.</a:t>
            </a:r>
          </a:p>
        </p:txBody>
      </p:sp>
      <p:sp>
        <p:nvSpPr>
          <p:cNvPr id="6" name="Rectangle 6"/>
          <p:cNvSpPr>
            <a:spLocks noChangeArrowheads="1"/>
          </p:cNvSpPr>
          <p:nvPr/>
        </p:nvSpPr>
        <p:spPr bwMode="auto">
          <a:xfrm>
            <a:off x="1087821" y="-2630"/>
            <a:ext cx="10004477" cy="1057528"/>
          </a:xfrm>
          <a:prstGeom prst="rect">
            <a:avLst/>
          </a:prstGeom>
          <a:solidFill>
            <a:schemeClr val="bg2"/>
          </a:solidFill>
          <a:ln w="12700">
            <a:noFill/>
            <a:miter lim="800000"/>
            <a:headEnd type="none" w="sm" len="sm"/>
            <a:tailEnd type="none" w="sm" len="sm"/>
          </a:ln>
        </p:spPr>
        <p:txBody>
          <a:bodyPr wrap="none" anchor="ctr"/>
          <a:lstStyle/>
          <a:p>
            <a:pPr algn="ctr"/>
            <a:r>
              <a:rPr lang="en-US" sz="3600" b="1" u="sng" dirty="0" smtClean="0">
                <a:latin typeface="Arial Narrow" pitchFamily="34" charset="0"/>
                <a:cs typeface="Arial" pitchFamily="34" charset="0"/>
              </a:rPr>
              <a:t>REFERENCES</a:t>
            </a:r>
            <a:endParaRPr lang="en-GB" sz="3600" b="1" u="sng" dirty="0">
              <a:latin typeface="Arial Narrow" pitchFamily="34" charset="0"/>
              <a:cs typeface="Arial" pitchFamily="34" charset="0"/>
            </a:endParaRPr>
          </a:p>
        </p:txBody>
      </p:sp>
    </p:spTree>
    <p:extLst>
      <p:ext uri="{BB962C8B-B14F-4D97-AF65-F5344CB8AC3E}">
        <p14:creationId xmlns:p14="http://schemas.microsoft.com/office/powerpoint/2010/main" val="2931787640"/>
      </p:ext>
    </p:extLst>
  </p:cSld>
  <p:clrMapOvr>
    <a:masterClrMapping/>
  </p:clrMapOvr>
  <p:transition>
    <p:wedg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80572" y="1253308"/>
            <a:ext cx="10972800" cy="4389120"/>
          </a:xfrm>
          <a:solidFill>
            <a:srgbClr val="002060"/>
          </a:solidFill>
        </p:spPr>
        <p:txBody>
          <a:bodyPr anchor="ctr">
            <a:noAutofit/>
          </a:bodyPr>
          <a:lstStyle/>
          <a:p>
            <a:pPr marL="0" indent="0" algn="ctr">
              <a:buNone/>
            </a:pPr>
            <a:r>
              <a:rPr lang="en-US" sz="9600" dirty="0" smtClean="0">
                <a:solidFill>
                  <a:schemeClr val="bg1"/>
                </a:solidFill>
                <a:latin typeface="Times New Roman" pitchFamily="18" charset="0"/>
                <a:cs typeface="Times New Roman" pitchFamily="18" charset="0"/>
              </a:rPr>
              <a:t>THANKS FOR YOUR PATIENCE</a:t>
            </a:r>
            <a:endParaRPr lang="en-US" sz="9600" dirty="0">
              <a:solidFill>
                <a:schemeClr val="bg1"/>
              </a:solidFill>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7778"/>
            <a:ext cx="1087820" cy="1092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717131"/>
      </p:ext>
    </p:extLst>
  </p:cSld>
  <p:clrMapOvr>
    <a:masterClrMapping/>
  </p:clrMapOvr>
  <p:transition spd="slow">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7778"/>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609600" y="1935480"/>
            <a:ext cx="10972800" cy="3333206"/>
          </a:xfrm>
        </p:spPr>
        <p:txBody>
          <a:bodyPr>
            <a:noAutofit/>
          </a:bodyPr>
          <a:lstStyle/>
          <a:p>
            <a:pPr marL="0" indent="0" algn="ctr">
              <a:buNone/>
            </a:pPr>
            <a:r>
              <a:rPr lang="en-US" sz="20000" b="1" dirty="0" smtClean="0">
                <a:latin typeface="Arial" pitchFamily="34" charset="0"/>
                <a:cs typeface="Arial" pitchFamily="34" charset="0"/>
              </a:rPr>
              <a:t>?</a:t>
            </a:r>
            <a:endParaRPr lang="en-US" sz="20000" b="1" dirty="0">
              <a:latin typeface="Arial" pitchFamily="34" charset="0"/>
              <a:cs typeface="Arial" pitchFamily="34" charset="0"/>
            </a:endParaRPr>
          </a:p>
        </p:txBody>
      </p:sp>
    </p:spTree>
    <p:extLst>
      <p:ext uri="{BB962C8B-B14F-4D97-AF65-F5344CB8AC3E}">
        <p14:creationId xmlns:p14="http://schemas.microsoft.com/office/powerpoint/2010/main" val="3482908050"/>
      </p:ext>
    </p:extLst>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C:\Users\own\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own\Desktop\research ques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5986" y="1324303"/>
            <a:ext cx="3327345" cy="553369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0" y="1150222"/>
            <a:ext cx="9238593" cy="5707778"/>
          </a:xfrm>
          <a:solidFill>
            <a:srgbClr val="002060"/>
          </a:solidFill>
        </p:spPr>
        <p:txBody>
          <a:bodyPr>
            <a:noAutofit/>
          </a:bodyPr>
          <a:lstStyle/>
          <a:p>
            <a:pPr lvl="0" algn="just"/>
            <a:r>
              <a:rPr lang="en-US" sz="3200" dirty="0" smtClean="0">
                <a:solidFill>
                  <a:schemeClr val="bg1"/>
                </a:solidFill>
                <a:latin typeface="Arial" pitchFamily="34" charset="0"/>
                <a:cs typeface="Arial" pitchFamily="34" charset="0"/>
              </a:rPr>
              <a:t>What </a:t>
            </a:r>
            <a:r>
              <a:rPr lang="en-US" sz="3200" dirty="0">
                <a:solidFill>
                  <a:schemeClr val="bg1"/>
                </a:solidFill>
                <a:latin typeface="Arial" pitchFamily="34" charset="0"/>
                <a:cs typeface="Arial" pitchFamily="34" charset="0"/>
              </a:rPr>
              <a:t>are the shortcomings of ethical behavior among professionals observed in Nepalese Construction Projects with more </a:t>
            </a:r>
            <a:r>
              <a:rPr lang="en-US" sz="3200" dirty="0" smtClean="0">
                <a:solidFill>
                  <a:schemeClr val="bg1"/>
                </a:solidFill>
                <a:latin typeface="Arial" pitchFamily="34" charset="0"/>
                <a:cs typeface="Arial" pitchFamily="34" charset="0"/>
              </a:rPr>
              <a:t>focused </a:t>
            </a:r>
            <a:r>
              <a:rPr lang="en-US" sz="3200" dirty="0">
                <a:solidFill>
                  <a:schemeClr val="bg1"/>
                </a:solidFill>
                <a:latin typeface="Arial" pitchFamily="34" charset="0"/>
                <a:cs typeface="Arial" pitchFamily="34" charset="0"/>
              </a:rPr>
              <a:t>on procurement process?</a:t>
            </a:r>
          </a:p>
          <a:p>
            <a:pPr lvl="0" algn="just"/>
            <a:r>
              <a:rPr lang="en-US" sz="3200" dirty="0">
                <a:solidFill>
                  <a:schemeClr val="bg1"/>
                </a:solidFill>
                <a:latin typeface="Arial" pitchFamily="34" charset="0"/>
                <a:cs typeface="Arial" pitchFamily="34" charset="0"/>
              </a:rPr>
              <a:t>How to evaluate the negative impact of shortcomings of ethical practice in life cycle of projects in construction industry?</a:t>
            </a:r>
          </a:p>
          <a:p>
            <a:pPr lvl="0" algn="just"/>
            <a:r>
              <a:rPr lang="en-US" sz="3200" dirty="0">
                <a:solidFill>
                  <a:schemeClr val="bg1"/>
                </a:solidFill>
                <a:latin typeface="Arial" pitchFamily="34" charset="0"/>
                <a:cs typeface="Arial" pitchFamily="34" charset="0"/>
              </a:rPr>
              <a:t>What are the key factors drive to the shortcomings of ethical behavior appearance in Nepalese Construction Industry? </a:t>
            </a:r>
          </a:p>
          <a:p>
            <a:pPr algn="just"/>
            <a:endParaRPr lang="en-US" sz="3200" dirty="0">
              <a:solidFill>
                <a:schemeClr val="bg1"/>
              </a:solidFill>
            </a:endParaRPr>
          </a:p>
          <a:p>
            <a:pPr>
              <a:buNone/>
            </a:pPr>
            <a:endParaRPr lang="en-US" sz="3200" dirty="0">
              <a:solidFill>
                <a:schemeClr val="bg1"/>
              </a:solidFill>
            </a:endParaRPr>
          </a:p>
        </p:txBody>
      </p:sp>
      <p:sp>
        <p:nvSpPr>
          <p:cNvPr id="10" name="Title 1"/>
          <p:cNvSpPr txBox="1">
            <a:spLocks/>
          </p:cNvSpPr>
          <p:nvPr/>
        </p:nvSpPr>
        <p:spPr>
          <a:xfrm>
            <a:off x="1087821" y="-5443"/>
            <a:ext cx="10342179" cy="1129871"/>
          </a:xfrm>
          <a:prstGeom prst="rect">
            <a:avLst/>
          </a:prstGeom>
          <a:solidFill>
            <a:schemeClr val="bg2"/>
          </a:solidFill>
        </p:spPr>
        <p:txBody>
          <a:bodyPr vert="horz" lIns="0" rIns="0" bIns="0" anchor="ct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4400" b="1" u="sng" dirty="0" smtClean="0">
                <a:solidFill>
                  <a:schemeClr val="bg2">
                    <a:lumMod val="10000"/>
                  </a:schemeClr>
                </a:solidFill>
                <a:latin typeface="Arial" pitchFamily="34" charset="0"/>
                <a:cs typeface="Arial" pitchFamily="34" charset="0"/>
              </a:rPr>
              <a:t>RESEARCH QUESTIONS</a:t>
            </a:r>
            <a:endParaRPr lang="en-US" sz="4400" b="1" u="sng" dirty="0">
              <a:solidFill>
                <a:schemeClr val="bg2">
                  <a:lumMod val="10000"/>
                </a:schemeClr>
              </a:solidFill>
              <a:latin typeface="Arial" pitchFamily="34" charset="0"/>
              <a:cs typeface="Arial" pitchFamily="34"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2165412"/>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86430"/>
            <a:ext cx="9317422" cy="5803102"/>
          </a:xfrm>
          <a:solidFill>
            <a:srgbClr val="002060"/>
          </a:solidFill>
        </p:spPr>
        <p:txBody>
          <a:bodyPr>
            <a:normAutofit fontScale="25000" lnSpcReduction="20000"/>
          </a:bodyPr>
          <a:lstStyle/>
          <a:p>
            <a:pPr marL="0" indent="0">
              <a:buNone/>
            </a:pPr>
            <a:r>
              <a:rPr lang="en-US" sz="9600" dirty="0">
                <a:solidFill>
                  <a:schemeClr val="bg1"/>
                </a:solidFill>
                <a:latin typeface="Arial" pitchFamily="34" charset="0"/>
                <a:cs typeface="Arial" pitchFamily="34" charset="0"/>
              </a:rPr>
              <a:t>The overall objective of the study is to assess the shortcomings in ethical practices in Nepalese Construction Industry</a:t>
            </a:r>
            <a:r>
              <a:rPr lang="en-US" sz="9600" dirty="0" smtClean="0">
                <a:solidFill>
                  <a:schemeClr val="bg1"/>
                </a:solidFill>
                <a:latin typeface="Arial" pitchFamily="34" charset="0"/>
                <a:cs typeface="Arial" pitchFamily="34" charset="0"/>
              </a:rPr>
              <a:t>.</a:t>
            </a:r>
          </a:p>
          <a:p>
            <a:pPr marL="0" indent="0">
              <a:buNone/>
            </a:pPr>
            <a:endParaRPr lang="en-US" sz="9600" dirty="0">
              <a:solidFill>
                <a:schemeClr val="bg1"/>
              </a:solidFill>
              <a:latin typeface="Arial" pitchFamily="34" charset="0"/>
              <a:cs typeface="Arial" pitchFamily="34" charset="0"/>
            </a:endParaRPr>
          </a:p>
          <a:p>
            <a:pPr marL="0" indent="0">
              <a:buNone/>
            </a:pPr>
            <a:r>
              <a:rPr lang="en-US" sz="9600" dirty="0">
                <a:solidFill>
                  <a:schemeClr val="bg1"/>
                </a:solidFill>
                <a:latin typeface="Arial" pitchFamily="34" charset="0"/>
                <a:cs typeface="Arial" pitchFamily="34" charset="0"/>
              </a:rPr>
              <a:t>The research objectives can be summarized as follows:</a:t>
            </a:r>
          </a:p>
          <a:p>
            <a:pPr marL="0" indent="0">
              <a:buNone/>
            </a:pPr>
            <a:endParaRPr lang="en-US" sz="9600" dirty="0">
              <a:solidFill>
                <a:schemeClr val="bg1"/>
              </a:solidFill>
              <a:latin typeface="Arial" pitchFamily="34" charset="0"/>
              <a:cs typeface="Arial" pitchFamily="34" charset="0"/>
            </a:endParaRPr>
          </a:p>
          <a:p>
            <a:pPr lvl="0" algn="just"/>
            <a:r>
              <a:rPr lang="en-US" sz="9600" dirty="0">
                <a:solidFill>
                  <a:schemeClr val="bg1"/>
                </a:solidFill>
                <a:latin typeface="Arial" pitchFamily="34" charset="0"/>
                <a:cs typeface="Arial" pitchFamily="34" charset="0"/>
              </a:rPr>
              <a:t>To identify the shortcomings of ethical behavior among professionals from literature and ranked them as observed in Nepalese Construction Projects with more </a:t>
            </a:r>
            <a:r>
              <a:rPr lang="en-US" sz="9600" dirty="0" smtClean="0">
                <a:solidFill>
                  <a:schemeClr val="bg1"/>
                </a:solidFill>
                <a:latin typeface="Arial" pitchFamily="34" charset="0"/>
                <a:cs typeface="Arial" pitchFamily="34" charset="0"/>
              </a:rPr>
              <a:t>focused </a:t>
            </a:r>
            <a:r>
              <a:rPr lang="en-US" sz="9600" dirty="0">
                <a:solidFill>
                  <a:schemeClr val="bg1"/>
                </a:solidFill>
                <a:latin typeface="Arial" pitchFamily="34" charset="0"/>
                <a:cs typeface="Arial" pitchFamily="34" charset="0"/>
              </a:rPr>
              <a:t>on procurement process. </a:t>
            </a:r>
            <a:endParaRPr lang="en-US" sz="9600" dirty="0" smtClean="0">
              <a:solidFill>
                <a:schemeClr val="bg1"/>
              </a:solidFill>
              <a:latin typeface="Arial" pitchFamily="34" charset="0"/>
              <a:cs typeface="Arial" pitchFamily="34" charset="0"/>
            </a:endParaRPr>
          </a:p>
          <a:p>
            <a:pPr marL="0" lvl="0" indent="0" algn="just">
              <a:buNone/>
            </a:pPr>
            <a:endParaRPr lang="en-US" sz="9600" dirty="0">
              <a:solidFill>
                <a:schemeClr val="bg1"/>
              </a:solidFill>
              <a:latin typeface="Arial" pitchFamily="34" charset="0"/>
              <a:cs typeface="Arial" pitchFamily="34" charset="0"/>
            </a:endParaRPr>
          </a:p>
          <a:p>
            <a:pPr lvl="0" algn="just"/>
            <a:r>
              <a:rPr lang="en-US" sz="9600" dirty="0">
                <a:solidFill>
                  <a:schemeClr val="bg1"/>
                </a:solidFill>
                <a:latin typeface="Arial" pitchFamily="34" charset="0"/>
                <a:cs typeface="Arial" pitchFamily="34" charset="0"/>
              </a:rPr>
              <a:t>To evaluate the negative impact of shortcomings of ethical behavior in life cycle of projects in Nepalese construction industry</a:t>
            </a:r>
            <a:r>
              <a:rPr lang="en-US" sz="9600" dirty="0" smtClean="0">
                <a:solidFill>
                  <a:schemeClr val="bg1"/>
                </a:solidFill>
                <a:latin typeface="Arial" pitchFamily="34" charset="0"/>
                <a:cs typeface="Arial" pitchFamily="34" charset="0"/>
              </a:rPr>
              <a:t>.</a:t>
            </a:r>
          </a:p>
          <a:p>
            <a:pPr marL="0" lvl="0" indent="0" algn="just">
              <a:buNone/>
            </a:pPr>
            <a:endParaRPr lang="en-US" sz="9600" dirty="0">
              <a:solidFill>
                <a:schemeClr val="bg1"/>
              </a:solidFill>
              <a:latin typeface="Arial" pitchFamily="34" charset="0"/>
              <a:cs typeface="Arial" pitchFamily="34" charset="0"/>
            </a:endParaRPr>
          </a:p>
          <a:p>
            <a:pPr lvl="0" algn="just"/>
            <a:r>
              <a:rPr lang="en-US" sz="9600" dirty="0">
                <a:solidFill>
                  <a:schemeClr val="bg1"/>
                </a:solidFill>
                <a:latin typeface="Arial" pitchFamily="34" charset="0"/>
                <a:cs typeface="Arial" pitchFamily="34" charset="0"/>
              </a:rPr>
              <a:t>To find the key factors that drive shortcomings of ethical behavior appearance in Nepalese Construction Industry.</a:t>
            </a:r>
          </a:p>
          <a:p>
            <a:pPr marL="0" indent="0">
              <a:buNone/>
            </a:pPr>
            <a:endParaRPr lang="en-US" sz="9500" dirty="0">
              <a:solidFill>
                <a:schemeClr val="bg1"/>
              </a:solidFill>
              <a:latin typeface="Arial" pitchFamily="34" charset="0"/>
              <a:cs typeface="Arial" pitchFamily="34" charset="0"/>
            </a:endParaRPr>
          </a:p>
          <a:p>
            <a:pPr marL="0" indent="0">
              <a:buNone/>
            </a:pPr>
            <a:endParaRPr lang="en-US" sz="4400" dirty="0">
              <a:solidFill>
                <a:schemeClr val="bg1"/>
              </a:solidFill>
              <a:latin typeface="Arial" pitchFamily="34" charset="0"/>
              <a:cs typeface="Arial" pitchFamily="34" charset="0"/>
            </a:endParaRPr>
          </a:p>
          <a:p>
            <a:pPr marL="0" indent="0" algn="just">
              <a:buNone/>
            </a:pPr>
            <a:endParaRPr lang="en-US" sz="7400" dirty="0" smtClean="0">
              <a:solidFill>
                <a:schemeClr val="bg1"/>
              </a:solidFill>
            </a:endParaRPr>
          </a:p>
          <a:p>
            <a:pPr marL="0" indent="0">
              <a:buNone/>
            </a:pPr>
            <a:endParaRPr lang="en-US" dirty="0">
              <a:solidFill>
                <a:schemeClr val="bg1"/>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own\Desktop\objectiv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17421" y="3799509"/>
            <a:ext cx="2874579" cy="305194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1087821" y="-5442"/>
            <a:ext cx="10342179" cy="1060340"/>
          </a:xfrm>
          <a:prstGeom prst="rect">
            <a:avLst/>
          </a:prstGeom>
          <a:solidFill>
            <a:schemeClr val="bg2"/>
          </a:solidFill>
        </p:spPr>
        <p:txBody>
          <a:bodyPr vert="horz" lIns="0" rIns="0" bIns="0" anchor="ct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4400" b="1" u="sng" dirty="0" smtClean="0">
                <a:solidFill>
                  <a:schemeClr val="bg2">
                    <a:lumMod val="10000"/>
                  </a:schemeClr>
                </a:solidFill>
                <a:latin typeface="Arial" pitchFamily="34" charset="0"/>
                <a:cs typeface="Arial" pitchFamily="34" charset="0"/>
              </a:rPr>
              <a:t>RESEARCH OBJECTIVES</a:t>
            </a:r>
            <a:endParaRPr lang="en-US" sz="4400" b="1" u="sng" dirty="0">
              <a:solidFill>
                <a:schemeClr val="bg2">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3713956671"/>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C:\Users\own\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own\Desktop\significance of stud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32212" y="3710080"/>
            <a:ext cx="3132193" cy="313219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0" y="1770743"/>
            <a:ext cx="9333185" cy="5087256"/>
          </a:xfrm>
          <a:solidFill>
            <a:srgbClr val="002060"/>
          </a:solidFill>
        </p:spPr>
        <p:txBody>
          <a:bodyPr>
            <a:noAutofit/>
          </a:bodyPr>
          <a:lstStyle/>
          <a:p>
            <a:pPr algn="just"/>
            <a:r>
              <a:rPr lang="en-US" sz="3100" dirty="0">
                <a:solidFill>
                  <a:schemeClr val="bg1"/>
                </a:solidFill>
                <a:latin typeface="Arial" pitchFamily="34" charset="0"/>
                <a:cs typeface="Arial" pitchFamily="34" charset="0"/>
              </a:rPr>
              <a:t>Professionals of the industry might have confusion regarding ethical practice as ethical problems are multi faced. This research will be significant for the practitioner to overcome the problem of dilemma</a:t>
            </a:r>
            <a:r>
              <a:rPr lang="en-US" sz="3100" dirty="0" smtClean="0">
                <a:solidFill>
                  <a:schemeClr val="bg1"/>
                </a:solidFill>
                <a:latin typeface="Arial" pitchFamily="34" charset="0"/>
                <a:cs typeface="Arial" pitchFamily="34" charset="0"/>
              </a:rPr>
              <a:t>.</a:t>
            </a:r>
          </a:p>
          <a:p>
            <a:pPr marL="0" indent="0" algn="just">
              <a:buNone/>
            </a:pPr>
            <a:endParaRPr lang="en-US" sz="3100" dirty="0">
              <a:solidFill>
                <a:schemeClr val="bg1"/>
              </a:solidFill>
              <a:latin typeface="Arial" pitchFamily="34" charset="0"/>
              <a:cs typeface="Arial" pitchFamily="34" charset="0"/>
            </a:endParaRPr>
          </a:p>
          <a:p>
            <a:pPr algn="just"/>
            <a:r>
              <a:rPr lang="en-US" sz="3100" dirty="0">
                <a:solidFill>
                  <a:schemeClr val="bg1"/>
                </a:solidFill>
                <a:latin typeface="Arial" pitchFamily="34" charset="0"/>
                <a:cs typeface="Arial" pitchFamily="34" charset="0"/>
              </a:rPr>
              <a:t>Researches in this area in case of Nepal have not been done so the shortcomings of ethical practices would be assessed for their improvement among the professionals. The cause and effect of shortcomings would be a tool for its improvement.</a:t>
            </a:r>
          </a:p>
        </p:txBody>
      </p:sp>
      <p:sp>
        <p:nvSpPr>
          <p:cNvPr id="7" name="Title 1"/>
          <p:cNvSpPr txBox="1">
            <a:spLocks/>
          </p:cNvSpPr>
          <p:nvPr/>
        </p:nvSpPr>
        <p:spPr>
          <a:xfrm>
            <a:off x="1087821" y="-5442"/>
            <a:ext cx="10342179" cy="1129870"/>
          </a:xfrm>
          <a:prstGeom prst="rect">
            <a:avLst/>
          </a:prstGeom>
          <a:solidFill>
            <a:schemeClr val="bg2"/>
          </a:solidFill>
        </p:spPr>
        <p:txBody>
          <a:bodyPr vert="horz" lIns="0" rIns="0" bIns="0" anchor="ct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sz="4400" b="1" u="sng" dirty="0" smtClean="0">
                <a:solidFill>
                  <a:schemeClr val="bg2">
                    <a:lumMod val="10000"/>
                  </a:schemeClr>
                </a:solidFill>
                <a:latin typeface="Arial" pitchFamily="34" charset="0"/>
                <a:cs typeface="Arial" pitchFamily="34" charset="0"/>
              </a:rPr>
              <a:t>SIGNIFICANCE OF THE STUDY</a:t>
            </a:r>
            <a:endParaRPr lang="en-US" sz="4400" b="1" u="sng" dirty="0">
              <a:solidFill>
                <a:schemeClr val="bg2">
                  <a:lumMod val="10000"/>
                </a:schemeClr>
              </a:solidFill>
              <a:latin typeface="Arial" pitchFamily="34" charset="0"/>
              <a:cs typeface="Arial" pitchFamily="34"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3956671"/>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232757"/>
            <a:ext cx="12192000" cy="5940088"/>
          </a:xfrm>
          <a:prstGeom prst="rect">
            <a:avLst/>
          </a:prstGeom>
          <a:solidFill>
            <a:srgbClr val="002060"/>
          </a:solidFill>
          <a:ln>
            <a:solidFill>
              <a:schemeClr val="accent1"/>
            </a:solidFill>
          </a:ln>
        </p:spPr>
        <p:txBody>
          <a:bodyPr wrap="square" rtlCol="0">
            <a:spAutoFit/>
          </a:bodyPr>
          <a:lstStyle/>
          <a:p>
            <a:pPr algn="just"/>
            <a:r>
              <a:rPr lang="en-US" sz="4400" b="1" dirty="0" smtClean="0">
                <a:solidFill>
                  <a:schemeClr val="bg1"/>
                </a:solidFill>
                <a:latin typeface="Arial" pitchFamily="34" charset="0"/>
                <a:cs typeface="Arial" pitchFamily="34" charset="0"/>
              </a:rPr>
              <a:t>Scope</a:t>
            </a:r>
            <a:endParaRPr lang="en-US" sz="4400" b="1" dirty="0">
              <a:solidFill>
                <a:schemeClr val="bg1"/>
              </a:solidFill>
              <a:latin typeface="Arial" pitchFamily="34" charset="0"/>
              <a:cs typeface="Arial" pitchFamily="34" charset="0"/>
            </a:endParaRPr>
          </a:p>
          <a:p>
            <a:pPr marL="457200" lvl="0" indent="-457200" algn="just">
              <a:buFont typeface="Arial" pitchFamily="34" charset="0"/>
              <a:buChar char="•"/>
            </a:pPr>
            <a:r>
              <a:rPr lang="en-US" sz="3600" dirty="0">
                <a:solidFill>
                  <a:schemeClr val="bg1"/>
                </a:solidFill>
                <a:latin typeface="Arial" pitchFamily="34" charset="0"/>
                <a:cs typeface="Arial" pitchFamily="34" charset="0"/>
              </a:rPr>
              <a:t>The research </a:t>
            </a:r>
            <a:r>
              <a:rPr lang="en-US" sz="3600" dirty="0" smtClean="0">
                <a:solidFill>
                  <a:schemeClr val="bg1"/>
                </a:solidFill>
                <a:latin typeface="Arial" pitchFamily="34" charset="0"/>
                <a:cs typeface="Arial" pitchFamily="34" charset="0"/>
              </a:rPr>
              <a:t>is focused on </a:t>
            </a:r>
            <a:r>
              <a:rPr lang="en-US" sz="3600" dirty="0">
                <a:solidFill>
                  <a:schemeClr val="bg1"/>
                </a:solidFill>
                <a:latin typeface="Arial" pitchFamily="34" charset="0"/>
                <a:cs typeface="Arial" pitchFamily="34" charset="0"/>
              </a:rPr>
              <a:t>the overall view about </a:t>
            </a:r>
            <a:r>
              <a:rPr lang="en-US" sz="3600" dirty="0" smtClean="0">
                <a:solidFill>
                  <a:schemeClr val="bg1"/>
                </a:solidFill>
                <a:latin typeface="Arial" pitchFamily="34" charset="0"/>
                <a:cs typeface="Arial" pitchFamily="34" charset="0"/>
              </a:rPr>
              <a:t>shortcomings of ethical behavior </a:t>
            </a:r>
            <a:r>
              <a:rPr lang="en-US" sz="3600" dirty="0">
                <a:solidFill>
                  <a:schemeClr val="bg1"/>
                </a:solidFill>
                <a:latin typeface="Arial" pitchFamily="34" charset="0"/>
                <a:cs typeface="Arial" pitchFamily="34" charset="0"/>
              </a:rPr>
              <a:t>among professionals in Nepalese </a:t>
            </a:r>
            <a:r>
              <a:rPr lang="en-US" sz="3600" dirty="0" smtClean="0">
                <a:solidFill>
                  <a:schemeClr val="bg1"/>
                </a:solidFill>
                <a:latin typeface="Arial" pitchFamily="34" charset="0"/>
                <a:cs typeface="Arial" pitchFamily="34" charset="0"/>
              </a:rPr>
              <a:t>Construction Industry.</a:t>
            </a:r>
          </a:p>
          <a:p>
            <a:pPr lvl="0" algn="just"/>
            <a:endParaRPr lang="en-US" sz="2800" dirty="0">
              <a:solidFill>
                <a:schemeClr val="bg1"/>
              </a:solidFill>
              <a:latin typeface="Arial" pitchFamily="34" charset="0"/>
              <a:cs typeface="Arial" pitchFamily="34" charset="0"/>
            </a:endParaRPr>
          </a:p>
          <a:p>
            <a:pPr lvl="0" algn="just"/>
            <a:r>
              <a:rPr lang="en-US" sz="4400" b="1" dirty="0" smtClean="0">
                <a:solidFill>
                  <a:schemeClr val="bg1"/>
                </a:solidFill>
                <a:latin typeface="Arial" pitchFamily="34" charset="0"/>
                <a:cs typeface="Arial" pitchFamily="34" charset="0"/>
              </a:rPr>
              <a:t>Limitations</a:t>
            </a:r>
            <a:endParaRPr lang="en-US" sz="3600" b="1" dirty="0">
              <a:solidFill>
                <a:schemeClr val="bg1"/>
              </a:solidFill>
              <a:latin typeface="Arial" pitchFamily="34" charset="0"/>
              <a:cs typeface="Arial" pitchFamily="34" charset="0"/>
            </a:endParaRPr>
          </a:p>
          <a:p>
            <a:pPr marL="457200" lvl="0" indent="-457200" algn="just">
              <a:buFont typeface="Arial" pitchFamily="34" charset="0"/>
              <a:buChar char="•"/>
            </a:pPr>
            <a:r>
              <a:rPr lang="en-US" sz="3600" dirty="0">
                <a:solidFill>
                  <a:schemeClr val="bg1"/>
                </a:solidFill>
                <a:latin typeface="Arial" pitchFamily="34" charset="0"/>
                <a:cs typeface="Arial" pitchFamily="34" charset="0"/>
              </a:rPr>
              <a:t>The research can’t be carried out for specific project. </a:t>
            </a:r>
          </a:p>
          <a:p>
            <a:pPr marL="457200" lvl="0" indent="-457200" algn="just">
              <a:buFont typeface="Arial" pitchFamily="34" charset="0"/>
              <a:buChar char="•"/>
            </a:pPr>
            <a:r>
              <a:rPr lang="en-US" sz="3600" dirty="0">
                <a:solidFill>
                  <a:schemeClr val="bg1"/>
                </a:solidFill>
                <a:latin typeface="Arial" pitchFamily="34" charset="0"/>
                <a:cs typeface="Arial" pitchFamily="34" charset="0"/>
              </a:rPr>
              <a:t>The researcher has to rely on </a:t>
            </a:r>
            <a:r>
              <a:rPr lang="en-US" sz="3600" dirty="0" smtClean="0">
                <a:solidFill>
                  <a:schemeClr val="bg1"/>
                </a:solidFill>
                <a:latin typeface="Arial" pitchFamily="34" charset="0"/>
                <a:cs typeface="Arial" pitchFamily="34" charset="0"/>
              </a:rPr>
              <a:t>perception </a:t>
            </a:r>
            <a:r>
              <a:rPr lang="en-US" sz="3600" dirty="0">
                <a:solidFill>
                  <a:schemeClr val="bg1"/>
                </a:solidFill>
                <a:latin typeface="Arial" pitchFamily="34" charset="0"/>
                <a:cs typeface="Arial" pitchFamily="34" charset="0"/>
              </a:rPr>
              <a:t>for the data collection as secondary data could not be found in this area</a:t>
            </a:r>
            <a:r>
              <a:rPr lang="en-US" sz="3600" dirty="0" smtClean="0">
                <a:solidFill>
                  <a:schemeClr val="bg1"/>
                </a:solidFill>
                <a:latin typeface="Arial" pitchFamily="34" charset="0"/>
                <a:cs typeface="Arial" pitchFamily="34" charset="0"/>
              </a:rPr>
              <a:t>.</a:t>
            </a:r>
            <a:endParaRPr lang="en-US" sz="3200" dirty="0">
              <a:solidFill>
                <a:schemeClr val="bg1"/>
              </a:solidFill>
              <a:latin typeface="Arial" pitchFamily="34" charset="0"/>
              <a:cs typeface="Arial" pitchFamily="34"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87821" y="-5442"/>
            <a:ext cx="10004478" cy="769441"/>
          </a:xfrm>
          <a:prstGeom prst="rect">
            <a:avLst/>
          </a:prstGeom>
          <a:solidFill>
            <a:schemeClr val="bg2"/>
          </a:solidFill>
        </p:spPr>
        <p:txBody>
          <a:bodyPr wrap="square">
            <a:spAutoFit/>
          </a:bodyPr>
          <a:lstStyle/>
          <a:p>
            <a:pPr algn="ctr"/>
            <a:r>
              <a:rPr lang="en-GB" sz="4400" b="1" u="sng" dirty="0" smtClean="0">
                <a:solidFill>
                  <a:schemeClr val="bg2">
                    <a:lumMod val="10000"/>
                  </a:schemeClr>
                </a:solidFill>
                <a:latin typeface="Arial" pitchFamily="34" charset="0"/>
                <a:cs typeface="Arial" pitchFamily="34" charset="0"/>
              </a:rPr>
              <a:t>SCOPE &amp; LIMITATIONS </a:t>
            </a:r>
          </a:p>
        </p:txBody>
      </p:sp>
    </p:spTree>
    <p:extLst>
      <p:ext uri="{BB962C8B-B14F-4D97-AF65-F5344CB8AC3E}">
        <p14:creationId xmlns:p14="http://schemas.microsoft.com/office/powerpoint/2010/main" val="3090639323"/>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100398"/>
            <a:ext cx="12192000" cy="6124754"/>
          </a:xfrm>
          <a:prstGeom prst="rect">
            <a:avLst/>
          </a:prstGeom>
          <a:solidFill>
            <a:srgbClr val="002060"/>
          </a:solidFill>
        </p:spPr>
        <p:txBody>
          <a:bodyPr wrap="square" rtlCol="0">
            <a:spAutoFit/>
          </a:bodyPr>
          <a:lstStyle/>
          <a:p>
            <a:pPr marL="457200" indent="-457200" algn="just">
              <a:buFont typeface="Arial" pitchFamily="34" charset="0"/>
              <a:buChar char="•"/>
            </a:pPr>
            <a:r>
              <a:rPr lang="en-US" sz="3000" dirty="0">
                <a:solidFill>
                  <a:schemeClr val="bg1"/>
                </a:solidFill>
                <a:latin typeface="Arial" pitchFamily="34" charset="0"/>
                <a:cs typeface="Arial" pitchFamily="34" charset="0"/>
              </a:rPr>
              <a:t>The issues of professional ethics within the construction industry affect a wide spectrum of population. The local authorities, public works department, client organizations, consultants, suppliers, contractors, home buyers, and users of public infrastructure, are all within the scope of professional ethics. </a:t>
            </a:r>
            <a:endParaRPr lang="en-US" sz="3000" dirty="0" smtClean="0">
              <a:solidFill>
                <a:schemeClr val="bg1"/>
              </a:solidFill>
              <a:latin typeface="Arial" pitchFamily="34" charset="0"/>
              <a:cs typeface="Arial" pitchFamily="34" charset="0"/>
            </a:endParaRPr>
          </a:p>
          <a:p>
            <a:pPr algn="just"/>
            <a:endParaRPr lang="en-US" sz="1600" dirty="0" smtClean="0">
              <a:solidFill>
                <a:schemeClr val="bg1"/>
              </a:solidFill>
              <a:latin typeface="Arial" pitchFamily="34" charset="0"/>
              <a:cs typeface="Arial" pitchFamily="34" charset="0"/>
            </a:endParaRPr>
          </a:p>
          <a:p>
            <a:pPr marL="457200" indent="-457200" algn="just">
              <a:buFont typeface="Arial" pitchFamily="34" charset="0"/>
              <a:buChar char="•"/>
            </a:pPr>
            <a:r>
              <a:rPr lang="en-US" sz="3000" dirty="0" smtClean="0">
                <a:solidFill>
                  <a:schemeClr val="bg1"/>
                </a:solidFill>
                <a:latin typeface="Arial" pitchFamily="34" charset="0"/>
                <a:cs typeface="Arial" pitchFamily="34" charset="0"/>
              </a:rPr>
              <a:t>In </a:t>
            </a:r>
            <a:r>
              <a:rPr lang="en-US" sz="3000" dirty="0">
                <a:solidFill>
                  <a:schemeClr val="bg1"/>
                </a:solidFill>
                <a:latin typeface="Arial" pitchFamily="34" charset="0"/>
                <a:cs typeface="Arial" pitchFamily="34" charset="0"/>
              </a:rPr>
              <a:t>a construction context, ethical behavior might be measured by the degree of trustworthiness and integrity with which companies and individuals conduct their business (Mason, 2009</a:t>
            </a:r>
            <a:r>
              <a:rPr lang="en-US" sz="3000" dirty="0" smtClean="0">
                <a:solidFill>
                  <a:schemeClr val="bg1"/>
                </a:solidFill>
                <a:latin typeface="Arial" pitchFamily="34" charset="0"/>
                <a:cs typeface="Arial" pitchFamily="34" charset="0"/>
              </a:rPr>
              <a:t>).</a:t>
            </a:r>
          </a:p>
          <a:p>
            <a:pPr algn="just"/>
            <a:endParaRPr lang="en-US" sz="1600" dirty="0" smtClean="0">
              <a:solidFill>
                <a:schemeClr val="bg1"/>
              </a:solidFill>
              <a:latin typeface="Arial" pitchFamily="34" charset="0"/>
              <a:cs typeface="Arial" pitchFamily="34" charset="0"/>
            </a:endParaRPr>
          </a:p>
          <a:p>
            <a:pPr marL="457200" indent="-457200" algn="just">
              <a:buFont typeface="Arial" pitchFamily="34" charset="0"/>
              <a:buChar char="•"/>
            </a:pPr>
            <a:r>
              <a:rPr lang="en-US" sz="2800" dirty="0">
                <a:solidFill>
                  <a:schemeClr val="bg1"/>
                </a:solidFill>
                <a:latin typeface="Arial" pitchFamily="34" charset="0"/>
                <a:cs typeface="Arial" pitchFamily="34" charset="0"/>
              </a:rPr>
              <a:t>The construction industry is classified as the most fraudulent industry worldwide, providing the perfect environment for ethical dilemmas, with its low-price mentality, fierce competition and paper-thin margins (</a:t>
            </a:r>
            <a:r>
              <a:rPr lang="en-US" sz="2800" dirty="0" err="1">
                <a:solidFill>
                  <a:schemeClr val="bg1"/>
                </a:solidFill>
                <a:latin typeface="Arial" pitchFamily="34" charset="0"/>
                <a:cs typeface="Arial" pitchFamily="34" charset="0"/>
              </a:rPr>
              <a:t>Hamimah</a:t>
            </a:r>
            <a:r>
              <a:rPr lang="en-US" sz="2800" dirty="0">
                <a:solidFill>
                  <a:schemeClr val="bg1"/>
                </a:solidFill>
                <a:latin typeface="Arial" pitchFamily="34" charset="0"/>
                <a:cs typeface="Arial" pitchFamily="34" charset="0"/>
              </a:rPr>
              <a:t> et al., 2012). </a:t>
            </a:r>
            <a:endParaRPr lang="en-GB" sz="2800" dirty="0">
              <a:solidFill>
                <a:schemeClr val="bg1"/>
              </a:solidFill>
              <a:latin typeface="Arial" pitchFamily="34" charset="0"/>
              <a:cs typeface="Arial"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299" y="0"/>
            <a:ext cx="1099701" cy="1124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descr="C:\Users\own\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246"/>
            <a:ext cx="1087820" cy="109267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93761" y="10989"/>
            <a:ext cx="10004478" cy="769441"/>
          </a:xfrm>
          <a:prstGeom prst="rect">
            <a:avLst/>
          </a:prstGeom>
          <a:solidFill>
            <a:schemeClr val="bg2"/>
          </a:solidFill>
        </p:spPr>
        <p:txBody>
          <a:bodyPr wrap="square">
            <a:spAutoFit/>
          </a:bodyPr>
          <a:lstStyle/>
          <a:p>
            <a:pPr algn="ctr"/>
            <a:r>
              <a:rPr lang="en-US" sz="4400" b="1" dirty="0" smtClean="0">
                <a:latin typeface="Arial" pitchFamily="34" charset="0"/>
                <a:cs typeface="Arial" pitchFamily="34" charset="0"/>
              </a:rPr>
              <a:t>LITERATURE REVIEW</a:t>
            </a:r>
            <a:endParaRPr lang="en-GB" sz="4400" b="1" dirty="0">
              <a:latin typeface="Arial Narrow" pitchFamily="34" charset="0"/>
              <a:cs typeface="Arial" pitchFamily="34" charset="0"/>
            </a:endParaRPr>
          </a:p>
        </p:txBody>
      </p:sp>
    </p:spTree>
    <p:extLst>
      <p:ext uri="{BB962C8B-B14F-4D97-AF65-F5344CB8AC3E}">
        <p14:creationId xmlns:p14="http://schemas.microsoft.com/office/powerpoint/2010/main" val="1151593011"/>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4819</TotalTime>
  <Words>5233</Words>
  <Application>Microsoft Office PowerPoint</Application>
  <PresentationFormat>Custom</PresentationFormat>
  <Paragraphs>1337</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Flow</vt:lpstr>
      <vt:lpstr>PowerPoint Presentation</vt:lpstr>
      <vt:lpstr>PowerPoint Presentation</vt:lpstr>
      <vt:lpstr>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&gt;L g+= 24 aflxgL c*\*f cGtu{t kmd]{zg, o"lg^÷;j o"lg^x?sf] xftf leq ePsf Jof/]s #/ tyf cGo ef}lts k'jf{wf/x?sf] lgl/If)f / lgdf{)fflwg ejgx?sf] k|ltj]bg</dc:title>
  <dc:creator>kumar shahi</dc:creator>
  <cp:lastModifiedBy>MBMAN</cp:lastModifiedBy>
  <cp:revision>626</cp:revision>
  <dcterms:created xsi:type="dcterms:W3CDTF">2013-09-09T10:12:58Z</dcterms:created>
  <dcterms:modified xsi:type="dcterms:W3CDTF">2022-11-17T05:37:30Z</dcterms:modified>
</cp:coreProperties>
</file>