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6" d="100"/>
          <a:sy n="66" d="100"/>
        </p:scale>
        <p:origin x="-1422"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5108767-B85D-4CDB-8ECA-77616E3681EC}"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2314997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108767-B85D-4CDB-8ECA-77616E3681EC}"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36955286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108767-B85D-4CDB-8ECA-77616E3681EC}"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14425594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5108767-B85D-4CDB-8ECA-77616E3681EC}"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3041569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5108767-B85D-4CDB-8ECA-77616E3681EC}" type="datetimeFigureOut">
              <a:rPr lang="en-US" smtClean="0"/>
              <a:t>10/25/2022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40036730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5108767-B85D-4CDB-8ECA-77616E3681EC}"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7710145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5108767-B85D-4CDB-8ECA-77616E3681EC}" type="datetimeFigureOut">
              <a:rPr lang="en-US" smtClean="0"/>
              <a:t>10/25/2022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28612794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5108767-B85D-4CDB-8ECA-77616E3681EC}" type="datetimeFigureOut">
              <a:rPr lang="en-US" smtClean="0"/>
              <a:t>10/25/2022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37278665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5108767-B85D-4CDB-8ECA-77616E3681EC}" type="datetimeFigureOut">
              <a:rPr lang="en-US" smtClean="0"/>
              <a:t>10/25/2022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38681846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08767-B85D-4CDB-8ECA-77616E3681EC}"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39307910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5108767-B85D-4CDB-8ECA-77616E3681EC}" type="datetimeFigureOut">
              <a:rPr lang="en-US" smtClean="0"/>
              <a:t>10/25/2022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C3CD84D-CD68-4F40-A02E-1209DB0C0CB8}" type="slidenum">
              <a:rPr lang="en-US" smtClean="0"/>
              <a:t>‹#›</a:t>
            </a:fld>
            <a:endParaRPr lang="en-US"/>
          </a:p>
        </p:txBody>
      </p:sp>
    </p:spTree>
    <p:extLst>
      <p:ext uri="{BB962C8B-B14F-4D97-AF65-F5344CB8AC3E}">
        <p14:creationId xmlns:p14="http://schemas.microsoft.com/office/powerpoint/2010/main" val="2599739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5108767-B85D-4CDB-8ECA-77616E3681EC}" type="datetimeFigureOut">
              <a:rPr lang="en-US" smtClean="0"/>
              <a:t>10/25/2022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C3CD84D-CD68-4F40-A02E-1209DB0C0CB8}" type="slidenum">
              <a:rPr lang="en-US" smtClean="0"/>
              <a:t>‹#›</a:t>
            </a:fld>
            <a:endParaRPr lang="en-US"/>
          </a:p>
        </p:txBody>
      </p:sp>
    </p:spTree>
    <p:extLst>
      <p:ext uri="{BB962C8B-B14F-4D97-AF65-F5344CB8AC3E}">
        <p14:creationId xmlns:p14="http://schemas.microsoft.com/office/powerpoint/2010/main" val="239410538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286" y="0"/>
            <a:ext cx="9216572" cy="2286000"/>
          </a:xfrm>
          <a:solidFill>
            <a:srgbClr val="FFFF00"/>
          </a:solidFill>
        </p:spPr>
        <p:txBody>
          <a:bodyPr/>
          <a:lstStyle/>
          <a:p>
            <a:r>
              <a:rPr lang="sk-SK" dirty="0"/>
              <a:t>Millenial Consumer Preferences for Batik Product</a:t>
            </a:r>
            <a:endParaRPr lang="en-US" dirty="0"/>
          </a:p>
        </p:txBody>
      </p:sp>
      <p:sp>
        <p:nvSpPr>
          <p:cNvPr id="3" name="Subtitle 2"/>
          <p:cNvSpPr>
            <a:spLocks noGrp="1"/>
          </p:cNvSpPr>
          <p:nvPr>
            <p:ph type="subTitle" idx="1"/>
          </p:nvPr>
        </p:nvSpPr>
        <p:spPr>
          <a:xfrm>
            <a:off x="-14514" y="2476500"/>
            <a:ext cx="6400800" cy="1752600"/>
          </a:xfrm>
        </p:spPr>
        <p:txBody>
          <a:bodyPr>
            <a:normAutofit/>
          </a:bodyPr>
          <a:lstStyle/>
          <a:p>
            <a:pPr algn="l"/>
            <a:r>
              <a:rPr lang="sk-SK" sz="1800" dirty="0">
                <a:solidFill>
                  <a:schemeClr val="tx1"/>
                </a:solidFill>
              </a:rPr>
              <a:t>Eny Endah </a:t>
            </a:r>
            <a:r>
              <a:rPr lang="sk-SK" sz="1800" dirty="0" smtClean="0">
                <a:solidFill>
                  <a:schemeClr val="tx1"/>
                </a:solidFill>
              </a:rPr>
              <a:t>Pujiastuti, </a:t>
            </a:r>
            <a:endParaRPr lang="en-US" sz="1800" dirty="0" smtClean="0">
              <a:solidFill>
                <a:schemeClr val="tx1"/>
              </a:solidFill>
            </a:endParaRPr>
          </a:p>
          <a:p>
            <a:pPr algn="l"/>
            <a:r>
              <a:rPr lang="sk-SK" sz="1800" dirty="0" smtClean="0">
                <a:solidFill>
                  <a:schemeClr val="tx1"/>
                </a:solidFill>
              </a:rPr>
              <a:t>Humam </a:t>
            </a:r>
            <a:r>
              <a:rPr lang="sk-SK" sz="1800" dirty="0">
                <a:solidFill>
                  <a:schemeClr val="tx1"/>
                </a:solidFill>
              </a:rPr>
              <a:t>Santosa </a:t>
            </a:r>
            <a:r>
              <a:rPr lang="sk-SK" sz="1800" dirty="0" smtClean="0">
                <a:solidFill>
                  <a:schemeClr val="tx1"/>
                </a:solidFill>
              </a:rPr>
              <a:t>Utomo, </a:t>
            </a:r>
            <a:endParaRPr lang="en-US" sz="1800" dirty="0" smtClean="0">
              <a:solidFill>
                <a:schemeClr val="tx1"/>
              </a:solidFill>
            </a:endParaRPr>
          </a:p>
          <a:p>
            <a:pPr algn="l"/>
            <a:r>
              <a:rPr lang="sk-SK" sz="1800" dirty="0" smtClean="0">
                <a:solidFill>
                  <a:schemeClr val="tx1"/>
                </a:solidFill>
              </a:rPr>
              <a:t>Suratna, </a:t>
            </a:r>
            <a:endParaRPr lang="en-US" sz="1800" dirty="0" smtClean="0">
              <a:solidFill>
                <a:schemeClr val="tx1"/>
              </a:solidFill>
            </a:endParaRPr>
          </a:p>
          <a:p>
            <a:pPr algn="l"/>
            <a:r>
              <a:rPr lang="sk-SK" sz="1800" dirty="0" smtClean="0">
                <a:solidFill>
                  <a:schemeClr val="tx1"/>
                </a:solidFill>
              </a:rPr>
              <a:t>Sigit Haryono</a:t>
            </a:r>
            <a:endParaRPr lang="en-US" sz="1800" dirty="0" smtClean="0">
              <a:solidFill>
                <a:schemeClr val="tx1"/>
              </a:solidFill>
            </a:endParaRPr>
          </a:p>
          <a:p>
            <a:endParaRPr lang="en-US" dirty="0"/>
          </a:p>
        </p:txBody>
      </p:sp>
      <p:pic>
        <p:nvPicPr>
          <p:cNvPr id="2050" name="Picture 2" descr="E:\lain-lain\batik jarum.jpg"/>
          <p:cNvPicPr>
            <a:picLocks noChangeAspect="1" noChangeArrowheads="1"/>
          </p:cNvPicPr>
          <p:nvPr/>
        </p:nvPicPr>
        <p:blipFill rotWithShape="1">
          <a:blip r:embed="rId2">
            <a:extLst>
              <a:ext uri="{28A0092B-C50C-407E-A947-70E740481C1C}">
                <a14:useLocalDpi xmlns:a14="http://schemas.microsoft.com/office/drawing/2010/main" val="0"/>
              </a:ext>
            </a:extLst>
          </a:blip>
          <a:srcRect t="48041"/>
          <a:stretch/>
        </p:blipFill>
        <p:spPr bwMode="auto">
          <a:xfrm>
            <a:off x="0" y="4495800"/>
            <a:ext cx="9180286" cy="2362200"/>
          </a:xfrm>
          <a:prstGeom prst="rect">
            <a:avLst/>
          </a:prstGeom>
          <a:noFill/>
          <a:extLst>
            <a:ext uri="{909E8E84-426E-40DD-AFC4-6F175D3DCCD1}">
              <a14:hiddenFill xmlns:a14="http://schemas.microsoft.com/office/drawing/2010/main">
                <a:solidFill>
                  <a:srgbClr val="FFFFFF"/>
                </a:solidFill>
              </a14:hiddenFill>
            </a:ext>
          </a:extLst>
        </p:spPr>
      </p:pic>
      <p:sp>
        <p:nvSpPr>
          <p:cNvPr id="5" name="Subtitle 2"/>
          <p:cNvSpPr txBox="1">
            <a:spLocks/>
          </p:cNvSpPr>
          <p:nvPr/>
        </p:nvSpPr>
        <p:spPr>
          <a:xfrm>
            <a:off x="3153229" y="3048000"/>
            <a:ext cx="5410200" cy="11430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r>
              <a:rPr lang="en-US" sz="1800" dirty="0" smtClean="0">
                <a:solidFill>
                  <a:schemeClr val="tx1"/>
                </a:solidFill>
              </a:rPr>
              <a:t>Link: https://drive.google.com/file/d/18ZfOLRiCZ6YPMs9TQYbpyKKD9gbxh-tA/view?usp=sharing</a:t>
            </a:r>
          </a:p>
          <a:p>
            <a:endParaRPr lang="en-US" dirty="0"/>
          </a:p>
        </p:txBody>
      </p:sp>
    </p:spTree>
    <p:extLst>
      <p:ext uri="{BB962C8B-B14F-4D97-AF65-F5344CB8AC3E}">
        <p14:creationId xmlns:p14="http://schemas.microsoft.com/office/powerpoint/2010/main" val="135600699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762000"/>
          </a:xfrm>
          <a:solidFill>
            <a:srgbClr val="FFFF00"/>
          </a:solidFill>
        </p:spPr>
        <p:txBody>
          <a:bodyPr/>
          <a:lstStyle/>
          <a:p>
            <a:r>
              <a:rPr lang="en-US" dirty="0" smtClean="0"/>
              <a:t>Introduction</a:t>
            </a:r>
            <a:endParaRPr lang="en-US" dirty="0"/>
          </a:p>
        </p:txBody>
      </p:sp>
      <p:sp>
        <p:nvSpPr>
          <p:cNvPr id="3" name="Subtitle 2"/>
          <p:cNvSpPr>
            <a:spLocks noGrp="1"/>
          </p:cNvSpPr>
          <p:nvPr>
            <p:ph type="subTitle" idx="1"/>
          </p:nvPr>
        </p:nvSpPr>
        <p:spPr>
          <a:xfrm>
            <a:off x="304800" y="1143000"/>
            <a:ext cx="8458200" cy="5334000"/>
          </a:xfrm>
        </p:spPr>
        <p:txBody>
          <a:bodyPr>
            <a:normAutofit fontScale="62500" lnSpcReduction="20000"/>
          </a:bodyPr>
          <a:lstStyle/>
          <a:p>
            <a:pPr marL="457200" indent="-457200" algn="just">
              <a:buFont typeface="Wingdings" pitchFamily="2" charset="2"/>
              <a:buChar char="§"/>
            </a:pPr>
            <a:r>
              <a:rPr lang="sk-SK" dirty="0">
                <a:solidFill>
                  <a:schemeClr val="tx1"/>
                </a:solidFill>
              </a:rPr>
              <a:t>In the post-covid-19 pandemic, consumer habits in prioritizing product purchases continue. Consumers are used to considering buying products that are really needed. Consumers consider the price and product </a:t>
            </a:r>
            <a:r>
              <a:rPr lang="sk-SK" dirty="0" smtClean="0">
                <a:solidFill>
                  <a:schemeClr val="tx1"/>
                </a:solidFill>
              </a:rPr>
              <a:t>attributes. </a:t>
            </a:r>
            <a:r>
              <a:rPr lang="sk-SK" dirty="0">
                <a:solidFill>
                  <a:schemeClr val="tx1"/>
                </a:solidFill>
              </a:rPr>
              <a:t>Therefore, marketers need to understand the dynamics of the consumer decision-making process[3]. Based on progressive theory, it is known that consumers buy a product in the hope of seeking benefits from the product and adding value to their </a:t>
            </a:r>
            <a:r>
              <a:rPr lang="sk-SK" dirty="0" smtClean="0">
                <a:solidFill>
                  <a:schemeClr val="tx1"/>
                </a:solidFill>
              </a:rPr>
              <a:t>lives. </a:t>
            </a:r>
            <a:r>
              <a:rPr lang="sk-SK" dirty="0">
                <a:solidFill>
                  <a:schemeClr val="tx1"/>
                </a:solidFill>
              </a:rPr>
              <a:t>Shopping methods, preferences, and determinants of shopping behavior are constantly </a:t>
            </a:r>
            <a:r>
              <a:rPr lang="sk-SK" dirty="0" smtClean="0">
                <a:solidFill>
                  <a:schemeClr val="tx1"/>
                </a:solidFill>
              </a:rPr>
              <a:t>changing. </a:t>
            </a:r>
            <a:r>
              <a:rPr lang="sk-SK" dirty="0">
                <a:solidFill>
                  <a:schemeClr val="tx1"/>
                </a:solidFill>
              </a:rPr>
              <a:t>Consumers are very concerned about what they put in their shopping cart when </a:t>
            </a:r>
            <a:r>
              <a:rPr lang="sk-SK" dirty="0" smtClean="0">
                <a:solidFill>
                  <a:schemeClr val="tx1"/>
                </a:solidFill>
              </a:rPr>
              <a:t>shopping.</a:t>
            </a:r>
            <a:endParaRPr lang="en-US" dirty="0">
              <a:solidFill>
                <a:schemeClr val="tx1"/>
              </a:solidFill>
            </a:endParaRPr>
          </a:p>
          <a:p>
            <a:pPr marL="457200" indent="-457200" algn="just">
              <a:buFont typeface="Wingdings" pitchFamily="2" charset="2"/>
              <a:buChar char="§"/>
            </a:pPr>
            <a:r>
              <a:rPr lang="sk-SK" dirty="0">
                <a:solidFill>
                  <a:schemeClr val="tx1"/>
                </a:solidFill>
              </a:rPr>
              <a:t>One of the products that consumers consider buying in the post-covid-19 pandemic is batik clothing. Batik is one of Indonesia's cultural heritage. SMEs in Indonesia that produce batik are experiencing a slump during the pandemic. By understanding the preferences of batik consumers, especially among the millennial generation, it is hoped that marketing strategies can be adapted to market demand. A very important determinant of the impact on consumer behavior is consumer </a:t>
            </a:r>
            <a:r>
              <a:rPr lang="sk-SK" dirty="0" smtClean="0">
                <a:solidFill>
                  <a:schemeClr val="tx1"/>
                </a:solidFill>
              </a:rPr>
              <a:t>preferences. </a:t>
            </a:r>
            <a:r>
              <a:rPr lang="sk-SK" dirty="0">
                <a:solidFill>
                  <a:schemeClr val="tx1"/>
                </a:solidFill>
              </a:rPr>
              <a:t>However, Kotler and </a:t>
            </a:r>
            <a:r>
              <a:rPr lang="sk-SK" dirty="0" smtClean="0">
                <a:solidFill>
                  <a:schemeClr val="tx1"/>
                </a:solidFill>
              </a:rPr>
              <a:t>Armstrong </a:t>
            </a:r>
            <a:r>
              <a:rPr lang="sk-SK" dirty="0">
                <a:solidFill>
                  <a:schemeClr val="tx1"/>
                </a:solidFill>
              </a:rPr>
              <a:t>stated that preferences and purchase intentions do not always result in actual purchases. Therefore, a study is needed to close the research gap regarding consumer preferences that affect consumer behavior. </a:t>
            </a:r>
            <a:endParaRPr lang="en-US" dirty="0">
              <a:solidFill>
                <a:schemeClr val="tx1"/>
              </a:solidFill>
            </a:endParaRPr>
          </a:p>
        </p:txBody>
      </p:sp>
    </p:spTree>
    <p:extLst>
      <p:ext uri="{BB962C8B-B14F-4D97-AF65-F5344CB8AC3E}">
        <p14:creationId xmlns:p14="http://schemas.microsoft.com/office/powerpoint/2010/main" val="267636421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800"/>
          </a:xfrm>
          <a:solidFill>
            <a:srgbClr val="00B050"/>
          </a:solidFill>
        </p:spPr>
        <p:txBody>
          <a:bodyPr/>
          <a:lstStyle/>
          <a:p>
            <a:r>
              <a:rPr lang="en-US" dirty="0" smtClean="0"/>
              <a:t>Research purposes</a:t>
            </a:r>
            <a:endParaRPr lang="en-US" dirty="0"/>
          </a:p>
        </p:txBody>
      </p:sp>
      <p:sp>
        <p:nvSpPr>
          <p:cNvPr id="3" name="Subtitle 2"/>
          <p:cNvSpPr>
            <a:spLocks noGrp="1"/>
          </p:cNvSpPr>
          <p:nvPr>
            <p:ph type="subTitle" idx="1"/>
          </p:nvPr>
        </p:nvSpPr>
        <p:spPr>
          <a:xfrm>
            <a:off x="1143000" y="2057400"/>
            <a:ext cx="6629400" cy="3581400"/>
          </a:xfrm>
        </p:spPr>
        <p:txBody>
          <a:bodyPr>
            <a:normAutofit fontScale="92500" lnSpcReduction="20000"/>
          </a:bodyPr>
          <a:lstStyle/>
          <a:p>
            <a:pPr algn="just"/>
            <a:r>
              <a:rPr lang="sk-SK" dirty="0">
                <a:solidFill>
                  <a:schemeClr val="tx1"/>
                </a:solidFill>
              </a:rPr>
              <a:t>The objectives of this study are as follows: </a:t>
            </a:r>
            <a:endParaRPr lang="en-US" dirty="0" smtClean="0">
              <a:solidFill>
                <a:schemeClr val="tx1"/>
              </a:solidFill>
            </a:endParaRPr>
          </a:p>
          <a:p>
            <a:pPr marL="514350" indent="-514350" algn="just">
              <a:buAutoNum type="alphaLcParenBoth"/>
            </a:pPr>
            <a:r>
              <a:rPr lang="sk-SK" dirty="0" smtClean="0">
                <a:solidFill>
                  <a:schemeClr val="tx1"/>
                </a:solidFill>
              </a:rPr>
              <a:t>to </a:t>
            </a:r>
            <a:r>
              <a:rPr lang="sk-SK" dirty="0">
                <a:solidFill>
                  <a:schemeClr val="tx1"/>
                </a:solidFill>
              </a:rPr>
              <a:t>determine the characteristics of batik consumers (millennial generation) in Sleman Regency; </a:t>
            </a:r>
            <a:endParaRPr lang="en-US" dirty="0" smtClean="0">
              <a:solidFill>
                <a:schemeClr val="tx1"/>
              </a:solidFill>
            </a:endParaRPr>
          </a:p>
          <a:p>
            <a:pPr marL="514350" indent="-514350" algn="just">
              <a:buAutoNum type="alphaLcParenBoth"/>
            </a:pPr>
            <a:r>
              <a:rPr lang="sk-SK" dirty="0" smtClean="0">
                <a:solidFill>
                  <a:schemeClr val="tx1"/>
                </a:solidFill>
              </a:rPr>
              <a:t>to </a:t>
            </a:r>
            <a:r>
              <a:rPr lang="sk-SK" dirty="0">
                <a:solidFill>
                  <a:schemeClr val="tx1"/>
                </a:solidFill>
              </a:rPr>
              <a:t>find out the batik attributes that are consumer preferences among the millennial generation in Sleman district, Yogyakarta, Indonesia.</a:t>
            </a:r>
            <a:endParaRPr lang="en-US" dirty="0">
              <a:solidFill>
                <a:schemeClr val="tx1"/>
              </a:solidFill>
            </a:endParaRPr>
          </a:p>
          <a:p>
            <a:pPr algn="just"/>
            <a:endParaRPr lang="en-US" dirty="0"/>
          </a:p>
        </p:txBody>
      </p:sp>
    </p:spTree>
    <p:extLst>
      <p:ext uri="{BB962C8B-B14F-4D97-AF65-F5344CB8AC3E}">
        <p14:creationId xmlns:p14="http://schemas.microsoft.com/office/powerpoint/2010/main" val="366913937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066800"/>
          </a:xfrm>
          <a:solidFill>
            <a:srgbClr val="FF0000"/>
          </a:solidFill>
        </p:spPr>
        <p:txBody>
          <a:bodyPr/>
          <a:lstStyle/>
          <a:p>
            <a:r>
              <a:rPr lang="en-US" dirty="0" smtClean="0">
                <a:solidFill>
                  <a:schemeClr val="bg1"/>
                </a:solidFill>
              </a:rPr>
              <a:t>Method</a:t>
            </a:r>
            <a:endParaRPr lang="en-US" dirty="0">
              <a:solidFill>
                <a:schemeClr val="bg1"/>
              </a:solidFill>
            </a:endParaRPr>
          </a:p>
        </p:txBody>
      </p:sp>
      <p:sp>
        <p:nvSpPr>
          <p:cNvPr id="3" name="Subtitle 2"/>
          <p:cNvSpPr>
            <a:spLocks noGrp="1"/>
          </p:cNvSpPr>
          <p:nvPr>
            <p:ph type="subTitle" idx="1"/>
          </p:nvPr>
        </p:nvSpPr>
        <p:spPr>
          <a:xfrm>
            <a:off x="685800" y="1295400"/>
            <a:ext cx="7620000" cy="4648200"/>
          </a:xfrm>
        </p:spPr>
        <p:txBody>
          <a:bodyPr>
            <a:normAutofit fontScale="55000" lnSpcReduction="20000"/>
          </a:bodyPr>
          <a:lstStyle/>
          <a:p>
            <a:pPr marL="457200" indent="-457200" algn="just">
              <a:buFont typeface="Wingdings" pitchFamily="2" charset="2"/>
              <a:buChar char="§"/>
            </a:pPr>
            <a:r>
              <a:rPr lang="sk-SK" dirty="0">
                <a:solidFill>
                  <a:schemeClr val="tx1"/>
                </a:solidFill>
              </a:rPr>
              <a:t>This type of research is a mix method by combining qualitative and quantitative methods.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The </a:t>
            </a:r>
            <a:r>
              <a:rPr lang="sk-SK" dirty="0">
                <a:solidFill>
                  <a:schemeClr val="tx1"/>
                </a:solidFill>
              </a:rPr>
              <a:t>study was initiated by conducting a focus group discussion to capture potential attributes that batik consumers consider in choosing batik.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Focus </a:t>
            </a:r>
            <a:r>
              <a:rPr lang="sk-SK" dirty="0">
                <a:solidFill>
                  <a:schemeClr val="tx1"/>
                </a:solidFill>
              </a:rPr>
              <a:t>group discussion (FGD) involved 16 batik buyers who were divided into 2 groups. Furthermore, the results of the FGD were used to compile a first-stage questionnaire containing the prospective attributes that were considered in choosing batik.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Questionnaires </a:t>
            </a:r>
            <a:r>
              <a:rPr lang="sk-SK" dirty="0">
                <a:solidFill>
                  <a:schemeClr val="tx1"/>
                </a:solidFill>
              </a:rPr>
              <a:t>were distributed to 30 respondents and the results were tested using the Cochran test. Cochran's analysis produces attributes that consumers really consider in buying batik.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Furthermore</a:t>
            </a:r>
            <a:r>
              <a:rPr lang="sk-SK" dirty="0">
                <a:solidFill>
                  <a:schemeClr val="tx1"/>
                </a:solidFill>
              </a:rPr>
              <a:t>, the attributes of the Cochran test results were used to compile the second phase of the questionnaire. The second stage of the questionnaire was distributed to 100 batik consumers to find out the desired batik preferences.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The </a:t>
            </a:r>
            <a:r>
              <a:rPr lang="sk-SK" dirty="0">
                <a:solidFill>
                  <a:schemeClr val="tx1"/>
                </a:solidFill>
              </a:rPr>
              <a:t>side technique used is purposive sampling with the criteria that the respondents have bought and used batik clothes, aged 18-25 years.</a:t>
            </a:r>
            <a:endParaRPr lang="en-US" dirty="0">
              <a:solidFill>
                <a:schemeClr val="tx1"/>
              </a:solidFill>
            </a:endParaRPr>
          </a:p>
          <a:p>
            <a:pPr marL="457200" indent="-457200" algn="just">
              <a:buFont typeface="Wingdings" pitchFamily="2" charset="2"/>
              <a:buChar char="§"/>
            </a:pPr>
            <a:endParaRPr lang="en-US" dirty="0"/>
          </a:p>
        </p:txBody>
      </p:sp>
    </p:spTree>
    <p:extLst>
      <p:ext uri="{BB962C8B-B14F-4D97-AF65-F5344CB8AC3E}">
        <p14:creationId xmlns:p14="http://schemas.microsoft.com/office/powerpoint/2010/main" val="263759256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914400"/>
          </a:xfrm>
          <a:solidFill>
            <a:srgbClr val="002060"/>
          </a:solidFill>
        </p:spPr>
        <p:txBody>
          <a:bodyPr/>
          <a:lstStyle/>
          <a:p>
            <a:r>
              <a:rPr lang="en-US" dirty="0" smtClean="0">
                <a:solidFill>
                  <a:schemeClr val="bg1"/>
                </a:solidFill>
              </a:rPr>
              <a:t>RESULT</a:t>
            </a:r>
            <a:endParaRPr lang="en-US" dirty="0">
              <a:solidFill>
                <a:schemeClr val="bg1"/>
              </a:solidFill>
            </a:endParaRPr>
          </a:p>
        </p:txBody>
      </p:sp>
      <p:sp>
        <p:nvSpPr>
          <p:cNvPr id="3" name="Subtitle 2"/>
          <p:cNvSpPr>
            <a:spLocks noGrp="1"/>
          </p:cNvSpPr>
          <p:nvPr>
            <p:ph type="subTitle" idx="1"/>
          </p:nvPr>
        </p:nvSpPr>
        <p:spPr>
          <a:xfrm>
            <a:off x="685800" y="1143000"/>
            <a:ext cx="7543800" cy="4953000"/>
          </a:xfrm>
        </p:spPr>
        <p:txBody>
          <a:bodyPr>
            <a:normAutofit fontScale="70000" lnSpcReduction="20000"/>
          </a:bodyPr>
          <a:lstStyle/>
          <a:p>
            <a:pPr algn="just"/>
            <a:r>
              <a:rPr lang="sk-SK" dirty="0">
                <a:solidFill>
                  <a:schemeClr val="tx1"/>
                </a:solidFill>
              </a:rPr>
              <a:t>The results of this study can be explained based on 3 stages as follows:</a:t>
            </a:r>
            <a:endParaRPr lang="en-US" dirty="0">
              <a:solidFill>
                <a:schemeClr val="tx1"/>
              </a:solidFill>
            </a:endParaRPr>
          </a:p>
          <a:p>
            <a:pPr marL="457200" indent="-457200" algn="just">
              <a:buFont typeface="Wingdings" pitchFamily="2" charset="2"/>
              <a:buChar char="§"/>
            </a:pPr>
            <a:r>
              <a:rPr lang="sk-SK" dirty="0">
                <a:solidFill>
                  <a:schemeClr val="tx1"/>
                </a:solidFill>
              </a:rPr>
              <a:t>In the first stage, FGD found potential attributes that consumers consider in choosing batik, including: (1) Batik pattern; (2) Durability; (3) Uniqueness; (4) Durability; (5) Types of batik; (6) Batik color; (7) Brand; (8) Company Reputation; (9) Quality of batik; (10) Color variations; (11) Product variety; and (12) Price.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The </a:t>
            </a:r>
            <a:r>
              <a:rPr lang="sk-SK" dirty="0">
                <a:solidFill>
                  <a:schemeClr val="tx1"/>
                </a:solidFill>
              </a:rPr>
              <a:t>second stage, Cochran test results involving all prospective attributes as generated in the FGD resulted in a p-value </a:t>
            </a:r>
            <a:r>
              <a:rPr lang="en-US" dirty="0" smtClean="0">
                <a:solidFill>
                  <a:schemeClr val="tx1"/>
                </a:solidFill>
              </a:rPr>
              <a:t>less than </a:t>
            </a:r>
            <a:r>
              <a:rPr lang="sk-SK" dirty="0" smtClean="0">
                <a:solidFill>
                  <a:schemeClr val="tx1"/>
                </a:solidFill>
              </a:rPr>
              <a:t>0.05 </a:t>
            </a:r>
            <a:r>
              <a:rPr lang="sk-SK" dirty="0">
                <a:solidFill>
                  <a:schemeClr val="tx1"/>
                </a:solidFill>
              </a:rPr>
              <a:t>so that it can be stated that all attributes are considered by consumers in choosing products. There is no attribute that is not considered by consumers in choosing batik.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The </a:t>
            </a:r>
            <a:r>
              <a:rPr lang="sk-SK" dirty="0">
                <a:solidFill>
                  <a:schemeClr val="tx1"/>
                </a:solidFill>
              </a:rPr>
              <a:t>third stage, the results of the answers of 100 respondents used to determine preferences for batik selection.</a:t>
            </a:r>
            <a:endParaRPr lang="en-US" dirty="0">
              <a:solidFill>
                <a:schemeClr val="tx1"/>
              </a:solidFill>
            </a:endParaRPr>
          </a:p>
          <a:p>
            <a:endParaRPr lang="en-US" dirty="0"/>
          </a:p>
        </p:txBody>
      </p:sp>
    </p:spTree>
    <p:extLst>
      <p:ext uri="{BB962C8B-B14F-4D97-AF65-F5344CB8AC3E}">
        <p14:creationId xmlns:p14="http://schemas.microsoft.com/office/powerpoint/2010/main" val="70924551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8143" y="-7257"/>
            <a:ext cx="9144000" cy="1037771"/>
          </a:xfrm>
        </p:spPr>
        <p:txBody>
          <a:bodyPr>
            <a:normAutofit/>
          </a:bodyPr>
          <a:lstStyle/>
          <a:p>
            <a:r>
              <a:rPr lang="sk-SK" b="1" dirty="0" smtClean="0"/>
              <a:t>Attribute Preferences</a:t>
            </a:r>
            <a:endParaRPr lang="en-US" dirty="0"/>
          </a:p>
        </p:txBody>
      </p:sp>
      <p:sp>
        <p:nvSpPr>
          <p:cNvPr id="3" name="Subtitle 2"/>
          <p:cNvSpPr>
            <a:spLocks noGrp="1"/>
          </p:cNvSpPr>
          <p:nvPr>
            <p:ph type="subTitle" idx="1"/>
          </p:nvPr>
        </p:nvSpPr>
        <p:spPr/>
        <p:txBody>
          <a:bodyPr/>
          <a:lstStyle/>
          <a:p>
            <a:endParaRPr lang="en-US"/>
          </a:p>
        </p:txBody>
      </p:sp>
      <p:graphicFrame>
        <p:nvGraphicFramePr>
          <p:cNvPr id="4" name="Table 3"/>
          <p:cNvGraphicFramePr>
            <a:graphicFrameLocks noGrp="1"/>
          </p:cNvGraphicFramePr>
          <p:nvPr>
            <p:extLst>
              <p:ext uri="{D42A27DB-BD31-4B8C-83A1-F6EECF244321}">
                <p14:modId xmlns:p14="http://schemas.microsoft.com/office/powerpoint/2010/main" val="826322807"/>
              </p:ext>
            </p:extLst>
          </p:nvPr>
        </p:nvGraphicFramePr>
        <p:xfrm>
          <a:off x="457200" y="1066806"/>
          <a:ext cx="8001000" cy="5029193"/>
        </p:xfrm>
        <a:graphic>
          <a:graphicData uri="http://schemas.openxmlformats.org/drawingml/2006/table">
            <a:tbl>
              <a:tblPr firstRow="1" firstCol="1" bandRow="1">
                <a:tableStyleId>{5C22544A-7EE6-4342-B048-85BDC9FD1C3A}</a:tableStyleId>
              </a:tblPr>
              <a:tblGrid>
                <a:gridCol w="4348348"/>
                <a:gridCol w="3652652"/>
              </a:tblGrid>
              <a:tr h="386861">
                <a:tc>
                  <a:txBody>
                    <a:bodyPr/>
                    <a:lstStyle/>
                    <a:p>
                      <a:pPr>
                        <a:spcAft>
                          <a:spcPts val="0"/>
                        </a:spcAft>
                        <a:tabLst>
                          <a:tab pos="2020570" algn="ctr"/>
                        </a:tabLst>
                      </a:pPr>
                      <a:r>
                        <a:rPr lang="sk-SK" sz="1800" dirty="0">
                          <a:effectLst/>
                        </a:rPr>
                        <a:t>Attribute</a:t>
                      </a:r>
                      <a:endParaRPr lang="en-US" sz="1800" dirty="0">
                        <a:solidFill>
                          <a:srgbClr val="000000"/>
                        </a:solidFill>
                        <a:effectLst/>
                        <a:latin typeface="Times New Roman"/>
                        <a:ea typeface="Times New Roman"/>
                      </a:endParaRPr>
                    </a:p>
                  </a:txBody>
                  <a:tcPr marL="68580" marR="68580" marT="0" marB="0" anchor="ctr"/>
                </a:tc>
                <a:tc>
                  <a:txBody>
                    <a:bodyPr/>
                    <a:lstStyle/>
                    <a:p>
                      <a:pPr>
                        <a:spcAft>
                          <a:spcPts val="0"/>
                        </a:spcAft>
                        <a:tabLst>
                          <a:tab pos="2020570" algn="ctr"/>
                        </a:tabLst>
                      </a:pPr>
                      <a:r>
                        <a:rPr lang="sk-SK" sz="1800">
                          <a:effectLst/>
                        </a:rPr>
                        <a:t>Preference</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Batik pattern</a:t>
                      </a:r>
                      <a:endParaRPr lang="en-US" sz="1800" dirty="0">
                        <a:solidFill>
                          <a:srgbClr val="000000"/>
                        </a:solidFill>
                        <a:effectLst/>
                        <a:latin typeface="Times New Roman"/>
                        <a:ea typeface="Times New Roman"/>
                      </a:endParaRPr>
                    </a:p>
                  </a:txBody>
                  <a:tcPr marL="68580" marR="68580" marT="0" marB="0" anchor="ctr"/>
                </a:tc>
                <a:tc>
                  <a:txBody>
                    <a:bodyPr/>
                    <a:lstStyle/>
                    <a:p>
                      <a:pPr>
                        <a:spcAft>
                          <a:spcPts val="0"/>
                        </a:spcAft>
                        <a:tabLst>
                          <a:tab pos="2020570" algn="ctr"/>
                        </a:tabLst>
                      </a:pPr>
                      <a:r>
                        <a:rPr lang="sk-SK" sz="1800">
                          <a:effectLst/>
                        </a:rPr>
                        <a:t>Modern (creation)</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Durability</a:t>
                      </a:r>
                      <a:endParaRPr lang="en-US" sz="1800" dirty="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a:effectLst/>
                        </a:rPr>
                        <a:t>Durable no priority</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Uniqueness</a:t>
                      </a:r>
                      <a:endParaRPr lang="en-US" sz="1800" dirty="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a:effectLst/>
                        </a:rPr>
                        <a:t>General motive</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Power stand</a:t>
                      </a:r>
                      <a:endParaRPr lang="en-US" sz="1800" dirty="0">
                        <a:solidFill>
                          <a:srgbClr val="000000"/>
                        </a:solidFill>
                        <a:effectLst/>
                        <a:latin typeface="Times New Roman"/>
                        <a:ea typeface="Times New Roman"/>
                      </a:endParaRPr>
                    </a:p>
                  </a:txBody>
                  <a:tcPr marL="68580" marR="68580" marT="0" marB="0" anchor="ctr"/>
                </a:tc>
                <a:tc>
                  <a:txBody>
                    <a:bodyPr/>
                    <a:lstStyle/>
                    <a:p>
                      <a:pPr>
                        <a:spcAft>
                          <a:spcPts val="0"/>
                        </a:spcAft>
                        <a:tabLst>
                          <a:tab pos="2020570" algn="ctr"/>
                        </a:tabLst>
                      </a:pPr>
                      <a:r>
                        <a:rPr lang="en-US" sz="1800" dirty="0" smtClean="0">
                          <a:effectLst/>
                        </a:rPr>
                        <a:t>More</a:t>
                      </a:r>
                      <a:r>
                        <a:rPr lang="en-US" sz="1800" baseline="0" dirty="0" smtClean="0">
                          <a:effectLst/>
                        </a:rPr>
                        <a:t> than </a:t>
                      </a:r>
                      <a:r>
                        <a:rPr lang="sk-SK" sz="1800" dirty="0" smtClean="0">
                          <a:effectLst/>
                        </a:rPr>
                        <a:t>5 </a:t>
                      </a:r>
                      <a:r>
                        <a:rPr lang="sk-SK" sz="1800" dirty="0">
                          <a:effectLst/>
                        </a:rPr>
                        <a:t>years</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Types of batik</a:t>
                      </a:r>
                      <a:endParaRPr lang="en-US" sz="1800" dirty="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a:effectLst/>
                        </a:rPr>
                        <a:t>Stamp/write</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dirty="0">
                          <a:effectLst/>
                        </a:rPr>
                        <a:t>Batik color</a:t>
                      </a:r>
                      <a:endParaRPr lang="en-US" sz="1800" dirty="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a:effectLst/>
                        </a:rPr>
                        <a:t>Gentle</a:t>
                      </a:r>
                      <a:endParaRPr lang="en-US" sz="180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Brand</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Not need brand famous</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Company Reputation</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Not must reputable</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Batik quality</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Good</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Variation color</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Color need varied</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Variation product</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Need many choice</a:t>
                      </a:r>
                      <a:endParaRPr lang="en-US" sz="1800" dirty="0">
                        <a:solidFill>
                          <a:srgbClr val="000000"/>
                        </a:solidFill>
                        <a:effectLst/>
                        <a:latin typeface="Times New Roman"/>
                        <a:ea typeface="Times New Roman"/>
                      </a:endParaRPr>
                    </a:p>
                  </a:txBody>
                  <a:tcPr marL="68580" marR="68580" marT="0" marB="0"/>
                </a:tc>
              </a:tr>
              <a:tr h="386861">
                <a:tc>
                  <a:txBody>
                    <a:bodyPr/>
                    <a:lstStyle/>
                    <a:p>
                      <a:pPr>
                        <a:spcAft>
                          <a:spcPts val="0"/>
                        </a:spcAft>
                        <a:tabLst>
                          <a:tab pos="2020570" algn="ctr"/>
                        </a:tabLst>
                      </a:pPr>
                      <a:r>
                        <a:rPr lang="sk-SK" sz="1800">
                          <a:effectLst/>
                        </a:rPr>
                        <a:t>Desired price</a:t>
                      </a:r>
                      <a:endParaRPr lang="en-US" sz="1800">
                        <a:solidFill>
                          <a:srgbClr val="000000"/>
                        </a:solidFill>
                        <a:effectLst/>
                        <a:latin typeface="Times New Roman"/>
                        <a:ea typeface="Times New Roman"/>
                      </a:endParaRPr>
                    </a:p>
                  </a:txBody>
                  <a:tcPr marL="68580" marR="68580" marT="0" marB="0"/>
                </a:tc>
                <a:tc>
                  <a:txBody>
                    <a:bodyPr/>
                    <a:lstStyle/>
                    <a:p>
                      <a:pPr>
                        <a:spcAft>
                          <a:spcPts val="0"/>
                        </a:spcAft>
                        <a:tabLst>
                          <a:tab pos="2020570" algn="ctr"/>
                        </a:tabLst>
                      </a:pPr>
                      <a:r>
                        <a:rPr lang="sk-SK" sz="1800" dirty="0">
                          <a:effectLst/>
                        </a:rPr>
                        <a:t>150-300 </a:t>
                      </a:r>
                      <a:r>
                        <a:rPr lang="en-US" sz="1800" dirty="0" smtClean="0">
                          <a:effectLst/>
                        </a:rPr>
                        <a:t>rupiah</a:t>
                      </a:r>
                      <a:endParaRPr lang="en-US" sz="1800" dirty="0">
                        <a:solidFill>
                          <a:srgbClr val="000000"/>
                        </a:solidFill>
                        <a:effectLst/>
                        <a:latin typeface="Times New Roman"/>
                        <a:ea typeface="Times New Roman"/>
                      </a:endParaRPr>
                    </a:p>
                  </a:txBody>
                  <a:tcPr marL="68580" marR="68580" marT="0" marB="0"/>
                </a:tc>
              </a:tr>
            </a:tbl>
          </a:graphicData>
        </a:graphic>
      </p:graphicFrame>
    </p:spTree>
    <p:extLst>
      <p:ext uri="{BB962C8B-B14F-4D97-AF65-F5344CB8AC3E}">
        <p14:creationId xmlns:p14="http://schemas.microsoft.com/office/powerpoint/2010/main" val="19507968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1143000"/>
          </a:xfrm>
          <a:solidFill>
            <a:srgbClr val="7030A0"/>
          </a:solidFill>
        </p:spPr>
        <p:txBody>
          <a:bodyPr/>
          <a:lstStyle/>
          <a:p>
            <a:r>
              <a:rPr lang="sk-SK" b="1" dirty="0" smtClean="0">
                <a:solidFill>
                  <a:schemeClr val="bg1"/>
                </a:solidFill>
              </a:rPr>
              <a:t>Conclusions</a:t>
            </a:r>
            <a:endParaRPr lang="en-US" dirty="0">
              <a:solidFill>
                <a:schemeClr val="bg1"/>
              </a:solidFill>
            </a:endParaRPr>
          </a:p>
        </p:txBody>
      </p:sp>
      <p:sp>
        <p:nvSpPr>
          <p:cNvPr id="3" name="Subtitle 2"/>
          <p:cNvSpPr>
            <a:spLocks noGrp="1"/>
          </p:cNvSpPr>
          <p:nvPr>
            <p:ph type="subTitle" idx="1"/>
          </p:nvPr>
        </p:nvSpPr>
        <p:spPr>
          <a:xfrm>
            <a:off x="685800" y="1371600"/>
            <a:ext cx="7543800" cy="4267200"/>
          </a:xfrm>
        </p:spPr>
        <p:txBody>
          <a:bodyPr>
            <a:normAutofit fontScale="85000" lnSpcReduction="20000"/>
          </a:bodyPr>
          <a:lstStyle/>
          <a:p>
            <a:pPr marL="457200" indent="-457200" algn="just">
              <a:buFont typeface="Wingdings" pitchFamily="2" charset="2"/>
              <a:buChar char="§"/>
            </a:pPr>
            <a:r>
              <a:rPr lang="sk-SK" dirty="0">
                <a:solidFill>
                  <a:schemeClr val="tx1"/>
                </a:solidFill>
              </a:rPr>
              <a:t>The results of this study found the attributes that consumers really consider in choosing batik, namely: batik style, durability, uniqueness, durability, type of batik, batik color, brand, company reputation, batik quality, color variation, product variety, and price.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Men </a:t>
            </a:r>
            <a:r>
              <a:rPr lang="sk-SK" dirty="0">
                <a:solidFill>
                  <a:schemeClr val="tx1"/>
                </a:solidFill>
              </a:rPr>
              <a:t>and women have differences in choosing the attributes of durability, type of batik, and quality of batik. </a:t>
            </a:r>
            <a:endParaRPr lang="en-US" dirty="0" smtClean="0">
              <a:solidFill>
                <a:schemeClr val="tx1"/>
              </a:solidFill>
            </a:endParaRPr>
          </a:p>
          <a:p>
            <a:pPr marL="457200" indent="-457200" algn="just">
              <a:buFont typeface="Wingdings" pitchFamily="2" charset="2"/>
              <a:buChar char="§"/>
            </a:pPr>
            <a:r>
              <a:rPr lang="sk-SK" dirty="0" smtClean="0">
                <a:solidFill>
                  <a:schemeClr val="tx1"/>
                </a:solidFill>
              </a:rPr>
              <a:t>Batik </a:t>
            </a:r>
            <a:r>
              <a:rPr lang="sk-SK" dirty="0">
                <a:solidFill>
                  <a:schemeClr val="tx1"/>
                </a:solidFill>
              </a:rPr>
              <a:t>business managers need to pay attention to the attributes of batik before producing and marketing their products to consumers.</a:t>
            </a:r>
            <a:endParaRPr lang="en-US" dirty="0">
              <a:solidFill>
                <a:schemeClr val="tx1"/>
              </a:solidFill>
            </a:endParaRPr>
          </a:p>
          <a:p>
            <a:pPr marL="457200" indent="-457200" algn="just">
              <a:buFont typeface="Wingdings" pitchFamily="2" charset="2"/>
              <a:buChar char="§"/>
            </a:pPr>
            <a:endParaRPr lang="en-US" dirty="0">
              <a:solidFill>
                <a:schemeClr val="tx1"/>
              </a:solidFill>
            </a:endParaRPr>
          </a:p>
        </p:txBody>
      </p:sp>
    </p:spTree>
    <p:extLst>
      <p:ext uri="{BB962C8B-B14F-4D97-AF65-F5344CB8AC3E}">
        <p14:creationId xmlns:p14="http://schemas.microsoft.com/office/powerpoint/2010/main" val="324779421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67</TotalTime>
  <Words>795</Words>
  <Application>Microsoft Office PowerPoint</Application>
  <PresentationFormat>On-screen Show (4:3)</PresentationFormat>
  <Paragraphs>56</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Millenial Consumer Preferences for Batik Product</vt:lpstr>
      <vt:lpstr>Introduction</vt:lpstr>
      <vt:lpstr>Research purposes</vt:lpstr>
      <vt:lpstr>Method</vt:lpstr>
      <vt:lpstr>RESULT</vt:lpstr>
      <vt:lpstr>Attribute Preferences</vt:lpstr>
      <vt:lpstr>Conclusions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Millenial Consumer Preferences for Batik Product</dc:title>
  <dc:creator>windows 10</dc:creator>
  <cp:lastModifiedBy>windows 10</cp:lastModifiedBy>
  <cp:revision>5</cp:revision>
  <dcterms:created xsi:type="dcterms:W3CDTF">2022-10-25T03:58:12Z</dcterms:created>
  <dcterms:modified xsi:type="dcterms:W3CDTF">2022-10-25T05:05:57Z</dcterms:modified>
</cp:coreProperties>
</file>