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8"/>
  </p:notesMasterIdLst>
  <p:handoutMasterIdLst>
    <p:handoutMasterId r:id="rId9"/>
  </p:handoutMasterIdLst>
  <p:sldIdLst>
    <p:sldId id="256" r:id="rId2"/>
    <p:sldId id="259" r:id="rId3"/>
    <p:sldId id="260" r:id="rId4"/>
    <p:sldId id="258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>
      <p:cViewPr varScale="1">
        <p:scale>
          <a:sx n="67" d="100"/>
          <a:sy n="67" d="100"/>
        </p:scale>
        <p:origin x="-864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B725B-653D-4166-A8E9-72A38A1847CF}" type="datetimeFigureOut">
              <a:rPr lang="en-US"/>
              <a:pPr/>
              <a:t>10/3/2021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861E8E-D392-497B-BB21-122DD7C27CF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20835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3F64CD-0576-4A9A-BD06-7889D6E60BDC}" type="datetimeFigureOut">
              <a:rPr lang="en-US"/>
              <a:pPr/>
              <a:t>10/3/2021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55D449-B875-4B8D-8E66-224D27E54C9A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349979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5349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508000" y="4853412"/>
            <a:ext cx="112776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10/3/2021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549277"/>
            <a:ext cx="2438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49277"/>
            <a:ext cx="83312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10/3/2021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775200" y="76201"/>
            <a:ext cx="3860800" cy="288925"/>
          </a:xfrm>
        </p:spPr>
        <p:txBody>
          <a:bodyPr/>
          <a:lstStyle/>
          <a:p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E31375A4-56A4-47D6-9801-1991572033F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3444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508000" y="1676400"/>
            <a:ext cx="112776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10/3/2021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40633" y="2947086"/>
            <a:ext cx="115824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10/3/2021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75259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75259" y="1316038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6198307" y="1316038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10/3/2021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6888"/>
          </a:xfrm>
        </p:spPr>
        <p:txBody>
          <a:bodyPr/>
          <a:lstStyle/>
          <a:p>
            <a:fld id="{E31375A4-56A4-47D6-9801-1991572033F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85800" y="60198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10/3/2021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10/3/2021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85800" y="5849118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609601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10/3/2021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06400" y="1554163"/>
            <a:ext cx="11582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7CC0096-1860-4642-9CD2-0079EA5E7CD1}" type="datetimeFigureOut">
              <a:rPr lang="en-US" smtClean="0"/>
              <a:pPr/>
              <a:t>10/3/2021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52596" y="428604"/>
            <a:ext cx="8572560" cy="2143140"/>
          </a:xfrm>
        </p:spPr>
        <p:txBody>
          <a:bodyPr>
            <a:normAutofit/>
          </a:bodyPr>
          <a:lstStyle/>
          <a:p>
            <a:r>
              <a:rPr lang="id-ID" sz="2400" dirty="0" smtClean="0"/>
              <a:t/>
            </a:r>
            <a:br>
              <a:rPr lang="id-ID" sz="2400" dirty="0" smtClean="0"/>
            </a:br>
            <a:r>
              <a:rPr lang="id-ID" sz="2400" dirty="0" smtClean="0"/>
              <a:t>Kebijakan perdagangan internasional serta teori </a:t>
            </a:r>
            <a:br>
              <a:rPr lang="id-ID" sz="2400" dirty="0" smtClean="0"/>
            </a:br>
            <a:r>
              <a:rPr lang="id-ID" sz="2400" dirty="0" smtClean="0"/>
              <a:t>				</a:t>
            </a:r>
            <a:r>
              <a:rPr lang="id-ID" sz="2400" dirty="0" smtClean="0"/>
              <a:t>dan</a:t>
            </a:r>
            <a:br>
              <a:rPr lang="id-ID" sz="2400" dirty="0" smtClean="0"/>
            </a:br>
            <a:r>
              <a:rPr lang="id-ID" sz="2400" dirty="0" smtClean="0"/>
              <a:t>kebijakan keuangan/pembayaran internasional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8480" y="2285992"/>
            <a:ext cx="5000660" cy="2286016"/>
          </a:xfrm>
        </p:spPr>
        <p:txBody>
          <a:bodyPr>
            <a:noAutofit/>
          </a:bodyPr>
          <a:lstStyle/>
          <a:p>
            <a:r>
              <a:rPr lang="id-ID" dirty="0" smtClean="0">
                <a:solidFill>
                  <a:schemeClr val="tx1"/>
                </a:solidFill>
              </a:rPr>
              <a:t>	</a:t>
            </a:r>
          </a:p>
          <a:p>
            <a:r>
              <a:rPr lang="id-ID" dirty="0" smtClean="0">
                <a:solidFill>
                  <a:schemeClr val="tx1"/>
                </a:solidFill>
              </a:rPr>
              <a:t>	</a:t>
            </a:r>
            <a:r>
              <a:rPr lang="id-ID" dirty="0" smtClean="0">
                <a:solidFill>
                  <a:schemeClr val="tx1"/>
                </a:solidFill>
              </a:rPr>
              <a:t>	</a:t>
            </a:r>
          </a:p>
          <a:p>
            <a:r>
              <a:rPr lang="id-ID" dirty="0" smtClean="0">
                <a:solidFill>
                  <a:schemeClr val="tx1"/>
                </a:solidFill>
              </a:rPr>
              <a:t>	</a:t>
            </a:r>
            <a:r>
              <a:rPr lang="id-ID" dirty="0" smtClean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  <a:latin typeface="Bahnschrift SemiLight" pitchFamily="34" charset="0"/>
              </a:rPr>
              <a:t>Kelompok</a:t>
            </a:r>
            <a:r>
              <a:rPr lang="en-US" dirty="0" smtClean="0">
                <a:solidFill>
                  <a:schemeClr val="tx1"/>
                </a:solidFill>
                <a:latin typeface="Bahnschrift SemiLight" pitchFamily="34" charset="0"/>
              </a:rPr>
              <a:t> </a:t>
            </a:r>
            <a:r>
              <a:rPr lang="id-ID" dirty="0" smtClean="0">
                <a:solidFill>
                  <a:schemeClr val="tx1"/>
                </a:solidFill>
                <a:latin typeface="Bahnschrift SemiLight" pitchFamily="34" charset="0"/>
              </a:rPr>
              <a:t>2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Arial Rounded MT Bold" pitchFamily="34" charset="0"/>
              </a:rPr>
              <a:t>A</a:t>
            </a:r>
            <a:r>
              <a:rPr lang="id-ID" dirty="0" smtClean="0">
                <a:solidFill>
                  <a:schemeClr val="tx1"/>
                </a:solidFill>
                <a:latin typeface="Arial Rounded MT Bold" pitchFamily="34" charset="0"/>
              </a:rPr>
              <a:t>HMAD MUFIED	</a:t>
            </a:r>
            <a:endParaRPr lang="id-ID" dirty="0">
              <a:solidFill>
                <a:schemeClr val="tx1"/>
              </a:solidFill>
              <a:latin typeface="Arial Rounded MT Bold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d-ID" dirty="0" smtClean="0">
                <a:solidFill>
                  <a:schemeClr val="tx1"/>
                </a:solidFill>
                <a:latin typeface="Arial Rounded MT Bold" pitchFamily="34" charset="0"/>
              </a:rPr>
              <a:t>AZZIS ABDUL MUNIR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d-ID" smtClean="0">
                <a:solidFill>
                  <a:schemeClr val="tx1"/>
                </a:solidFill>
                <a:latin typeface="Arial Rounded MT Bold" pitchFamily="34" charset="0"/>
              </a:rPr>
              <a:t>MUHAMMAD SYAMSUL </a:t>
            </a:r>
            <a:r>
              <a:rPr lang="id-ID" dirty="0" smtClean="0">
                <a:solidFill>
                  <a:schemeClr val="tx1"/>
                </a:solidFill>
                <a:latin typeface="Arial Rounded MT Bold" pitchFamily="34" charset="0"/>
              </a:rPr>
              <a:t>RIZAL</a:t>
            </a:r>
            <a:endParaRPr lang="en-US" dirty="0" smtClean="0">
              <a:solidFill>
                <a:schemeClr val="tx1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5141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id-ID" dirty="0" smtClean="0"/>
              <a:t>kebijakan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24166" y="3357562"/>
            <a:ext cx="6715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Perdagangan</a:t>
            </a:r>
            <a:r>
              <a:rPr lang="en-GB" dirty="0" smtClean="0"/>
              <a:t> </a:t>
            </a:r>
            <a:r>
              <a:rPr lang="en-GB" dirty="0" err="1" smtClean="0"/>
              <a:t>internasional</a:t>
            </a:r>
            <a:r>
              <a:rPr lang="en-GB" dirty="0" smtClean="0"/>
              <a:t> </a:t>
            </a:r>
            <a:r>
              <a:rPr lang="en-GB" dirty="0" err="1" smtClean="0"/>
              <a:t>dapat</a:t>
            </a:r>
            <a:r>
              <a:rPr lang="en-GB" dirty="0" smtClean="0"/>
              <a:t> </a:t>
            </a:r>
            <a:r>
              <a:rPr lang="en-GB" dirty="0" err="1" smtClean="0"/>
              <a:t>diartikan</a:t>
            </a:r>
            <a:r>
              <a:rPr lang="en-GB" dirty="0" smtClean="0"/>
              <a:t> </a:t>
            </a:r>
            <a:r>
              <a:rPr lang="en-GB" dirty="0" err="1" smtClean="0"/>
              <a:t>sebagai</a:t>
            </a:r>
            <a:r>
              <a:rPr lang="en-GB" dirty="0" smtClean="0"/>
              <a:t> </a:t>
            </a:r>
            <a:r>
              <a:rPr lang="en-GB" dirty="0" err="1" smtClean="0"/>
              <a:t>transaksi</a:t>
            </a:r>
            <a:r>
              <a:rPr lang="en-GB" dirty="0" smtClean="0"/>
              <a:t> </a:t>
            </a:r>
            <a:r>
              <a:rPr lang="en-GB" dirty="0" err="1" smtClean="0"/>
              <a:t>perdagangan</a:t>
            </a:r>
            <a:r>
              <a:rPr lang="en-GB" dirty="0" smtClean="0"/>
              <a:t> </a:t>
            </a:r>
            <a:r>
              <a:rPr lang="en-GB" dirty="0" err="1" smtClean="0"/>
              <a:t>antara</a:t>
            </a:r>
            <a:r>
              <a:rPr lang="en-GB" dirty="0" smtClean="0"/>
              <a:t> </a:t>
            </a:r>
            <a:r>
              <a:rPr lang="en-GB" dirty="0" err="1" smtClean="0"/>
              <a:t>subyek</a:t>
            </a:r>
            <a:r>
              <a:rPr lang="en-GB" dirty="0" smtClean="0"/>
              <a:t> </a:t>
            </a:r>
            <a:r>
              <a:rPr lang="en-GB" dirty="0" err="1" smtClean="0"/>
              <a:t>ekonomi</a:t>
            </a:r>
            <a:r>
              <a:rPr lang="en-GB" dirty="0" smtClean="0"/>
              <a:t> </a:t>
            </a:r>
            <a:r>
              <a:rPr lang="en-GB" dirty="0" err="1" smtClean="0"/>
              <a:t>negara</a:t>
            </a:r>
            <a:r>
              <a:rPr lang="en-GB" dirty="0" smtClean="0"/>
              <a:t> yang </a:t>
            </a:r>
            <a:r>
              <a:rPr lang="en-GB" dirty="0" err="1" smtClean="0"/>
              <a:t>satu</a:t>
            </a:r>
            <a:r>
              <a:rPr lang="en-GB" dirty="0" smtClean="0"/>
              <a:t> </a:t>
            </a:r>
            <a:r>
              <a:rPr lang="en-GB" dirty="0" err="1" smtClean="0"/>
              <a:t>dengan</a:t>
            </a:r>
            <a:r>
              <a:rPr lang="en-GB" dirty="0" smtClean="0"/>
              <a:t> </a:t>
            </a:r>
            <a:r>
              <a:rPr lang="en-GB" dirty="0" err="1" smtClean="0"/>
              <a:t>subyek</a:t>
            </a:r>
            <a:r>
              <a:rPr lang="en-GB" dirty="0" smtClean="0"/>
              <a:t> </a:t>
            </a:r>
            <a:r>
              <a:rPr lang="en-GB" dirty="0" err="1" smtClean="0"/>
              <a:t>ekonomi</a:t>
            </a:r>
            <a:r>
              <a:rPr lang="en-GB" dirty="0" smtClean="0"/>
              <a:t> </a:t>
            </a:r>
            <a:r>
              <a:rPr lang="en-GB" dirty="0" err="1" smtClean="0"/>
              <a:t>negara</a:t>
            </a:r>
            <a:r>
              <a:rPr lang="en-GB" dirty="0" smtClean="0"/>
              <a:t> yang lain, </a:t>
            </a:r>
            <a:r>
              <a:rPr lang="en-GB" dirty="0" err="1" smtClean="0"/>
              <a:t>baik</a:t>
            </a:r>
            <a:r>
              <a:rPr lang="en-GB" dirty="0" smtClean="0"/>
              <a:t> </a:t>
            </a:r>
            <a:r>
              <a:rPr lang="en-GB" dirty="0" err="1" smtClean="0"/>
              <a:t>mengenai</a:t>
            </a:r>
            <a:r>
              <a:rPr lang="en-GB" dirty="0" smtClean="0"/>
              <a:t> </a:t>
            </a:r>
            <a:r>
              <a:rPr lang="en-GB" dirty="0" err="1" smtClean="0"/>
              <a:t>barang</a:t>
            </a:r>
            <a:r>
              <a:rPr lang="en-GB" dirty="0" smtClean="0"/>
              <a:t> </a:t>
            </a:r>
            <a:r>
              <a:rPr lang="en-GB" dirty="0" err="1" smtClean="0"/>
              <a:t>ataupun</a:t>
            </a:r>
            <a:r>
              <a:rPr lang="en-GB" dirty="0" smtClean="0"/>
              <a:t> </a:t>
            </a:r>
            <a:r>
              <a:rPr lang="en-GB" dirty="0" err="1" smtClean="0"/>
              <a:t>jasa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2095472" y="1785926"/>
            <a:ext cx="8786874" cy="32861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	</a:t>
            </a:r>
            <a:r>
              <a:rPr lang="en-GB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Perdagangan</a:t>
            </a:r>
            <a:r>
              <a:rPr lang="en-GB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GB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internasional</a:t>
            </a:r>
            <a:r>
              <a:rPr lang="en-GB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GB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dapat</a:t>
            </a:r>
            <a:r>
              <a:rPr lang="en-GB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GB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diartikan</a:t>
            </a:r>
            <a:r>
              <a:rPr lang="en-GB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GB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sebagai</a:t>
            </a:r>
            <a:r>
              <a:rPr lang="en-GB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GB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transaksi</a:t>
            </a:r>
            <a:r>
              <a:rPr lang="en-GB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GB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perdagangan</a:t>
            </a:r>
            <a:r>
              <a:rPr lang="en-GB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GB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antara</a:t>
            </a:r>
            <a:r>
              <a:rPr lang="en-GB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GB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subyek</a:t>
            </a:r>
            <a:r>
              <a:rPr lang="en-GB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GB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ekonomi</a:t>
            </a:r>
            <a:r>
              <a:rPr lang="en-GB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GB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negara</a:t>
            </a:r>
            <a:r>
              <a:rPr lang="en-GB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yang </a:t>
            </a:r>
            <a:r>
              <a:rPr lang="en-GB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satu</a:t>
            </a:r>
            <a:r>
              <a:rPr lang="en-GB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GB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dengan</a:t>
            </a:r>
            <a:r>
              <a:rPr lang="en-GB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GB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subyek</a:t>
            </a:r>
            <a:r>
              <a:rPr lang="en-GB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GB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ekonomi</a:t>
            </a:r>
            <a:r>
              <a:rPr lang="en-GB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GB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negara</a:t>
            </a:r>
            <a:r>
              <a:rPr lang="en-GB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yang lain, </a:t>
            </a:r>
            <a:r>
              <a:rPr lang="en-GB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baik</a:t>
            </a:r>
            <a:endParaRPr lang="id-ID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en-GB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mengenai</a:t>
            </a:r>
            <a:r>
              <a:rPr lang="en-GB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GB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barang</a:t>
            </a:r>
            <a:r>
              <a:rPr lang="en-GB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GB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ataupun</a:t>
            </a:r>
            <a:r>
              <a:rPr lang="en-GB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GB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jasa</a:t>
            </a:r>
            <a:r>
              <a:rPr lang="en-GB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en-GB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Striped Right Arrow 11"/>
          <p:cNvSpPr/>
          <p:nvPr/>
        </p:nvSpPr>
        <p:spPr>
          <a:xfrm>
            <a:off x="238084" y="2714620"/>
            <a:ext cx="1785950" cy="1500198"/>
          </a:xfrm>
          <a:prstGeom prst="striped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88263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		TEORI PERDAGANGAN INTERNASIONAL</a:t>
            </a:r>
            <a:endParaRPr lang="en-US" dirty="0"/>
          </a:p>
        </p:txBody>
      </p:sp>
      <p:sp>
        <p:nvSpPr>
          <p:cNvPr id="12" name="Flowchart: Alternate Process 11"/>
          <p:cNvSpPr/>
          <p:nvPr/>
        </p:nvSpPr>
        <p:spPr>
          <a:xfrm>
            <a:off x="1881158" y="2143116"/>
            <a:ext cx="8072494" cy="2786082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GB" sz="2000" dirty="0" err="1" smtClean="0">
                <a:latin typeface="Arial Rounded MT Bold" pitchFamily="34" charset="0"/>
              </a:rPr>
              <a:t>Konsep-konsep</a:t>
            </a:r>
            <a:r>
              <a:rPr lang="en-GB" sz="2000" dirty="0" smtClean="0">
                <a:latin typeface="Arial Rounded MT Bold" pitchFamily="34" charset="0"/>
              </a:rPr>
              <a:t> </a:t>
            </a:r>
            <a:r>
              <a:rPr lang="en-GB" sz="2000" dirty="0" err="1" smtClean="0">
                <a:latin typeface="Arial Rounded MT Bold" pitchFamily="34" charset="0"/>
              </a:rPr>
              <a:t>mengenai</a:t>
            </a:r>
            <a:r>
              <a:rPr lang="en-GB" sz="2000" dirty="0" smtClean="0">
                <a:latin typeface="Arial Rounded MT Bold" pitchFamily="34" charset="0"/>
              </a:rPr>
              <a:t> </a:t>
            </a:r>
            <a:r>
              <a:rPr lang="en-GB" sz="2000" dirty="0" err="1" smtClean="0">
                <a:latin typeface="Arial Rounded MT Bold" pitchFamily="34" charset="0"/>
              </a:rPr>
              <a:t>perdagangan</a:t>
            </a:r>
            <a:r>
              <a:rPr lang="en-GB" sz="2000" dirty="0" smtClean="0">
                <a:latin typeface="Arial Rounded MT Bold" pitchFamily="34" charset="0"/>
              </a:rPr>
              <a:t> </a:t>
            </a:r>
            <a:r>
              <a:rPr lang="en-GB" sz="2000" dirty="0" err="1" smtClean="0">
                <a:latin typeface="Arial Rounded MT Bold" pitchFamily="34" charset="0"/>
              </a:rPr>
              <a:t>internasional</a:t>
            </a:r>
            <a:r>
              <a:rPr lang="en-GB" sz="2000" dirty="0" smtClean="0">
                <a:latin typeface="Arial Rounded MT Bold" pitchFamily="34" charset="0"/>
              </a:rPr>
              <a:t> </a:t>
            </a:r>
            <a:r>
              <a:rPr lang="en-GB" sz="2000" dirty="0" err="1" smtClean="0">
                <a:latin typeface="Arial Rounded MT Bold" pitchFamily="34" charset="0"/>
              </a:rPr>
              <a:t>sudah</a:t>
            </a:r>
            <a:r>
              <a:rPr lang="en-GB" sz="2000" dirty="0" smtClean="0">
                <a:latin typeface="Arial Rounded MT Bold" pitchFamily="34" charset="0"/>
              </a:rPr>
              <a:t> </a:t>
            </a:r>
            <a:r>
              <a:rPr lang="en-GB" sz="2000" dirty="0" err="1" smtClean="0">
                <a:latin typeface="Arial Rounded MT Bold" pitchFamily="34" charset="0"/>
              </a:rPr>
              <a:t>muncul</a:t>
            </a:r>
            <a:r>
              <a:rPr lang="en-GB" sz="2000" dirty="0" smtClean="0">
                <a:latin typeface="Arial Rounded MT Bold" pitchFamily="34" charset="0"/>
              </a:rPr>
              <a:t> </a:t>
            </a:r>
            <a:r>
              <a:rPr lang="en-GB" sz="2000" dirty="0" err="1" smtClean="0">
                <a:latin typeface="Arial Rounded MT Bold" pitchFamily="34" charset="0"/>
              </a:rPr>
              <a:t>sejak</a:t>
            </a:r>
            <a:r>
              <a:rPr lang="en-GB" sz="2000" dirty="0" smtClean="0">
                <a:latin typeface="Arial Rounded MT Bold" pitchFamily="34" charset="0"/>
              </a:rPr>
              <a:t> </a:t>
            </a:r>
            <a:r>
              <a:rPr lang="en-GB" sz="2000" dirty="0" err="1" smtClean="0">
                <a:latin typeface="Arial Rounded MT Bold" pitchFamily="34" charset="0"/>
              </a:rPr>
              <a:t>abad</a:t>
            </a:r>
            <a:r>
              <a:rPr lang="en-GB" sz="2000" dirty="0" smtClean="0">
                <a:latin typeface="Arial Rounded MT Bold" pitchFamily="34" charset="0"/>
              </a:rPr>
              <a:t> </a:t>
            </a:r>
            <a:r>
              <a:rPr lang="en-GB" sz="2000" dirty="0" err="1" smtClean="0">
                <a:latin typeface="Arial Rounded MT Bold" pitchFamily="34" charset="0"/>
              </a:rPr>
              <a:t>ke</a:t>
            </a:r>
            <a:r>
              <a:rPr lang="en-GB" sz="2000" dirty="0" smtClean="0">
                <a:latin typeface="Arial Rounded MT Bold" pitchFamily="34" charset="0"/>
              </a:rPr>
              <a:t> </a:t>
            </a:r>
            <a:r>
              <a:rPr lang="en-GB" sz="2000" dirty="0" err="1" smtClean="0">
                <a:latin typeface="Arial Rounded MT Bold" pitchFamily="34" charset="0"/>
              </a:rPr>
              <a:t>tujuh</a:t>
            </a:r>
            <a:r>
              <a:rPr lang="en-GB" sz="2000" dirty="0" smtClean="0">
                <a:latin typeface="Arial Rounded MT Bold" pitchFamily="34" charset="0"/>
              </a:rPr>
              <a:t> </a:t>
            </a:r>
            <a:r>
              <a:rPr lang="en-GB" sz="2000" dirty="0" err="1" smtClean="0">
                <a:latin typeface="Arial Rounded MT Bold" pitchFamily="34" charset="0"/>
              </a:rPr>
              <a:t>belas</a:t>
            </a:r>
            <a:r>
              <a:rPr lang="en-GB" sz="2000" dirty="0" smtClean="0">
                <a:latin typeface="Arial Rounded MT Bold" pitchFamily="34" charset="0"/>
              </a:rPr>
              <a:t> </a:t>
            </a:r>
            <a:r>
              <a:rPr lang="en-GB" sz="2000" dirty="0" err="1" smtClean="0">
                <a:latin typeface="Arial Rounded MT Bold" pitchFamily="34" charset="0"/>
              </a:rPr>
              <a:t>dan</a:t>
            </a:r>
            <a:r>
              <a:rPr lang="en-GB" sz="2000" dirty="0" smtClean="0">
                <a:latin typeface="Arial Rounded MT Bold" pitchFamily="34" charset="0"/>
              </a:rPr>
              <a:t> </a:t>
            </a:r>
            <a:r>
              <a:rPr lang="en-GB" sz="2000" dirty="0" err="1" smtClean="0">
                <a:latin typeface="Arial Rounded MT Bold" pitchFamily="34" charset="0"/>
              </a:rPr>
              <a:t>delapan</a:t>
            </a:r>
            <a:r>
              <a:rPr lang="en-GB" sz="2000" dirty="0" smtClean="0">
                <a:latin typeface="Arial Rounded MT Bold" pitchFamily="34" charset="0"/>
              </a:rPr>
              <a:t> </a:t>
            </a:r>
            <a:r>
              <a:rPr lang="en-GB" sz="2000" dirty="0" err="1" smtClean="0">
                <a:latin typeface="Arial Rounded MT Bold" pitchFamily="34" charset="0"/>
              </a:rPr>
              <a:t>belas</a:t>
            </a:r>
            <a:r>
              <a:rPr lang="en-GB" sz="2000" dirty="0" smtClean="0">
                <a:latin typeface="Arial Rounded MT Bold" pitchFamily="34" charset="0"/>
              </a:rPr>
              <a:t> </a:t>
            </a:r>
            <a:r>
              <a:rPr lang="en-GB" sz="2000" dirty="0" err="1" smtClean="0">
                <a:latin typeface="Arial Rounded MT Bold" pitchFamily="34" charset="0"/>
              </a:rPr>
              <a:t>mengenai</a:t>
            </a:r>
            <a:r>
              <a:rPr lang="en-GB" sz="2000" dirty="0" smtClean="0">
                <a:latin typeface="Arial Rounded MT Bold" pitchFamily="34" charset="0"/>
              </a:rPr>
              <a:t> </a:t>
            </a:r>
            <a:r>
              <a:rPr lang="en-GB" sz="2000" dirty="0" err="1" smtClean="0">
                <a:latin typeface="Arial Rounded MT Bold" pitchFamily="34" charset="0"/>
              </a:rPr>
              <a:t>perdagangan</a:t>
            </a:r>
            <a:r>
              <a:rPr lang="en-GB" sz="2000" dirty="0" smtClean="0">
                <a:latin typeface="Arial Rounded MT Bold" pitchFamily="34" charset="0"/>
              </a:rPr>
              <a:t> </a:t>
            </a:r>
            <a:r>
              <a:rPr lang="en-GB" sz="2000" dirty="0" err="1" smtClean="0">
                <a:latin typeface="Arial Rounded MT Bold" pitchFamily="34" charset="0"/>
              </a:rPr>
              <a:t>internasional</a:t>
            </a:r>
            <a:r>
              <a:rPr lang="en-GB" sz="2000" dirty="0" smtClean="0">
                <a:latin typeface="Arial Rounded MT Bold" pitchFamily="34" charset="0"/>
              </a:rPr>
              <a:t> yang </a:t>
            </a:r>
            <a:r>
              <a:rPr lang="en-GB" sz="2000" dirty="0" err="1" smtClean="0">
                <a:latin typeface="Arial Rounded MT Bold" pitchFamily="34" charset="0"/>
              </a:rPr>
              <a:t>memunculkan</a:t>
            </a:r>
            <a:r>
              <a:rPr lang="en-GB" sz="2000" dirty="0" smtClean="0">
                <a:latin typeface="Arial Rounded MT Bold" pitchFamily="34" charset="0"/>
              </a:rPr>
              <a:t> </a:t>
            </a:r>
            <a:r>
              <a:rPr lang="en-GB" sz="2000" dirty="0" err="1" smtClean="0">
                <a:latin typeface="Arial Rounded MT Bold" pitchFamily="34" charset="0"/>
              </a:rPr>
              <a:t>filosofi</a:t>
            </a:r>
            <a:r>
              <a:rPr lang="en-GB" sz="2000" dirty="0" smtClean="0">
                <a:latin typeface="Arial Rounded MT Bold" pitchFamily="34" charset="0"/>
              </a:rPr>
              <a:t> </a:t>
            </a:r>
            <a:r>
              <a:rPr lang="en-GB" sz="2000" dirty="0" err="1" smtClean="0">
                <a:latin typeface="Arial Rounded MT Bold" pitchFamily="34" charset="0"/>
              </a:rPr>
              <a:t>ekonomi</a:t>
            </a:r>
            <a:r>
              <a:rPr lang="en-GB" sz="2000" dirty="0" smtClean="0">
                <a:latin typeface="Arial Rounded MT Bold" pitchFamily="34" charset="0"/>
              </a:rPr>
              <a:t> yang </a:t>
            </a:r>
            <a:r>
              <a:rPr lang="en-GB" sz="2000" dirty="0" err="1" smtClean="0">
                <a:latin typeface="Arial Rounded MT Bold" pitchFamily="34" charset="0"/>
              </a:rPr>
              <a:t>disebut</a:t>
            </a:r>
            <a:r>
              <a:rPr lang="en-GB" sz="2000" dirty="0" smtClean="0">
                <a:latin typeface="Arial Rounded MT Bold" pitchFamily="34" charset="0"/>
              </a:rPr>
              <a:t> </a:t>
            </a:r>
            <a:r>
              <a:rPr lang="en-GB" sz="2000" dirty="0" err="1" smtClean="0">
                <a:latin typeface="Arial Rounded MT Bold" pitchFamily="34" charset="0"/>
              </a:rPr>
              <a:t>merkantilisme</a:t>
            </a:r>
            <a:r>
              <a:rPr lang="en-GB" sz="2000" dirty="0" smtClean="0">
                <a:latin typeface="Arial Rounded MT Bold" pitchFamily="34" charset="0"/>
              </a:rPr>
              <a:t>.</a:t>
            </a:r>
            <a:endParaRPr lang="en-GB" sz="20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86277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KEBIJAKAN Pembayaran internasional</a:t>
            </a:r>
            <a:endParaRPr lang="en-US" dirty="0"/>
          </a:p>
        </p:txBody>
      </p:sp>
      <p:sp>
        <p:nvSpPr>
          <p:cNvPr id="11" name="Flowchart: Alternate Process 10"/>
          <p:cNvSpPr/>
          <p:nvPr/>
        </p:nvSpPr>
        <p:spPr>
          <a:xfrm>
            <a:off x="2024034" y="2071678"/>
            <a:ext cx="8072494" cy="2643206"/>
          </a:xfrm>
          <a:prstGeom prst="flowChartAlternateProcess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dirty="0" smtClean="0">
                <a:latin typeface="Arial Rounded MT Bold" pitchFamily="34" charset="0"/>
              </a:rPr>
              <a:t>Pembayaran atau transaksi yang dilakukan oleh negara-negara yang terlibat dalam perdagangan internasional berdasarkan kesepakatan.</a:t>
            </a:r>
            <a:endParaRPr lang="en-GB" sz="2400" dirty="0">
              <a:latin typeface="Arial Rounded MT Bold" pitchFamily="34" charset="0"/>
            </a:endParaRPr>
          </a:p>
        </p:txBody>
      </p:sp>
      <p:sp>
        <p:nvSpPr>
          <p:cNvPr id="12" name="Down Arrow 11"/>
          <p:cNvSpPr/>
          <p:nvPr/>
        </p:nvSpPr>
        <p:spPr>
          <a:xfrm>
            <a:off x="5524496" y="5072074"/>
            <a:ext cx="928694" cy="16430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28620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ecision 5"/>
          <p:cNvSpPr/>
          <p:nvPr/>
        </p:nvSpPr>
        <p:spPr>
          <a:xfrm>
            <a:off x="1523968" y="785794"/>
            <a:ext cx="8429684" cy="1785950"/>
          </a:xfrm>
          <a:prstGeom prst="flowChartDecisi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latin typeface="Algerian" pitchFamily="82" charset="0"/>
              </a:rPr>
              <a:t>CARA PEMBAYARAN INTERNASIONAL</a:t>
            </a:r>
            <a:endParaRPr lang="en-GB" dirty="0">
              <a:latin typeface="Algerian" pitchFamily="82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595274" y="3786190"/>
            <a:ext cx="2786082" cy="571504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chemeClr val="tx1"/>
                </a:solidFill>
                <a:latin typeface="Agency FB" pitchFamily="34" charset="0"/>
              </a:rPr>
              <a:t>Advance Payment (Cash)</a:t>
            </a:r>
            <a:endParaRPr lang="en-GB" b="1" dirty="0">
              <a:solidFill>
                <a:schemeClr val="tx1"/>
              </a:solidFill>
              <a:latin typeface="Agency FB" pitchFamily="34" charset="0"/>
            </a:endParaRPr>
          </a:p>
        </p:txBody>
      </p:sp>
      <p:sp>
        <p:nvSpPr>
          <p:cNvPr id="8" name="Frame 7"/>
          <p:cNvSpPr/>
          <p:nvPr/>
        </p:nvSpPr>
        <p:spPr>
          <a:xfrm>
            <a:off x="3381356" y="3786190"/>
            <a:ext cx="2286016" cy="571504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chemeClr val="tx1"/>
                </a:solidFill>
                <a:latin typeface="Agency FB" pitchFamily="34" charset="0"/>
              </a:rPr>
              <a:t>Open Account</a:t>
            </a:r>
            <a:endParaRPr lang="en-GB" b="1" dirty="0">
              <a:solidFill>
                <a:schemeClr val="tx1"/>
              </a:solidFill>
              <a:latin typeface="Agency FB" pitchFamily="34" charset="0"/>
            </a:endParaRPr>
          </a:p>
        </p:txBody>
      </p:sp>
      <p:sp>
        <p:nvSpPr>
          <p:cNvPr id="10" name="Frame 9"/>
          <p:cNvSpPr/>
          <p:nvPr/>
        </p:nvSpPr>
        <p:spPr>
          <a:xfrm>
            <a:off x="5667372" y="3786190"/>
            <a:ext cx="2286016" cy="571504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67438" y="3857628"/>
            <a:ext cx="1643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b="1" dirty="0" smtClean="0">
                <a:latin typeface="Agency FB" pitchFamily="34" charset="0"/>
              </a:rPr>
              <a:t>Consignment</a:t>
            </a:r>
            <a:endParaRPr lang="en-GB" sz="2000" b="1" dirty="0">
              <a:latin typeface="Agency FB" pitchFamily="34" charset="0"/>
            </a:endParaRPr>
          </a:p>
        </p:txBody>
      </p:sp>
      <p:sp>
        <p:nvSpPr>
          <p:cNvPr id="13" name="Frame 12"/>
          <p:cNvSpPr/>
          <p:nvPr/>
        </p:nvSpPr>
        <p:spPr>
          <a:xfrm>
            <a:off x="7810512" y="3786190"/>
            <a:ext cx="2143140" cy="571504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b="1" dirty="0" smtClean="0">
                <a:solidFill>
                  <a:schemeClr val="tx1"/>
                </a:solidFill>
                <a:latin typeface="Agency FB" pitchFamily="34" charset="0"/>
              </a:rPr>
              <a:t>Collection Basis</a:t>
            </a:r>
            <a:endParaRPr lang="en-GB" sz="2000" b="1" dirty="0">
              <a:solidFill>
                <a:schemeClr val="tx1"/>
              </a:solidFill>
              <a:latin typeface="Agency FB" pitchFamily="34" charset="0"/>
            </a:endParaRPr>
          </a:p>
        </p:txBody>
      </p:sp>
      <p:sp>
        <p:nvSpPr>
          <p:cNvPr id="14" name="Frame 13"/>
          <p:cNvSpPr/>
          <p:nvPr/>
        </p:nvSpPr>
        <p:spPr>
          <a:xfrm>
            <a:off x="9953652" y="3786190"/>
            <a:ext cx="1857388" cy="571504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b="1" dirty="0" smtClean="0">
                <a:solidFill>
                  <a:schemeClr val="tx1"/>
                </a:solidFill>
                <a:latin typeface="Agency FB" pitchFamily="34" charset="0"/>
              </a:rPr>
              <a:t>Letter Of Credit</a:t>
            </a:r>
            <a:endParaRPr lang="en-GB" sz="2000" b="1" dirty="0">
              <a:solidFill>
                <a:schemeClr val="tx1"/>
              </a:solidFill>
              <a:latin typeface="Agency FB" pitchFamily="34" charset="0"/>
            </a:endParaRPr>
          </a:p>
        </p:txBody>
      </p:sp>
      <p:sp>
        <p:nvSpPr>
          <p:cNvPr id="15" name="Down Arrow 14"/>
          <p:cNvSpPr/>
          <p:nvPr/>
        </p:nvSpPr>
        <p:spPr>
          <a:xfrm>
            <a:off x="5453058" y="2571744"/>
            <a:ext cx="571504" cy="9286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37673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/>
          <p:cNvSpPr/>
          <p:nvPr/>
        </p:nvSpPr>
        <p:spPr>
          <a:xfrm>
            <a:off x="2452662" y="500042"/>
            <a:ext cx="7000924" cy="1500198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solidFill>
                  <a:schemeClr val="tx1"/>
                </a:solidFill>
                <a:latin typeface="Algerian" pitchFamily="82" charset="0"/>
              </a:rPr>
              <a:t>INSTRUMEN KEBIJAKAN EKONOMI INTERNASIONAL</a:t>
            </a:r>
            <a:endParaRPr lang="en-GB" sz="2800" dirty="0">
              <a:solidFill>
                <a:schemeClr val="tx1"/>
              </a:solidFill>
              <a:latin typeface="Algerian" pitchFamily="8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81026" y="2428868"/>
            <a:ext cx="10001320" cy="42148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b="1" dirty="0" smtClean="0">
                <a:solidFill>
                  <a:schemeClr val="tx1"/>
                </a:solidFill>
                <a:latin typeface="Bahnschrift SemiBold" pitchFamily="34" charset="0"/>
              </a:rPr>
              <a:t>- Kebijakan Perdagangan </a:t>
            </a:r>
            <a:r>
              <a:rPr lang="id-ID" b="1" dirty="0" smtClean="0">
                <a:solidFill>
                  <a:schemeClr val="tx1"/>
                </a:solidFill>
                <a:latin typeface="Bahnschrift SemiBold" pitchFamily="34" charset="0"/>
              </a:rPr>
              <a:t>Internasional </a:t>
            </a:r>
          </a:p>
          <a:p>
            <a:r>
              <a:rPr lang="id-ID" dirty="0" smtClean="0">
                <a:solidFill>
                  <a:schemeClr val="tx1"/>
                </a:solidFill>
              </a:rPr>
              <a:t>Mencakup tindakan pemerintah terhadap rekening yang sedang bejalan (Current Accont) pada neraca pembayaran </a:t>
            </a:r>
            <a:r>
              <a:rPr lang="id-ID" dirty="0" smtClean="0">
                <a:solidFill>
                  <a:schemeClr val="tx1"/>
                </a:solidFill>
              </a:rPr>
              <a:t> Internasional </a:t>
            </a:r>
            <a:r>
              <a:rPr lang="id-ID" dirty="0" smtClean="0">
                <a:solidFill>
                  <a:schemeClr val="tx1"/>
                </a:solidFill>
              </a:rPr>
              <a:t>(BOP) khususnya tentang ekspor dan impor barang dan jasa.</a:t>
            </a:r>
          </a:p>
          <a:p>
            <a:endParaRPr lang="id-ID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id-ID" dirty="0" smtClean="0">
                <a:solidFill>
                  <a:schemeClr val="tx1"/>
                </a:solidFill>
              </a:rPr>
              <a:t> </a:t>
            </a:r>
            <a:r>
              <a:rPr lang="id-ID" dirty="0" smtClean="0">
                <a:solidFill>
                  <a:schemeClr val="tx1"/>
                </a:solidFill>
                <a:latin typeface="Arial Rounded MT Bold" pitchFamily="34" charset="0"/>
              </a:rPr>
              <a:t>Kebijakan </a:t>
            </a:r>
            <a:r>
              <a:rPr lang="id-ID" dirty="0" smtClean="0">
                <a:solidFill>
                  <a:schemeClr val="tx1"/>
                </a:solidFill>
                <a:latin typeface="Arial Rounded MT Bold" pitchFamily="34" charset="0"/>
              </a:rPr>
              <a:t>P</a:t>
            </a:r>
            <a:r>
              <a:rPr lang="id-ID" dirty="0" smtClean="0">
                <a:solidFill>
                  <a:schemeClr val="tx1"/>
                </a:solidFill>
                <a:latin typeface="Arial Rounded MT Bold" pitchFamily="34" charset="0"/>
              </a:rPr>
              <a:t>embayaran </a:t>
            </a:r>
            <a:r>
              <a:rPr lang="id-ID" dirty="0" smtClean="0">
                <a:solidFill>
                  <a:schemeClr val="tx1"/>
                </a:solidFill>
                <a:latin typeface="Arial Rounded MT Bold" pitchFamily="34" charset="0"/>
              </a:rPr>
              <a:t>Intenasional </a:t>
            </a:r>
            <a:endParaRPr lang="id-ID" dirty="0" smtClean="0">
              <a:solidFill>
                <a:schemeClr val="tx1"/>
              </a:solidFill>
              <a:latin typeface="Arial Rounded MT Bold" pitchFamily="34" charset="0"/>
            </a:endParaRPr>
          </a:p>
          <a:p>
            <a:r>
              <a:rPr lang="id-ID" dirty="0" smtClean="0">
                <a:solidFill>
                  <a:schemeClr val="tx1"/>
                </a:solidFill>
              </a:rPr>
              <a:t>M</a:t>
            </a:r>
            <a:r>
              <a:rPr lang="id-ID" dirty="0" smtClean="0">
                <a:solidFill>
                  <a:schemeClr val="tx1"/>
                </a:solidFill>
              </a:rPr>
              <a:t>eliputi </a:t>
            </a:r>
            <a:r>
              <a:rPr lang="id-ID" dirty="0" smtClean="0">
                <a:solidFill>
                  <a:schemeClr val="tx1"/>
                </a:solidFill>
              </a:rPr>
              <a:t>tindakan/kebijakan pemerintah terhadap rekening modal (capital account) dalam neraca </a:t>
            </a:r>
          </a:p>
          <a:p>
            <a:r>
              <a:rPr lang="id-ID" dirty="0" smtClean="0">
                <a:solidFill>
                  <a:schemeClr val="tx1"/>
                </a:solidFill>
              </a:rPr>
              <a:t>Pembayaran internasional (BOP) yang berupa pengawasan terhadap pembayaran internasional. </a:t>
            </a:r>
          </a:p>
          <a:p>
            <a:endParaRPr lang="id-ID" dirty="0" smtClean="0">
              <a:solidFill>
                <a:schemeClr val="tx1"/>
              </a:solidFill>
            </a:endParaRPr>
          </a:p>
          <a:p>
            <a:r>
              <a:rPr lang="id-ID" dirty="0" smtClean="0">
                <a:solidFill>
                  <a:schemeClr val="tx1"/>
                </a:solidFill>
              </a:rPr>
              <a:t>- </a:t>
            </a:r>
            <a:r>
              <a:rPr lang="id-ID" b="1" dirty="0" smtClean="0">
                <a:solidFill>
                  <a:schemeClr val="tx1"/>
                </a:solidFill>
                <a:latin typeface="Bahnschrift SemiBold" pitchFamily="34" charset="0"/>
              </a:rPr>
              <a:t>Kebijakan Bantuan Luar Negeri </a:t>
            </a:r>
            <a:endParaRPr lang="id-ID" b="1" dirty="0" smtClean="0">
              <a:solidFill>
                <a:schemeClr val="tx1"/>
              </a:solidFill>
              <a:latin typeface="Bahnschrift SemiBold" pitchFamily="34" charset="0"/>
            </a:endParaRPr>
          </a:p>
          <a:p>
            <a:r>
              <a:rPr lang="id-ID" dirty="0" smtClean="0">
                <a:solidFill>
                  <a:schemeClr val="tx1"/>
                </a:solidFill>
              </a:rPr>
              <a:t>A</a:t>
            </a:r>
            <a:r>
              <a:rPr lang="id-ID" dirty="0" smtClean="0">
                <a:solidFill>
                  <a:schemeClr val="tx1"/>
                </a:solidFill>
              </a:rPr>
              <a:t>dalah </a:t>
            </a:r>
            <a:r>
              <a:rPr lang="id-ID" dirty="0" smtClean="0">
                <a:solidFill>
                  <a:schemeClr val="tx1"/>
                </a:solidFill>
              </a:rPr>
              <a:t>tindakan/kebijakan pemerintah yan berhubungan dengan bantuan (grants), </a:t>
            </a:r>
          </a:p>
          <a:p>
            <a:r>
              <a:rPr lang="id-ID" dirty="0" smtClean="0">
                <a:solidFill>
                  <a:schemeClr val="tx1"/>
                </a:solidFill>
              </a:rPr>
              <a:t>pinjaman (loans), bantuan yang bertujuan untuk membantu rehabilitasi s</a:t>
            </a:r>
          </a:p>
          <a:p>
            <a:r>
              <a:rPr lang="id-ID" dirty="0" smtClean="0">
                <a:solidFill>
                  <a:schemeClr val="tx1"/>
                </a:solidFill>
              </a:rPr>
              <a:t>erta pembangunan dan bantuan militer terhadap negara lain</a:t>
            </a:r>
            <a:endParaRPr lang="en-GB" dirty="0" smtClean="0">
              <a:solidFill>
                <a:schemeClr val="tx1"/>
              </a:solidFill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MedicalHealth">
      <a:dk1>
        <a:sysClr val="windowText" lastClr="000000"/>
      </a:dk1>
      <a:lt1>
        <a:sysClr val="window" lastClr="FFFFFF"/>
      </a:lt1>
      <a:dk2>
        <a:srgbClr val="656367"/>
      </a:dk2>
      <a:lt2>
        <a:srgbClr val="F2F2F2"/>
      </a:lt2>
      <a:accent1>
        <a:srgbClr val="B82D2F"/>
      </a:accent1>
      <a:accent2>
        <a:srgbClr val="333333"/>
      </a:accent2>
      <a:accent3>
        <a:srgbClr val="2B4A63"/>
      </a:accent3>
      <a:accent4>
        <a:srgbClr val="445E45"/>
      </a:accent4>
      <a:accent5>
        <a:srgbClr val="5A3A64"/>
      </a:accent5>
      <a:accent6>
        <a:srgbClr val="DB8526"/>
      </a:accent6>
      <a:hlink>
        <a:srgbClr val="164E6E"/>
      </a:hlink>
      <a:folHlink>
        <a:srgbClr val="667F6D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MedicalHealth">
      <a:dk1>
        <a:sysClr val="windowText" lastClr="000000"/>
      </a:dk1>
      <a:lt1>
        <a:sysClr val="window" lastClr="FFFFFF"/>
      </a:lt1>
      <a:dk2>
        <a:srgbClr val="656367"/>
      </a:dk2>
      <a:lt2>
        <a:srgbClr val="F2F2F2"/>
      </a:lt2>
      <a:accent1>
        <a:srgbClr val="B82D2F"/>
      </a:accent1>
      <a:accent2>
        <a:srgbClr val="333333"/>
      </a:accent2>
      <a:accent3>
        <a:srgbClr val="2B4A63"/>
      </a:accent3>
      <a:accent4>
        <a:srgbClr val="445E45"/>
      </a:accent4>
      <a:accent5>
        <a:srgbClr val="5A3A64"/>
      </a:accent5>
      <a:accent6>
        <a:srgbClr val="DB8526"/>
      </a:accent6>
      <a:hlink>
        <a:srgbClr val="164E6E"/>
      </a:hlink>
      <a:folHlink>
        <a:srgbClr val="667F6D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383</TotalTime>
  <Words>188</Words>
  <Application>Microsoft Office PowerPoint</Application>
  <PresentationFormat>Custom</PresentationFormat>
  <Paragraphs>34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Trek</vt:lpstr>
      <vt:lpstr> Kebijakan perdagangan internasional serta teori      dan kebijakan keuangan/pembayaran internasional</vt:lpstr>
      <vt:lpstr>Apa itu kebijakan Internasional ?</vt:lpstr>
      <vt:lpstr>  TEORI PERDAGANGAN INTERNASIONAL</vt:lpstr>
      <vt:lpstr>KEBIJAKAN Pembayaran internasional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USER</dc:creator>
  <cp:lastModifiedBy>Windows User</cp:lastModifiedBy>
  <cp:revision>31</cp:revision>
  <dcterms:created xsi:type="dcterms:W3CDTF">2021-09-26T09:02:46Z</dcterms:created>
  <dcterms:modified xsi:type="dcterms:W3CDTF">2021-10-03T11:30:41Z</dcterms:modified>
</cp:coreProperties>
</file>