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1" r:id="rId2"/>
    <p:sldId id="257" r:id="rId3"/>
    <p:sldId id="271" r:id="rId4"/>
    <p:sldId id="281" r:id="rId5"/>
    <p:sldId id="272" r:id="rId6"/>
    <p:sldId id="273" r:id="rId7"/>
    <p:sldId id="282" r:id="rId8"/>
    <p:sldId id="274" r:id="rId9"/>
    <p:sldId id="275" r:id="rId10"/>
    <p:sldId id="276" r:id="rId11"/>
    <p:sldId id="277" r:id="rId12"/>
    <p:sldId id="283" r:id="rId13"/>
    <p:sldId id="278" r:id="rId14"/>
    <p:sldId id="279" r:id="rId15"/>
    <p:sldId id="28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706" autoAdjust="0"/>
  </p:normalViewPr>
  <p:slideViewPr>
    <p:cSldViewPr snapToGrid="0">
      <p:cViewPr>
        <p:scale>
          <a:sx n="64" d="100"/>
          <a:sy n="64" d="100"/>
        </p:scale>
        <p:origin x="-816" y="-22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3416707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3416707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522959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14</a:t>
            </a:fld>
            <a:endParaRPr lang="en-US"/>
          </a:p>
        </p:txBody>
      </p:sp>
    </p:spTree>
    <p:extLst>
      <p:ext uri="{BB962C8B-B14F-4D97-AF65-F5344CB8AC3E}">
        <p14:creationId xmlns:p14="http://schemas.microsoft.com/office/powerpoint/2010/main" val="1630597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2968154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3665620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3665620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2170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a:p>
        </p:txBody>
      </p:sp>
    </p:spTree>
    <p:extLst>
      <p:ext uri="{BB962C8B-B14F-4D97-AF65-F5344CB8AC3E}">
        <p14:creationId xmlns:p14="http://schemas.microsoft.com/office/powerpoint/2010/main" val="2782101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2782101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3822544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4218102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1572876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10/25/2022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10/25/2022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10/25/2022</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10/25/2022</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10/25/2022</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10/25/2022</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10/25/2022</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10/25/2022</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10/25/2022</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latin typeface="Palatino Linotype" panose="02040502050505030304" pitchFamily="18" charset="0"/>
              </a:rPr>
              <a:t>Single </a:t>
            </a:r>
            <a:r>
              <a:rPr lang="en-US" sz="3200" dirty="0">
                <a:latin typeface="Palatino Linotype" panose="02040502050505030304" pitchFamily="18" charset="0"/>
              </a:rPr>
              <a:t>Sign On Model Using SAML and </a:t>
            </a:r>
            <a:r>
              <a:rPr lang="en-US" sz="3200" dirty="0" err="1">
                <a:latin typeface="Palatino Linotype" panose="02040502050505030304" pitchFamily="18" charset="0"/>
              </a:rPr>
              <a:t>OAuth</a:t>
            </a:r>
            <a:r>
              <a:rPr lang="en-US" sz="3200" dirty="0">
                <a:latin typeface="Palatino Linotype" panose="02040502050505030304" pitchFamily="18" charset="0"/>
              </a:rPr>
              <a:t> for  Online Application of UPNYK </a:t>
            </a:r>
          </a:p>
        </p:txBody>
      </p:sp>
      <p:sp>
        <p:nvSpPr>
          <p:cNvPr id="3" name="Subtitle 2"/>
          <p:cNvSpPr>
            <a:spLocks noGrp="1"/>
          </p:cNvSpPr>
          <p:nvPr>
            <p:ph type="subTitle" idx="1"/>
          </p:nvPr>
        </p:nvSpPr>
        <p:spPr/>
        <p:txBody>
          <a:bodyPr/>
          <a:lstStyle/>
          <a:p>
            <a:r>
              <a:rPr lang="en-US" dirty="0" smtClean="0">
                <a:latin typeface="Palatino Linotype" panose="02040502050505030304" pitchFamily="18" charset="0"/>
              </a:rPr>
              <a:t>Ahmad </a:t>
            </a:r>
            <a:r>
              <a:rPr lang="en-US" dirty="0" err="1" smtClean="0">
                <a:latin typeface="Palatino Linotype" panose="02040502050505030304" pitchFamily="18" charset="0"/>
              </a:rPr>
              <a:t>Taufiq</a:t>
            </a:r>
            <a:r>
              <a:rPr lang="en-US" dirty="0" smtClean="0">
                <a:latin typeface="Palatino Linotype" panose="02040502050505030304" pitchFamily="18" charset="0"/>
              </a:rPr>
              <a:t> Akbar, </a:t>
            </a:r>
            <a:r>
              <a:rPr lang="en-US" dirty="0" err="1" smtClean="0">
                <a:latin typeface="Palatino Linotype" panose="02040502050505030304" pitchFamily="18" charset="0"/>
              </a:rPr>
              <a:t>Rifki</a:t>
            </a:r>
            <a:r>
              <a:rPr lang="en-US" dirty="0" smtClean="0">
                <a:latin typeface="Palatino Linotype" panose="02040502050505030304" pitchFamily="18" charset="0"/>
              </a:rPr>
              <a:t> </a:t>
            </a:r>
            <a:r>
              <a:rPr lang="en-US" dirty="0">
                <a:latin typeface="Palatino Linotype" panose="02040502050505030304" pitchFamily="18" charset="0"/>
              </a:rPr>
              <a:t>Indra </a:t>
            </a:r>
            <a:r>
              <a:rPr lang="en-US" dirty="0" err="1">
                <a:latin typeface="Palatino Linotype" panose="02040502050505030304" pitchFamily="18" charset="0"/>
              </a:rPr>
              <a:t>Perwira</a:t>
            </a:r>
            <a:r>
              <a:rPr lang="en-US" dirty="0">
                <a:latin typeface="Palatino Linotype" panose="02040502050505030304" pitchFamily="18" charset="0"/>
              </a:rPr>
              <a:t>, </a:t>
            </a:r>
            <a:r>
              <a:rPr lang="en-US" dirty="0" err="1" smtClean="0">
                <a:latin typeface="Palatino Linotype" panose="02040502050505030304" pitchFamily="18" charset="0"/>
              </a:rPr>
              <a:t>Hari</a:t>
            </a:r>
            <a:r>
              <a:rPr lang="en-US" dirty="0" smtClean="0">
                <a:latin typeface="Palatino Linotype" panose="02040502050505030304" pitchFamily="18" charset="0"/>
              </a:rPr>
              <a:t> </a:t>
            </a:r>
            <a:r>
              <a:rPr lang="en-US" dirty="0" err="1" smtClean="0">
                <a:latin typeface="Palatino Linotype" panose="02040502050505030304" pitchFamily="18" charset="0"/>
              </a:rPr>
              <a:t>Prapcoyo</a:t>
            </a:r>
            <a:endParaRPr lang="en-US" dirty="0">
              <a:latin typeface="Palatino Linotype" panose="02040502050505030304" pitchFamily="18" charset="0"/>
            </a:endParaRP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Finding and discussion</a:t>
            </a:r>
          </a:p>
        </p:txBody>
      </p:sp>
      <p:sp>
        <p:nvSpPr>
          <p:cNvPr id="3" name="Content Placeholder 2"/>
          <p:cNvSpPr>
            <a:spLocks noGrp="1"/>
          </p:cNvSpPr>
          <p:nvPr>
            <p:ph idx="1"/>
          </p:nvPr>
        </p:nvSpPr>
        <p:spPr>
          <a:xfrm>
            <a:off x="1295400" y="762000"/>
            <a:ext cx="10287000" cy="5473907"/>
          </a:xfrm>
        </p:spPr>
        <p:txBody>
          <a:bodyPr>
            <a:normAutofit fontScale="85000" lnSpcReduction="20000"/>
          </a:bodyPr>
          <a:lstStyle/>
          <a:p>
            <a:endParaRPr lang="en-US" dirty="0">
              <a:latin typeface="Palatino Linotype" panose="02040502050505030304" pitchFamily="18" charset="0"/>
            </a:endParaRPr>
          </a:p>
          <a:p>
            <a:pPr algn="just"/>
            <a:r>
              <a:rPr lang="sk-SK" sz="2300" dirty="0">
                <a:latin typeface="Palatino Linotype" pitchFamily="18" charset="0"/>
              </a:rPr>
              <a:t>If user use the first type of credential, the user will be immediately sent to the dashboard page which will bring up navigation to other sub domains without signing in again. Whereas if the user uses the second type of credential, then before going to the dashboard, the user will be asked to input the institutional email account and password that has been registered as a means of single sign on (Figure </a:t>
            </a:r>
            <a:r>
              <a:rPr lang="en-US" sz="2300" dirty="0" smtClean="0">
                <a:latin typeface="Palatino Linotype" pitchFamily="18" charset="0"/>
              </a:rPr>
              <a:t>5)</a:t>
            </a:r>
            <a:endParaRPr lang="en-US" sz="2300" dirty="0">
              <a:latin typeface="Palatino Linotype"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pPr marL="0" indent="0" algn="ctr">
              <a:buNone/>
            </a:pPr>
            <a:r>
              <a:rPr lang="en-US" dirty="0">
                <a:latin typeface="Palatino Linotype" panose="02040502050505030304" pitchFamily="18" charset="0"/>
              </a:rPr>
              <a:t>Fig </a:t>
            </a:r>
            <a:r>
              <a:rPr lang="en-US" dirty="0" smtClean="0">
                <a:latin typeface="Palatino Linotype" panose="02040502050505030304" pitchFamily="18" charset="0"/>
              </a:rPr>
              <a:t>5. </a:t>
            </a:r>
            <a:r>
              <a:rPr lang="sk-SK" dirty="0"/>
              <a:t>The Web Based Nakula ask for gmail account as credential</a:t>
            </a:r>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p:txBody>
      </p:sp>
      <p:pic>
        <p:nvPicPr>
          <p:cNvPr id="6" name="Picture 5"/>
          <p:cNvPicPr/>
          <p:nvPr/>
        </p:nvPicPr>
        <p:blipFill>
          <a:blip r:embed="rId3"/>
          <a:stretch>
            <a:fillRect/>
          </a:stretch>
        </p:blipFill>
        <p:spPr>
          <a:xfrm>
            <a:off x="3387777" y="2578309"/>
            <a:ext cx="5066675" cy="2833140"/>
          </a:xfrm>
          <a:prstGeom prst="rect">
            <a:avLst/>
          </a:prstGeom>
        </p:spPr>
      </p:pic>
    </p:spTree>
    <p:extLst>
      <p:ext uri="{BB962C8B-B14F-4D97-AF65-F5344CB8AC3E}">
        <p14:creationId xmlns:p14="http://schemas.microsoft.com/office/powerpoint/2010/main" val="174911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Finding and discussion</a:t>
            </a:r>
          </a:p>
        </p:txBody>
      </p:sp>
      <p:sp>
        <p:nvSpPr>
          <p:cNvPr id="3" name="Content Placeholder 2"/>
          <p:cNvSpPr>
            <a:spLocks noGrp="1"/>
          </p:cNvSpPr>
          <p:nvPr>
            <p:ph idx="1"/>
          </p:nvPr>
        </p:nvSpPr>
        <p:spPr>
          <a:xfrm>
            <a:off x="1295400" y="762001"/>
            <a:ext cx="10287000" cy="5029200"/>
          </a:xfrm>
        </p:spPr>
        <p:txBody>
          <a:bodyPr>
            <a:normAutofit fontScale="92500" lnSpcReduction="20000"/>
          </a:bodyPr>
          <a:lstStyle/>
          <a:p>
            <a:pPr algn="just">
              <a:buFont typeface="Wingdings" pitchFamily="2" charset="2"/>
              <a:buChar char="§"/>
            </a:pPr>
            <a:r>
              <a:rPr lang="sk-SK" dirty="0" smtClean="0">
                <a:latin typeface="Palatino Linotype" pitchFamily="18" charset="0"/>
              </a:rPr>
              <a:t>Furthermore</a:t>
            </a:r>
            <a:r>
              <a:rPr lang="sk-SK" dirty="0">
                <a:latin typeface="Palatino Linotype" pitchFamily="18" charset="0"/>
              </a:rPr>
              <a:t>, after login process using email account credentials will also be delivered to the application dashboard as seen in Figure </a:t>
            </a:r>
            <a:r>
              <a:rPr lang="en-US" dirty="0" smtClean="0">
                <a:latin typeface="Palatino Linotype" pitchFamily="18" charset="0"/>
              </a:rPr>
              <a:t>6</a:t>
            </a:r>
            <a:r>
              <a:rPr lang="sk-SK" dirty="0" smtClean="0">
                <a:latin typeface="Palatino Linotype" pitchFamily="18" charset="0"/>
              </a:rPr>
              <a:t>. </a:t>
            </a:r>
            <a:r>
              <a:rPr lang="sk-SK" dirty="0">
                <a:latin typeface="Palatino Linotype" pitchFamily="18" charset="0"/>
              </a:rPr>
              <a:t>If user have reached the dashboard, they will no longer sign in or input credentials when accessing other sub domains (applications</a:t>
            </a:r>
            <a:r>
              <a:rPr lang="sk-SK" dirty="0" smtClean="0">
                <a:latin typeface="Palatino Linotype" pitchFamily="18" charset="0"/>
              </a:rPr>
              <a:t>).</a:t>
            </a:r>
            <a:endParaRPr lang="en-US" dirty="0" smtClean="0">
              <a:latin typeface="Palatino Linotype" pitchFamily="18" charset="0"/>
            </a:endParaRPr>
          </a:p>
          <a:p>
            <a:pPr algn="just">
              <a:buFont typeface="Wingdings" pitchFamily="2" charset="2"/>
              <a:buChar char="§"/>
            </a:pPr>
            <a:endParaRPr lang="en-US" dirty="0"/>
          </a:p>
          <a:p>
            <a:pPr algn="just">
              <a:buFont typeface="Wingdings" pitchFamily="2" charset="2"/>
              <a:buChar char="§"/>
            </a:pPr>
            <a:endParaRPr lang="en-US" dirty="0" smtClean="0"/>
          </a:p>
          <a:p>
            <a:pPr algn="just">
              <a:buFont typeface="Wingdings" pitchFamily="2" charset="2"/>
              <a:buChar char="§"/>
            </a:pPr>
            <a:endParaRPr lang="en-US" dirty="0"/>
          </a:p>
          <a:p>
            <a:pPr algn="just">
              <a:buFont typeface="Wingdings" pitchFamily="2" charset="2"/>
              <a:buChar char="§"/>
            </a:pPr>
            <a:endParaRPr lang="en-US" dirty="0" smtClean="0"/>
          </a:p>
          <a:p>
            <a:pPr algn="just">
              <a:buFont typeface="Wingdings" pitchFamily="2" charset="2"/>
              <a:buChar char="§"/>
            </a:pPr>
            <a:endParaRPr lang="en-US" dirty="0"/>
          </a:p>
          <a:p>
            <a:pPr algn="just">
              <a:buFont typeface="Wingdings" pitchFamily="2" charset="2"/>
              <a:buChar char="§"/>
            </a:pPr>
            <a:endParaRPr lang="en-US" dirty="0" smtClean="0"/>
          </a:p>
          <a:p>
            <a:pPr algn="just">
              <a:buFont typeface="Wingdings" pitchFamily="2" charset="2"/>
              <a:buChar char="§"/>
            </a:pPr>
            <a:endParaRPr lang="en-US" dirty="0"/>
          </a:p>
          <a:p>
            <a:pPr marL="0" indent="0" algn="just">
              <a:buNone/>
            </a:pPr>
            <a:endParaRPr lang="en-US" dirty="0" smtClean="0">
              <a:latin typeface="Palatino Linotype" panose="02040502050505030304" pitchFamily="18" charset="0"/>
            </a:endParaRPr>
          </a:p>
          <a:p>
            <a:pPr marL="0" indent="0" algn="just">
              <a:buNone/>
            </a:pPr>
            <a:r>
              <a:rPr lang="en-US" dirty="0" smtClean="0">
                <a:latin typeface="Palatino Linotype" panose="02040502050505030304" pitchFamily="18" charset="0"/>
              </a:rPr>
              <a:t>Fig 6. </a:t>
            </a:r>
            <a:r>
              <a:rPr lang="sk-SK" dirty="0"/>
              <a:t>The Dasboard Application after sign in Web Based Nakula using  gmail account as credential</a:t>
            </a:r>
            <a:endParaRPr lang="en-US" dirty="0"/>
          </a:p>
          <a:p>
            <a:pPr marL="0" indent="0" algn="just">
              <a:buNone/>
            </a:pPr>
            <a:endParaRPr lang="en-US" dirty="0">
              <a:latin typeface="Palatino Linotype" panose="02040502050505030304" pitchFamily="18" charset="0"/>
            </a:endParaRPr>
          </a:p>
        </p:txBody>
      </p:sp>
      <p:pic>
        <p:nvPicPr>
          <p:cNvPr id="4" name="Picture 3"/>
          <p:cNvPicPr/>
          <p:nvPr/>
        </p:nvPicPr>
        <p:blipFill>
          <a:blip r:embed="rId3"/>
          <a:stretch>
            <a:fillRect/>
          </a:stretch>
        </p:blipFill>
        <p:spPr>
          <a:xfrm>
            <a:off x="3207894" y="1424064"/>
            <a:ext cx="5606321" cy="3552669"/>
          </a:xfrm>
          <a:prstGeom prst="rect">
            <a:avLst/>
          </a:prstGeom>
        </p:spPr>
      </p:pic>
    </p:spTree>
    <p:extLst>
      <p:ext uri="{BB962C8B-B14F-4D97-AF65-F5344CB8AC3E}">
        <p14:creationId xmlns:p14="http://schemas.microsoft.com/office/powerpoint/2010/main" val="288857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Finding and discussion</a:t>
            </a:r>
          </a:p>
        </p:txBody>
      </p:sp>
      <p:sp>
        <p:nvSpPr>
          <p:cNvPr id="3" name="Content Placeholder 2"/>
          <p:cNvSpPr>
            <a:spLocks noGrp="1"/>
          </p:cNvSpPr>
          <p:nvPr>
            <p:ph idx="1"/>
          </p:nvPr>
        </p:nvSpPr>
        <p:spPr>
          <a:xfrm>
            <a:off x="1295400" y="762001"/>
            <a:ext cx="10287000" cy="5029200"/>
          </a:xfrm>
        </p:spPr>
        <p:txBody>
          <a:bodyPr>
            <a:normAutofit/>
          </a:bodyPr>
          <a:lstStyle/>
          <a:p>
            <a:pPr algn="just"/>
            <a:r>
              <a:rPr lang="sk-SK" dirty="0">
                <a:latin typeface="Palatino Linotype" pitchFamily="18" charset="0"/>
              </a:rPr>
              <a:t>As long as the user is in the sub-domain application that has been accessed, the user can log out after returning to the dashboard as a one-stop media for single sign on. Immediately logged out the user session has been deleted. The processing of every data transaction from the application to the server (including login and revoke token) is carried out on the HTTPS protocol as the transmission layer and data encryption. This ensures that the user data channel is secure and can use the OAuth SAML bearer token to access data from the desired SP. This bearer method protects sending tokens via URL from being accessed by other users via browser history.</a:t>
            </a:r>
            <a:endParaRPr lang="en-US" dirty="0">
              <a:latin typeface="Palatino Linotype" pitchFamily="18" charset="0"/>
            </a:endParaRPr>
          </a:p>
          <a:p>
            <a:pPr algn="just">
              <a:buFont typeface="Wingdings" pitchFamily="2" charset="2"/>
              <a:buChar char="§"/>
            </a:pPr>
            <a:endParaRPr lang="en-US" dirty="0"/>
          </a:p>
          <a:p>
            <a:pPr algn="just">
              <a:buFont typeface="Wingdings" pitchFamily="2" charset="2"/>
              <a:buChar char="§"/>
            </a:pPr>
            <a:endParaRPr lang="en-US" dirty="0" smtClean="0"/>
          </a:p>
          <a:p>
            <a:pPr algn="just">
              <a:buFont typeface="Wingdings" pitchFamily="2" charset="2"/>
              <a:buChar char="§"/>
            </a:pPr>
            <a:endParaRPr lang="en-US" dirty="0"/>
          </a:p>
          <a:p>
            <a:pPr algn="just">
              <a:buFont typeface="Wingdings" pitchFamily="2" charset="2"/>
              <a:buChar char="§"/>
            </a:pPr>
            <a:endParaRPr lang="en-US" dirty="0" smtClean="0"/>
          </a:p>
          <a:p>
            <a:pPr algn="just">
              <a:buFont typeface="Wingdings" pitchFamily="2" charset="2"/>
              <a:buChar char="§"/>
            </a:pPr>
            <a:endParaRPr lang="en-US" dirty="0"/>
          </a:p>
          <a:p>
            <a:pPr algn="just">
              <a:buFont typeface="Wingdings" pitchFamily="2" charset="2"/>
              <a:buChar char="§"/>
            </a:pPr>
            <a:endParaRPr lang="en-US" dirty="0" smtClean="0"/>
          </a:p>
          <a:p>
            <a:pPr algn="just">
              <a:buFont typeface="Wingdings" pitchFamily="2" charset="2"/>
              <a:buChar char="§"/>
            </a:pPr>
            <a:endParaRPr lang="en-US" dirty="0"/>
          </a:p>
          <a:p>
            <a:pPr marL="0" indent="0" algn="just">
              <a:buNone/>
            </a:pPr>
            <a:endParaRPr lang="en-US" dirty="0" smtClean="0">
              <a:latin typeface="Palatino Linotype" panose="02040502050505030304" pitchFamily="18" charset="0"/>
            </a:endParaRPr>
          </a:p>
          <a:p>
            <a:pPr marL="0" indent="0" algn="just">
              <a:buNone/>
            </a:pPr>
            <a:endParaRPr lang="en-US" dirty="0">
              <a:latin typeface="Palatino Linotype" panose="02040502050505030304" pitchFamily="18" charset="0"/>
            </a:endParaRPr>
          </a:p>
        </p:txBody>
      </p:sp>
    </p:spTree>
    <p:extLst>
      <p:ext uri="{BB962C8B-B14F-4D97-AF65-F5344CB8AC3E}">
        <p14:creationId xmlns:p14="http://schemas.microsoft.com/office/powerpoint/2010/main" val="386359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Conclusion</a:t>
            </a:r>
          </a:p>
        </p:txBody>
      </p:sp>
      <p:sp>
        <p:nvSpPr>
          <p:cNvPr id="3" name="Content Placeholder 2"/>
          <p:cNvSpPr>
            <a:spLocks noGrp="1"/>
          </p:cNvSpPr>
          <p:nvPr>
            <p:ph idx="1"/>
          </p:nvPr>
        </p:nvSpPr>
        <p:spPr>
          <a:xfrm>
            <a:off x="1295400" y="762001"/>
            <a:ext cx="10287000" cy="5029200"/>
          </a:xfrm>
        </p:spPr>
        <p:txBody>
          <a:bodyPr>
            <a:normAutofit/>
          </a:bodyPr>
          <a:lstStyle/>
          <a:p>
            <a:pPr algn="just"/>
            <a:r>
              <a:rPr lang="sk-SK" dirty="0">
                <a:latin typeface="Palatino Linotype" pitchFamily="18" charset="0"/>
              </a:rPr>
              <a:t>Research has shown that the SSO method with OAuth and SAML bearer provides easy and secure access with 1 type of credential through the use of google accounts and the client server </a:t>
            </a:r>
            <a:r>
              <a:rPr lang="sk-SK" dirty="0" smtClean="0">
                <a:latin typeface="Palatino Linotype" pitchFamily="18" charset="0"/>
              </a:rPr>
              <a:t>architecture</a:t>
            </a:r>
            <a:r>
              <a:rPr lang="sk-SK" dirty="0">
                <a:latin typeface="Palatino Linotype" pitchFamily="18" charset="0"/>
              </a:rPr>
              <a:t>. </a:t>
            </a:r>
            <a:endParaRPr lang="en-US" dirty="0" smtClean="0">
              <a:latin typeface="Palatino Linotype" pitchFamily="18" charset="0"/>
            </a:endParaRPr>
          </a:p>
          <a:p>
            <a:pPr algn="just"/>
            <a:r>
              <a:rPr lang="sk-SK" dirty="0" smtClean="0">
                <a:latin typeface="Palatino Linotype" pitchFamily="18" charset="0"/>
              </a:rPr>
              <a:t>The </a:t>
            </a:r>
            <a:r>
              <a:rPr lang="sk-SK" dirty="0">
                <a:latin typeface="Palatino Linotype" pitchFamily="18" charset="0"/>
              </a:rPr>
              <a:t>SSO application on </a:t>
            </a:r>
            <a:r>
              <a:rPr lang="sk-SK" dirty="0" smtClean="0">
                <a:latin typeface="Palatino Linotype" pitchFamily="18" charset="0"/>
              </a:rPr>
              <a:t>NAKULA</a:t>
            </a:r>
            <a:r>
              <a:rPr lang="en-US" dirty="0" smtClean="0">
                <a:latin typeface="Palatino Linotype" pitchFamily="18" charset="0"/>
              </a:rPr>
              <a:t> </a:t>
            </a:r>
            <a:r>
              <a:rPr lang="sk-SK" dirty="0" smtClean="0">
                <a:latin typeface="Palatino Linotype" pitchFamily="18" charset="0"/>
              </a:rPr>
              <a:t>which </a:t>
            </a:r>
            <a:r>
              <a:rPr lang="sk-SK" dirty="0">
                <a:latin typeface="Palatino Linotype" pitchFamily="18" charset="0"/>
              </a:rPr>
              <a:t>is based on android and web client server makes it easy for users to access sub domains or other applications without having to re-sign in every application that is accessed. </a:t>
            </a:r>
            <a:endParaRPr lang="en-US" dirty="0" smtClean="0">
              <a:latin typeface="Palatino Linotype" pitchFamily="18" charset="0"/>
            </a:endParaRPr>
          </a:p>
          <a:p>
            <a:pPr algn="just"/>
            <a:r>
              <a:rPr lang="sk-SK" dirty="0" smtClean="0">
                <a:latin typeface="Palatino Linotype" pitchFamily="18" charset="0"/>
              </a:rPr>
              <a:t>The </a:t>
            </a:r>
            <a:r>
              <a:rPr lang="sk-SK" dirty="0">
                <a:latin typeface="Palatino Linotype" pitchFamily="18" charset="0"/>
              </a:rPr>
              <a:t>implementation of the refresh access token of the OAuth protocol will protect the validity of the access token used by the client that has been authorized by SAML, so this security is layered. Goggle identity service can speed up SSO while still focusing on securing data transmission while using SSO.</a:t>
            </a:r>
            <a:endParaRPr lang="en-US" dirty="0">
              <a:latin typeface="Palatino Linotype" pitchFamily="18" charset="0"/>
            </a:endParaRPr>
          </a:p>
          <a:p>
            <a:pPr algn="just"/>
            <a:endParaRPr lang="en-US" dirty="0">
              <a:latin typeface="Palatino Linotype" pitchFamily="18" charset="0"/>
            </a:endParaRPr>
          </a:p>
          <a:p>
            <a:pPr algn="just"/>
            <a:r>
              <a:rPr lang="en-US" dirty="0">
                <a:latin typeface="Palatino Linotype" pitchFamily="18" charset="0"/>
              </a:rPr>
              <a:t/>
            </a:r>
            <a:br>
              <a:rPr lang="en-US" dirty="0">
                <a:latin typeface="Palatino Linotype" pitchFamily="18" charset="0"/>
              </a:rPr>
            </a:br>
            <a:endParaRPr lang="en-US" dirty="0">
              <a:latin typeface="Palatino Linotype" pitchFamily="18" charset="0"/>
            </a:endParaRPr>
          </a:p>
        </p:txBody>
      </p:sp>
    </p:spTree>
    <p:extLst>
      <p:ext uri="{BB962C8B-B14F-4D97-AF65-F5344CB8AC3E}">
        <p14:creationId xmlns:p14="http://schemas.microsoft.com/office/powerpoint/2010/main" val="3600678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solidFill>
                  <a:srgbClr val="FF0000"/>
                </a:solidFill>
                <a:latin typeface="Palatino Linotype" panose="02040502050505030304" pitchFamily="18" charset="0"/>
              </a:rPr>
              <a:t>Further research</a:t>
            </a:r>
          </a:p>
        </p:txBody>
      </p:sp>
      <p:sp>
        <p:nvSpPr>
          <p:cNvPr id="3" name="Content Placeholder 2"/>
          <p:cNvSpPr>
            <a:spLocks noGrp="1"/>
          </p:cNvSpPr>
          <p:nvPr>
            <p:ph idx="1"/>
          </p:nvPr>
        </p:nvSpPr>
        <p:spPr>
          <a:xfrm>
            <a:off x="1295400" y="762001"/>
            <a:ext cx="10287000" cy="5029200"/>
          </a:xfrm>
        </p:spPr>
        <p:txBody>
          <a:bodyPr>
            <a:normAutofit/>
          </a:bodyPr>
          <a:lstStyle/>
          <a:p>
            <a:pPr algn="just"/>
            <a:r>
              <a:rPr lang="en-US" dirty="0">
                <a:latin typeface="Palatino Linotype" panose="02040502050505030304" pitchFamily="18" charset="0"/>
              </a:rPr>
              <a:t>In this study, there are still some limitations that are expected to be developed further for further research. Some things that can be given for the development of this </a:t>
            </a:r>
            <a:r>
              <a:rPr lang="en-US" dirty="0" smtClean="0">
                <a:latin typeface="Palatino Linotype" panose="02040502050505030304" pitchFamily="18" charset="0"/>
              </a:rPr>
              <a:t>system SSO  </a:t>
            </a:r>
            <a:r>
              <a:rPr lang="en-US" dirty="0">
                <a:latin typeface="Palatino Linotype" panose="02040502050505030304" pitchFamily="18" charset="0"/>
              </a:rPr>
              <a:t>are that this system can be developed to be able to integrate </a:t>
            </a:r>
            <a:r>
              <a:rPr lang="en-US" dirty="0" smtClean="0">
                <a:latin typeface="Palatino Linotype" panose="02040502050505030304" pitchFamily="18" charset="0"/>
              </a:rPr>
              <a:t>with other App completely </a:t>
            </a:r>
            <a:r>
              <a:rPr lang="en-US" smtClean="0">
                <a:latin typeface="Palatino Linotype" panose="02040502050505030304" pitchFamily="18" charset="0"/>
              </a:rPr>
              <a:t>across departments </a:t>
            </a:r>
            <a:r>
              <a:rPr lang="en-US" dirty="0" smtClean="0">
                <a:latin typeface="Palatino Linotype" panose="02040502050505030304" pitchFamily="18" charset="0"/>
              </a:rPr>
              <a:t>inside </a:t>
            </a:r>
            <a:r>
              <a:rPr lang="en-US" smtClean="0">
                <a:latin typeface="Palatino Linotype" panose="02040502050505030304" pitchFamily="18" charset="0"/>
              </a:rPr>
              <a:t>of whole UPNYK </a:t>
            </a:r>
            <a:r>
              <a:rPr lang="en-US" dirty="0" smtClean="0">
                <a:latin typeface="Palatino Linotype" panose="02040502050505030304" pitchFamily="18" charset="0"/>
              </a:rPr>
              <a:t>completely.</a:t>
            </a:r>
            <a:endParaRPr lang="en-US" dirty="0">
              <a:latin typeface="Palatino Linotype" panose="02040502050505030304" pitchFamily="18" charset="0"/>
            </a:endParaRPr>
          </a:p>
          <a:p>
            <a:pPr algn="just"/>
            <a:r>
              <a:rPr lang="en-US" dirty="0">
                <a:latin typeface="Palatino Linotype" panose="02040502050505030304" pitchFamily="18" charset="0"/>
              </a:rPr>
              <a:t>The network map can be developed again for monitoring all wireless in UPN that is connected to the controller, information on devices in each department and work unit.</a:t>
            </a:r>
          </a:p>
          <a:p>
            <a:pPr algn="just"/>
            <a:endParaRPr lang="en-US" dirty="0">
              <a:latin typeface="Palatino Linotype" panose="02040502050505030304" pitchFamily="18" charset="0"/>
            </a:endParaRPr>
          </a:p>
          <a:p>
            <a:pPr algn="just"/>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p:txBody>
      </p:sp>
    </p:spTree>
    <p:extLst>
      <p:ext uri="{BB962C8B-B14F-4D97-AF65-F5344CB8AC3E}">
        <p14:creationId xmlns:p14="http://schemas.microsoft.com/office/powerpoint/2010/main" val="3349963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Reference</a:t>
            </a:r>
          </a:p>
        </p:txBody>
      </p:sp>
      <p:sp>
        <p:nvSpPr>
          <p:cNvPr id="3" name="Content Placeholder 2"/>
          <p:cNvSpPr>
            <a:spLocks noGrp="1"/>
          </p:cNvSpPr>
          <p:nvPr>
            <p:ph idx="1"/>
          </p:nvPr>
        </p:nvSpPr>
        <p:spPr>
          <a:xfrm>
            <a:off x="1151467" y="762001"/>
            <a:ext cx="10727266" cy="5029200"/>
          </a:xfrm>
        </p:spPr>
        <p:txBody>
          <a:bodyPr>
            <a:normAutofit/>
          </a:bodyPr>
          <a:lstStyle/>
          <a:p>
            <a:r>
              <a:rPr lang="sk-SK" dirty="0"/>
              <a:t>Kang, M. </a:t>
            </a:r>
            <a:r>
              <a:rPr lang="sk-SK" i="1" dirty="0"/>
              <a:t>et al.</a:t>
            </a:r>
            <a:r>
              <a:rPr lang="sk-SK" dirty="0"/>
              <a:t> (2005) ‘An SAML based SSO architecture for secure data exchange between user and OSS’, </a:t>
            </a:r>
            <a:r>
              <a:rPr lang="sk-SK" i="1" dirty="0"/>
              <a:t>APNOMS 2005 - 8th Asia-Pacific Network Operations and Management Symposium :Toward Managed Ubiquitous Information Society, Proceedings</a:t>
            </a:r>
            <a:r>
              <a:rPr lang="sk-SK" dirty="0"/>
              <a:t>, (January), pp. 608–617</a:t>
            </a:r>
            <a:r>
              <a:rPr lang="sk-SK" dirty="0" smtClean="0"/>
              <a:t>.</a:t>
            </a:r>
            <a:endParaRPr lang="en-US" dirty="0"/>
          </a:p>
          <a:p>
            <a:r>
              <a:rPr lang="sk-SK" dirty="0" smtClean="0"/>
              <a:t>Lewis</a:t>
            </a:r>
            <a:r>
              <a:rPr lang="sk-SK" dirty="0"/>
              <a:t>, K. D. L. andjames E. (2009) ‘Web Single Sign-On Authentication using SAML’, (June). Available at: http://arxiv.org/abs/0909.2368.</a:t>
            </a:r>
            <a:endParaRPr lang="en-US" dirty="0"/>
          </a:p>
          <a:p>
            <a:pPr algn="just"/>
            <a:r>
              <a:rPr lang="sk-SK" dirty="0"/>
              <a:t>Kosanke, R. M. (2019) </a:t>
            </a:r>
            <a:r>
              <a:rPr lang="sk-SK" i="1" dirty="0"/>
              <a:t>Security Assertion Markup Language (SAML) V2.0 Technical Overview</a:t>
            </a:r>
            <a:r>
              <a:rPr lang="sk-SK" dirty="0"/>
              <a:t>.</a:t>
            </a:r>
            <a:endParaRPr lang="en-US" dirty="0"/>
          </a:p>
          <a:p>
            <a:pPr algn="just"/>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p:txBody>
      </p:sp>
    </p:spTree>
    <p:extLst>
      <p:ext uri="{BB962C8B-B14F-4D97-AF65-F5344CB8AC3E}">
        <p14:creationId xmlns:p14="http://schemas.microsoft.com/office/powerpoint/2010/main" val="644321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8"/>
            <a:ext cx="9601200" cy="558800"/>
          </a:xfrm>
        </p:spPr>
        <p:txBody>
          <a:bodyPr/>
          <a:lstStyle/>
          <a:p>
            <a:r>
              <a:rPr lang="en-US" dirty="0">
                <a:latin typeface="Palatino Linotype" panose="02040502050505030304" pitchFamily="18" charset="0"/>
              </a:rPr>
              <a:t>Introduction</a:t>
            </a:r>
          </a:p>
        </p:txBody>
      </p:sp>
      <p:sp>
        <p:nvSpPr>
          <p:cNvPr id="3" name="Content Placeholder 2"/>
          <p:cNvSpPr>
            <a:spLocks noGrp="1"/>
          </p:cNvSpPr>
          <p:nvPr>
            <p:ph idx="1"/>
          </p:nvPr>
        </p:nvSpPr>
        <p:spPr>
          <a:xfrm>
            <a:off x="1295399" y="982133"/>
            <a:ext cx="10303933" cy="4809067"/>
          </a:xfrm>
        </p:spPr>
        <p:txBody>
          <a:bodyPr>
            <a:normAutofit/>
          </a:bodyPr>
          <a:lstStyle/>
          <a:p>
            <a:pPr algn="just"/>
            <a:r>
              <a:rPr lang="sk-SK" dirty="0" smtClean="0">
                <a:latin typeface="Palatino Linotype" pitchFamily="18" charset="0"/>
              </a:rPr>
              <a:t>User</a:t>
            </a:r>
            <a:r>
              <a:rPr lang="en-US" dirty="0" smtClean="0">
                <a:latin typeface="Palatino Linotype" pitchFamily="18" charset="0"/>
              </a:rPr>
              <a:t>s</a:t>
            </a:r>
            <a:r>
              <a:rPr lang="sk-SK" dirty="0" smtClean="0">
                <a:latin typeface="Palatino Linotype" pitchFamily="18" charset="0"/>
              </a:rPr>
              <a:t> </a:t>
            </a:r>
            <a:r>
              <a:rPr lang="en-US" dirty="0" smtClean="0">
                <a:latin typeface="Palatino Linotype" pitchFamily="18" charset="0"/>
              </a:rPr>
              <a:t>are </a:t>
            </a:r>
            <a:r>
              <a:rPr lang="sk-SK" dirty="0" smtClean="0">
                <a:latin typeface="Palatino Linotype" pitchFamily="18" charset="0"/>
              </a:rPr>
              <a:t>used</a:t>
            </a:r>
            <a:r>
              <a:rPr lang="en-US" dirty="0" smtClean="0">
                <a:latin typeface="Palatino Linotype" pitchFamily="18" charset="0"/>
              </a:rPr>
              <a:t> to access</a:t>
            </a:r>
            <a:r>
              <a:rPr lang="sk-SK" dirty="0" smtClean="0">
                <a:latin typeface="Palatino Linotype" pitchFamily="18" charset="0"/>
              </a:rPr>
              <a:t> </a:t>
            </a:r>
            <a:r>
              <a:rPr lang="sk-SK" dirty="0">
                <a:latin typeface="Palatino Linotype" pitchFamily="18" charset="0"/>
              </a:rPr>
              <a:t>the application based on their role in organization to handle their jobs. </a:t>
            </a:r>
            <a:r>
              <a:rPr lang="en-US" dirty="0">
                <a:latin typeface="Palatino Linotype" pitchFamily="18" charset="0"/>
              </a:rPr>
              <a:t>A</a:t>
            </a:r>
            <a:r>
              <a:rPr lang="sk-SK" dirty="0" smtClean="0">
                <a:latin typeface="Palatino Linotype" pitchFamily="18" charset="0"/>
              </a:rPr>
              <a:t>ddition</a:t>
            </a:r>
            <a:r>
              <a:rPr lang="en-US" dirty="0" smtClean="0">
                <a:latin typeface="Palatino Linotype" pitchFamily="18" charset="0"/>
              </a:rPr>
              <a:t>ally</a:t>
            </a:r>
            <a:r>
              <a:rPr lang="sk-SK" dirty="0" smtClean="0">
                <a:latin typeface="Palatino Linotype" pitchFamily="18" charset="0"/>
              </a:rPr>
              <a:t>, </a:t>
            </a:r>
            <a:r>
              <a:rPr lang="sk-SK" dirty="0">
                <a:latin typeface="Palatino Linotype" pitchFamily="18" charset="0"/>
              </a:rPr>
              <a:t>they should remember username and password along those numerous application. Furthermore, security and authentication are becoming major issues that should tackle in order to work effectively and efficiently for in various </a:t>
            </a:r>
            <a:r>
              <a:rPr lang="sk-SK" dirty="0" smtClean="0">
                <a:latin typeface="Palatino Linotype" pitchFamily="18" charset="0"/>
              </a:rPr>
              <a:t>systems</a:t>
            </a:r>
            <a:r>
              <a:rPr lang="en-US" dirty="0">
                <a:latin typeface="Palatino Linotype" panose="02040502050505030304" pitchFamily="18" charset="0"/>
              </a:rPr>
              <a:t>.</a:t>
            </a:r>
          </a:p>
          <a:p>
            <a:pPr algn="just"/>
            <a:r>
              <a:rPr lang="sk-SK" dirty="0" smtClean="0">
                <a:latin typeface="Palatino Linotype" pitchFamily="18" charset="0"/>
              </a:rPr>
              <a:t>Meanwhile</a:t>
            </a:r>
            <a:r>
              <a:rPr lang="sk-SK" dirty="0">
                <a:latin typeface="Palatino Linotype" pitchFamily="18" charset="0"/>
              </a:rPr>
              <a:t>, those complications of application, user access, password, security, and authentication are needed </a:t>
            </a:r>
            <a:r>
              <a:rPr lang="en-US" dirty="0" smtClean="0">
                <a:latin typeface="Palatino Linotype" pitchFamily="18" charset="0"/>
              </a:rPr>
              <a:t>to be improved  for </a:t>
            </a:r>
            <a:r>
              <a:rPr lang="sk-SK" dirty="0" smtClean="0">
                <a:latin typeface="Palatino Linotype" pitchFamily="18" charset="0"/>
              </a:rPr>
              <a:t>data exchange </a:t>
            </a:r>
            <a:r>
              <a:rPr lang="sk-SK" dirty="0">
                <a:latin typeface="Palatino Linotype" pitchFamily="18" charset="0"/>
              </a:rPr>
              <a:t>over the </a:t>
            </a:r>
            <a:r>
              <a:rPr lang="sk-SK" dirty="0" smtClean="0">
                <a:latin typeface="Palatino Linotype" pitchFamily="18" charset="0"/>
              </a:rPr>
              <a:t>internet</a:t>
            </a:r>
            <a:r>
              <a:rPr lang="en-US" dirty="0" smtClean="0">
                <a:latin typeface="Palatino Linotype" panose="02040502050505030304" pitchFamily="18" charset="0"/>
              </a:rPr>
              <a:t>.</a:t>
            </a:r>
          </a:p>
          <a:p>
            <a:pPr algn="just"/>
            <a:r>
              <a:rPr lang="sk-SK" dirty="0">
                <a:latin typeface="Palatino Linotype" pitchFamily="18" charset="0"/>
              </a:rPr>
              <a:t>Essentially, organization have to start within central authentication for handling their applications, web based, easy to configure, highly support security system and easily from user perspective </a:t>
            </a:r>
            <a:endParaRPr lang="en-US" dirty="0" smtClean="0">
              <a:latin typeface="Palatino Linotype" pitchFamily="18" charset="0"/>
            </a:endParaRPr>
          </a:p>
          <a:p>
            <a:pPr algn="just"/>
            <a:r>
              <a:rPr lang="sk-SK" dirty="0">
                <a:latin typeface="Palatino Linotype" pitchFamily="18" charset="0"/>
              </a:rPr>
              <a:t>So the Secure of  Single Sign On (SSO) method is needed for those </a:t>
            </a:r>
            <a:r>
              <a:rPr lang="sk-SK" dirty="0" smtClean="0">
                <a:latin typeface="Palatino Linotype" pitchFamily="18" charset="0"/>
              </a:rPr>
              <a:t>case</a:t>
            </a:r>
            <a:r>
              <a:rPr lang="en-US" dirty="0" smtClean="0">
                <a:latin typeface="Palatino Linotype" pitchFamily="18" charset="0"/>
              </a:rPr>
              <a:t>s</a:t>
            </a:r>
            <a:r>
              <a:rPr lang="sk-SK" dirty="0" smtClean="0">
                <a:latin typeface="Palatino Linotype" pitchFamily="18" charset="0"/>
              </a:rPr>
              <a:t>. </a:t>
            </a:r>
            <a:r>
              <a:rPr lang="sk-SK" dirty="0">
                <a:latin typeface="Palatino Linotype" pitchFamily="18" charset="0"/>
              </a:rPr>
              <a:t>The SSO can be practically direct many user to log in to multi application using one credential but it must be supported by security assertion </a:t>
            </a:r>
            <a:r>
              <a:rPr lang="sk-SK" dirty="0" smtClean="0">
                <a:latin typeface="Palatino Linotype" pitchFamily="18" charset="0"/>
              </a:rPr>
              <a:t>protocol</a:t>
            </a:r>
            <a:endParaRPr lang="en-US" dirty="0" smtClean="0">
              <a:latin typeface="Palatino Linotype" pitchFamily="18" charset="0"/>
            </a:endParaRP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Introduction</a:t>
            </a:r>
          </a:p>
        </p:txBody>
      </p:sp>
      <p:sp>
        <p:nvSpPr>
          <p:cNvPr id="3" name="Content Placeholder 2"/>
          <p:cNvSpPr>
            <a:spLocks noGrp="1"/>
          </p:cNvSpPr>
          <p:nvPr>
            <p:ph idx="1"/>
          </p:nvPr>
        </p:nvSpPr>
        <p:spPr>
          <a:xfrm>
            <a:off x="1295400" y="762001"/>
            <a:ext cx="10287000" cy="5029200"/>
          </a:xfrm>
        </p:spPr>
        <p:txBody>
          <a:bodyPr>
            <a:normAutofit/>
          </a:bodyPr>
          <a:lstStyle/>
          <a:p>
            <a:pPr algn="just"/>
            <a:r>
              <a:rPr lang="sk-SK" dirty="0">
                <a:latin typeface="Palatino Linotype" pitchFamily="18" charset="0"/>
              </a:rPr>
              <a:t>One of technology that can be used for is Security Assertion Markup Language (SAML) offers a secure system, SAML, XML, SOAP and HTTP  protocol based for exchanging user security information among organization and a service </a:t>
            </a:r>
            <a:r>
              <a:rPr lang="sk-SK" dirty="0" smtClean="0">
                <a:latin typeface="Palatino Linotype" pitchFamily="18" charset="0"/>
              </a:rPr>
              <a:t>provider</a:t>
            </a:r>
            <a:endParaRPr lang="en-US" dirty="0" smtClean="0">
              <a:latin typeface="Palatino Linotype" pitchFamily="18" charset="0"/>
            </a:endParaRPr>
          </a:p>
          <a:p>
            <a:pPr algn="just"/>
            <a:r>
              <a:rPr lang="en-US" dirty="0" smtClean="0">
                <a:latin typeface="Palatino Linotype" pitchFamily="18" charset="0"/>
              </a:rPr>
              <a:t>T</a:t>
            </a:r>
            <a:r>
              <a:rPr lang="sk-SK" dirty="0" smtClean="0">
                <a:latin typeface="Palatino Linotype" pitchFamily="18" charset="0"/>
              </a:rPr>
              <a:t>he </a:t>
            </a:r>
            <a:r>
              <a:rPr lang="sk-SK" dirty="0">
                <a:latin typeface="Palatino Linotype" pitchFamily="18" charset="0"/>
              </a:rPr>
              <a:t>SAML standard provides framework guidelines and language rules for the data communication </a:t>
            </a:r>
            <a:r>
              <a:rPr lang="sk-SK" dirty="0" smtClean="0">
                <a:latin typeface="Palatino Linotype" pitchFamily="18" charset="0"/>
              </a:rPr>
              <a:t>more </a:t>
            </a:r>
            <a:r>
              <a:rPr lang="sk-SK" dirty="0">
                <a:latin typeface="Palatino Linotype" pitchFamily="18" charset="0"/>
              </a:rPr>
              <a:t>elastic and permit customization data to be delivered to the service provider and provide single sign on on enterprise systems. The other method is OAuth, JSON and HTTP protocol based and offer security for API authorization among the user applications (Rupa </a:t>
            </a:r>
            <a:r>
              <a:rPr lang="sk-SK" i="1" dirty="0">
                <a:latin typeface="Palatino Linotype" pitchFamily="18" charset="0"/>
              </a:rPr>
              <a:t>et al.</a:t>
            </a:r>
            <a:r>
              <a:rPr lang="sk-SK" dirty="0">
                <a:latin typeface="Palatino Linotype" pitchFamily="18" charset="0"/>
              </a:rPr>
              <a:t>, 2020). </a:t>
            </a:r>
            <a:endParaRPr lang="en-US" dirty="0">
              <a:latin typeface="Palatino Linotype" pitchFamily="18" charset="0"/>
            </a:endParaRPr>
          </a:p>
          <a:p>
            <a:pPr algn="just"/>
            <a:r>
              <a:rPr lang="sk-SK" dirty="0">
                <a:latin typeface="Palatino Linotype" pitchFamily="18" charset="0"/>
              </a:rPr>
              <a:t>Academic Campus is also big organization that need secure SSO to be the solution for any process for academic purposes. University of Pembangunan Nasional Veteran Yogyakarta has become more emerging academic institution since its changing to the state University, so its student and lecturer amount increased </a:t>
            </a:r>
            <a:r>
              <a:rPr lang="sk-SK" dirty="0" smtClean="0">
                <a:latin typeface="Palatino Linotype" pitchFamily="18" charset="0"/>
              </a:rPr>
              <a:t>significantly</a:t>
            </a:r>
            <a:endParaRPr lang="en-US" dirty="0" smtClean="0">
              <a:latin typeface="Palatino Linotype" pitchFamily="18" charset="0"/>
            </a:endParaRPr>
          </a:p>
          <a:p>
            <a:pPr algn="just"/>
            <a:r>
              <a:rPr lang="sk-SK" dirty="0">
                <a:latin typeface="Palatino Linotype" pitchFamily="18" charset="0"/>
              </a:rPr>
              <a:t>By this condition,  user credential is very important that must be managed as one set credential to access in multi application accross network securely so that can ease to process of many online academic process</a:t>
            </a:r>
            <a:endParaRPr lang="en-US" dirty="0" smtClean="0">
              <a:latin typeface="Palatino Linotype" panose="02040502050505030304" pitchFamily="18" charset="0"/>
            </a:endParaRPr>
          </a:p>
        </p:txBody>
      </p:sp>
    </p:spTree>
    <p:extLst>
      <p:ext uri="{BB962C8B-B14F-4D97-AF65-F5344CB8AC3E}">
        <p14:creationId xmlns:p14="http://schemas.microsoft.com/office/powerpoint/2010/main" val="319235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Introduction</a:t>
            </a:r>
          </a:p>
        </p:txBody>
      </p:sp>
      <p:sp>
        <p:nvSpPr>
          <p:cNvPr id="3" name="Content Placeholder 2"/>
          <p:cNvSpPr>
            <a:spLocks noGrp="1"/>
          </p:cNvSpPr>
          <p:nvPr>
            <p:ph idx="1"/>
          </p:nvPr>
        </p:nvSpPr>
        <p:spPr>
          <a:xfrm>
            <a:off x="1295400" y="762001"/>
            <a:ext cx="10287000" cy="5029200"/>
          </a:xfrm>
        </p:spPr>
        <p:txBody>
          <a:bodyPr>
            <a:normAutofit/>
          </a:bodyPr>
          <a:lstStyle/>
          <a:p>
            <a:pPr algn="just"/>
            <a:r>
              <a:rPr lang="sk-SK" dirty="0">
                <a:latin typeface="Palatino Linotype" pitchFamily="18" charset="0"/>
              </a:rPr>
              <a:t>The implementation of SSO will make it easier for users to log in to the website without having trouble remembering their credentials such as username, NIM, and password</a:t>
            </a:r>
            <a:r>
              <a:rPr lang="sk-SK" dirty="0" smtClean="0">
                <a:latin typeface="Palatino Linotype" pitchFamily="18" charset="0"/>
              </a:rPr>
              <a:t>.</a:t>
            </a:r>
            <a:endParaRPr lang="en-US" dirty="0" smtClean="0">
              <a:latin typeface="Palatino Linotype" pitchFamily="18" charset="0"/>
            </a:endParaRPr>
          </a:p>
          <a:p>
            <a:pPr algn="just"/>
            <a:r>
              <a:rPr lang="sk-SK" dirty="0">
                <a:latin typeface="Palatino Linotype" pitchFamily="18" charset="0"/>
              </a:rPr>
              <a:t>So that only by entering an email address that has been registered in the system, users will easily log in quickly to several information system domains within the UPNYK campus simultaneously without having to login one by </a:t>
            </a:r>
            <a:r>
              <a:rPr lang="sk-SK" dirty="0" smtClean="0">
                <a:latin typeface="Palatino Linotype" pitchFamily="18" charset="0"/>
              </a:rPr>
              <a:t>one</a:t>
            </a:r>
            <a:endParaRPr lang="en-US" dirty="0" smtClean="0">
              <a:latin typeface="Palatino Linotype" pitchFamily="18" charset="0"/>
            </a:endParaRPr>
          </a:p>
          <a:p>
            <a:pPr algn="just"/>
            <a:r>
              <a:rPr lang="sk-SK" dirty="0">
                <a:latin typeface="Palatino Linotype" pitchFamily="18" charset="0"/>
              </a:rPr>
              <a:t>Although one email makes it easier to login on multiple domains. The authentication method </a:t>
            </a:r>
            <a:r>
              <a:rPr lang="sk-SK" dirty="0" smtClean="0">
                <a:latin typeface="Palatino Linotype" pitchFamily="18" charset="0"/>
              </a:rPr>
              <a:t>uses </a:t>
            </a:r>
            <a:r>
              <a:rPr lang="sk-SK" dirty="0">
                <a:latin typeface="Palatino Linotype" pitchFamily="18" charset="0"/>
              </a:rPr>
              <a:t>the OAuth 2.0 and SAML protocol which is integrated with the account using the official institutional ID (@upnyk) from the gmail mail server.</a:t>
            </a:r>
            <a:endParaRPr lang="en-US" dirty="0">
              <a:latin typeface="Palatino Linotype" pitchFamily="18" charset="0"/>
            </a:endParaRPr>
          </a:p>
          <a:p>
            <a:pPr algn="just"/>
            <a:endParaRPr lang="en-US" dirty="0" smtClean="0">
              <a:latin typeface="Palatino Linotype" panose="02040502050505030304" pitchFamily="18" charset="0"/>
            </a:endParaRPr>
          </a:p>
        </p:txBody>
      </p:sp>
    </p:spTree>
    <p:extLst>
      <p:ext uri="{BB962C8B-B14F-4D97-AF65-F5344CB8AC3E}">
        <p14:creationId xmlns:p14="http://schemas.microsoft.com/office/powerpoint/2010/main" val="119720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Literature review</a:t>
            </a:r>
          </a:p>
        </p:txBody>
      </p:sp>
      <p:sp>
        <p:nvSpPr>
          <p:cNvPr id="3" name="Content Placeholder 2"/>
          <p:cNvSpPr>
            <a:spLocks noGrp="1"/>
          </p:cNvSpPr>
          <p:nvPr>
            <p:ph idx="1"/>
          </p:nvPr>
        </p:nvSpPr>
        <p:spPr>
          <a:xfrm>
            <a:off x="1295400" y="762001"/>
            <a:ext cx="10287000" cy="5029200"/>
          </a:xfrm>
        </p:spPr>
        <p:txBody>
          <a:bodyPr>
            <a:normAutofit fontScale="92500" lnSpcReduction="20000"/>
          </a:bodyPr>
          <a:lstStyle/>
          <a:p>
            <a:pPr algn="just"/>
            <a:r>
              <a:rPr lang="en-US" sz="2200" dirty="0" smtClean="0">
                <a:latin typeface="Palatino Linotype" pitchFamily="18" charset="0"/>
              </a:rPr>
              <a:t>Overviewed </a:t>
            </a:r>
            <a:r>
              <a:rPr lang="en-US" sz="2200" dirty="0">
                <a:latin typeface="Palatino Linotype" pitchFamily="18" charset="0"/>
              </a:rPr>
              <a:t>by </a:t>
            </a:r>
            <a:r>
              <a:rPr lang="en-US" sz="2200" dirty="0" smtClean="0">
                <a:latin typeface="Palatino Linotype" pitchFamily="18" charset="0"/>
              </a:rPr>
              <a:t>(Kang et al. 2005) stated that there are </a:t>
            </a:r>
            <a:r>
              <a:rPr lang="sk-SK" sz="2200" dirty="0">
                <a:latin typeface="Palatino Linotype" pitchFamily="18" charset="0"/>
              </a:rPr>
              <a:t>several techniques is developed for data exchange and security </a:t>
            </a:r>
            <a:r>
              <a:rPr lang="sk-SK" sz="2200" dirty="0" smtClean="0">
                <a:latin typeface="Palatino Linotype" pitchFamily="18" charset="0"/>
              </a:rPr>
              <a:t>authentication</a:t>
            </a:r>
            <a:r>
              <a:rPr lang="en-US" sz="2200" dirty="0" smtClean="0">
                <a:latin typeface="Palatino Linotype" pitchFamily="18" charset="0"/>
              </a:rPr>
              <a:t>, </a:t>
            </a:r>
            <a:r>
              <a:rPr lang="sk-SK" sz="2200" dirty="0">
                <a:latin typeface="Palatino Linotype" pitchFamily="18" charset="0"/>
              </a:rPr>
              <a:t>Public Key Infrastructure (PKI), Secure Socket Layer (SSL), XML based services. PKI based service is higly complex structure, code and costly in development and </a:t>
            </a:r>
            <a:r>
              <a:rPr lang="sk-SK" sz="2200" dirty="0" smtClean="0">
                <a:latin typeface="Palatino Linotype" pitchFamily="18" charset="0"/>
              </a:rPr>
              <a:t>maintenance</a:t>
            </a:r>
            <a:r>
              <a:rPr lang="en-US" sz="2200" dirty="0" smtClean="0">
                <a:latin typeface="Palatino Linotype" pitchFamily="18" charset="0"/>
              </a:rPr>
              <a:t>. </a:t>
            </a:r>
            <a:r>
              <a:rPr lang="sk-SK" sz="2200" dirty="0">
                <a:latin typeface="Palatino Linotype" pitchFamily="18" charset="0"/>
              </a:rPr>
              <a:t>SSL extremely more resource such as need partial encryption in </a:t>
            </a:r>
            <a:r>
              <a:rPr lang="sk-SK" sz="2200" dirty="0" smtClean="0">
                <a:latin typeface="Palatino Linotype" pitchFamily="18" charset="0"/>
              </a:rPr>
              <a:t>data</a:t>
            </a:r>
            <a:r>
              <a:rPr lang="en-US" sz="2200" dirty="0" smtClean="0">
                <a:latin typeface="Palatino Linotype" pitchFamily="18" charset="0"/>
              </a:rPr>
              <a:t>. </a:t>
            </a:r>
            <a:r>
              <a:rPr lang="sk-SK" sz="2200" dirty="0" smtClean="0">
                <a:latin typeface="Palatino Linotype" pitchFamily="18" charset="0"/>
              </a:rPr>
              <a:t>While </a:t>
            </a:r>
            <a:r>
              <a:rPr lang="sk-SK" sz="2200" dirty="0">
                <a:latin typeface="Palatino Linotype" pitchFamily="18" charset="0"/>
              </a:rPr>
              <a:t>XML based services provide more robust and penetration and free in data exchange. Compare the current exsisting system in security authentication and single sign on methods, SAML is based on XML services that more reliable, high flexibility and good authentication security </a:t>
            </a:r>
            <a:r>
              <a:rPr lang="sk-SK" sz="2200" dirty="0" smtClean="0">
                <a:latin typeface="Palatino Linotype" pitchFamily="18" charset="0"/>
              </a:rPr>
              <a:t>systems</a:t>
            </a:r>
            <a:r>
              <a:rPr lang="en-US" sz="2200" dirty="0" smtClean="0">
                <a:latin typeface="Palatino Linotype" pitchFamily="18" charset="0"/>
              </a:rPr>
              <a:t>.</a:t>
            </a:r>
            <a:r>
              <a:rPr lang="sk-SK" sz="2200" dirty="0" smtClean="0">
                <a:latin typeface="Palatino Linotype" pitchFamily="18" charset="0"/>
              </a:rPr>
              <a:t> </a:t>
            </a:r>
            <a:endParaRPr lang="en-US" sz="2200" dirty="0" smtClean="0">
              <a:latin typeface="Palatino Linotype" pitchFamily="18" charset="0"/>
            </a:endParaRPr>
          </a:p>
          <a:p>
            <a:pPr algn="just"/>
            <a:r>
              <a:rPr lang="en-US" sz="2200" dirty="0" smtClean="0">
                <a:latin typeface="Palatino Linotype" pitchFamily="18" charset="0"/>
              </a:rPr>
              <a:t>Research by (Lewis, 2009) described that </a:t>
            </a:r>
            <a:r>
              <a:rPr lang="en-US" sz="2200" dirty="0">
                <a:latin typeface="Palatino Linotype" pitchFamily="18" charset="0"/>
              </a:rPr>
              <a:t>t</a:t>
            </a:r>
            <a:r>
              <a:rPr lang="sk-SK" sz="2200" dirty="0" smtClean="0">
                <a:latin typeface="Palatino Linotype" pitchFamily="18" charset="0"/>
              </a:rPr>
              <a:t>here </a:t>
            </a:r>
            <a:r>
              <a:rPr lang="sk-SK" sz="2200" dirty="0">
                <a:latin typeface="Palatino Linotype" pitchFamily="18" charset="0"/>
              </a:rPr>
              <a:t>are four main components in the current version such as assestions and protocols, bindings, profiles and metadata. Assertions and protocols states the composition and semantics for XML-encoded assertions. It describes the authentication, authorization, attribute information for the protocol that carrying the information between systems.</a:t>
            </a:r>
            <a:endParaRPr lang="en-US" sz="2200" dirty="0">
              <a:latin typeface="Palatino Linotype" pitchFamily="18" charset="0"/>
            </a:endParaRPr>
          </a:p>
          <a:p>
            <a:pPr algn="just"/>
            <a:r>
              <a:rPr lang="sk-SK" sz="2200" dirty="0">
                <a:latin typeface="Palatino Linotype" pitchFamily="18" charset="0"/>
              </a:rPr>
              <a:t>The organization that outlining SAML technology is Organization for the Advancement of Structured Information Standards (OASIS). They are nonprofit organization that help expansion and implementation of open standards for security data exchange based on web services. The first version is SAML 1.0 that became standard until the end of 2002 and continued with version </a:t>
            </a:r>
            <a:r>
              <a:rPr lang="sk-SK" sz="2200" dirty="0" smtClean="0">
                <a:latin typeface="Palatino Linotype" pitchFamily="18" charset="0"/>
              </a:rPr>
              <a:t>2.0</a:t>
            </a:r>
            <a:r>
              <a:rPr lang="en-US" sz="2200" dirty="0" smtClean="0">
                <a:latin typeface="Palatino Linotype" pitchFamily="18" charset="0"/>
              </a:rPr>
              <a:t> </a:t>
            </a:r>
            <a:r>
              <a:rPr lang="sk-SK" sz="2200" dirty="0" smtClean="0">
                <a:latin typeface="Palatino Linotype" pitchFamily="18" charset="0"/>
              </a:rPr>
              <a:t>(</a:t>
            </a:r>
            <a:r>
              <a:rPr lang="sk-SK" sz="2200" dirty="0">
                <a:latin typeface="Palatino Linotype" pitchFamily="18" charset="0"/>
              </a:rPr>
              <a:t>Kosanke, 2019</a:t>
            </a:r>
            <a:r>
              <a:rPr lang="sk-SK" sz="2200" dirty="0" smtClean="0">
                <a:latin typeface="Palatino Linotype" pitchFamily="18" charset="0"/>
              </a:rPr>
              <a:t>)</a:t>
            </a:r>
            <a:endParaRPr lang="en-US" sz="2200" dirty="0" smtClean="0">
              <a:latin typeface="Palatino Linotype" pitchFamily="18" charset="0"/>
            </a:endParaRPr>
          </a:p>
          <a:p>
            <a:pPr marL="0" indent="0" algn="just">
              <a:buNone/>
            </a:pPr>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p:txBody>
      </p:sp>
    </p:spTree>
    <p:extLst>
      <p:ext uri="{BB962C8B-B14F-4D97-AF65-F5344CB8AC3E}">
        <p14:creationId xmlns:p14="http://schemas.microsoft.com/office/powerpoint/2010/main" val="56837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Research stages</a:t>
            </a:r>
          </a:p>
        </p:txBody>
      </p:sp>
      <p:sp>
        <p:nvSpPr>
          <p:cNvPr id="3" name="Content Placeholder 2"/>
          <p:cNvSpPr>
            <a:spLocks noGrp="1"/>
          </p:cNvSpPr>
          <p:nvPr>
            <p:ph idx="1"/>
          </p:nvPr>
        </p:nvSpPr>
        <p:spPr>
          <a:xfrm>
            <a:off x="1295400" y="762001"/>
            <a:ext cx="10287000" cy="5029200"/>
          </a:xfrm>
        </p:spPr>
        <p:txBody>
          <a:bodyPr>
            <a:normAutofit/>
          </a:bodyPr>
          <a:lstStyle/>
          <a:p>
            <a:pPr algn="just">
              <a:buFont typeface="Wingdings" panose="05000000000000000000" pitchFamily="2" charset="2"/>
              <a:buChar char="§"/>
            </a:pPr>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marL="0" indent="0" algn="ctr">
              <a:buNone/>
            </a:pPr>
            <a:r>
              <a:rPr lang="en-US" dirty="0">
                <a:latin typeface="Palatino Linotype" panose="02040502050505030304" pitchFamily="18" charset="0"/>
              </a:rPr>
              <a:t>Fig 1. research stages</a:t>
            </a:r>
          </a:p>
        </p:txBody>
      </p:sp>
      <p:pic>
        <p:nvPicPr>
          <p:cNvPr id="5" name="Picture 4">
            <a:extLst>
              <a:ext uri="{FF2B5EF4-FFF2-40B4-BE49-F238E27FC236}">
                <a16:creationId xmlns="" xmlns:a16="http://schemas.microsoft.com/office/drawing/2014/main" id="{D7578A34-5BE5-E5F7-8107-9D520CAC7801}"/>
              </a:ext>
            </a:extLst>
          </p:cNvPr>
          <p:cNvPicPr>
            <a:picLocks noChangeAspect="1"/>
          </p:cNvPicPr>
          <p:nvPr/>
        </p:nvPicPr>
        <p:blipFill>
          <a:blip r:embed="rId3"/>
          <a:stretch>
            <a:fillRect/>
          </a:stretch>
        </p:blipFill>
        <p:spPr>
          <a:xfrm>
            <a:off x="1753850" y="875771"/>
            <a:ext cx="7644983" cy="4848960"/>
          </a:xfrm>
          <a:prstGeom prst="rect">
            <a:avLst/>
          </a:prstGeom>
        </p:spPr>
      </p:pic>
      <p:sp>
        <p:nvSpPr>
          <p:cNvPr id="4" name="Rectangle 3"/>
          <p:cNvSpPr/>
          <p:nvPr/>
        </p:nvSpPr>
        <p:spPr>
          <a:xfrm>
            <a:off x="4409195" y="5867613"/>
            <a:ext cx="2334292" cy="369332"/>
          </a:xfrm>
          <a:prstGeom prst="rect">
            <a:avLst/>
          </a:prstGeom>
        </p:spPr>
        <p:txBody>
          <a:bodyPr wrap="none">
            <a:spAutoFit/>
          </a:bodyPr>
          <a:lstStyle/>
          <a:p>
            <a:pPr algn="ctr"/>
            <a:r>
              <a:rPr lang="en-US" dirty="0">
                <a:latin typeface="Palatino Linotype" panose="02040502050505030304" pitchFamily="18" charset="0"/>
              </a:rPr>
              <a:t>Fig 1. research stages</a:t>
            </a:r>
          </a:p>
        </p:txBody>
      </p:sp>
    </p:spTree>
    <p:extLst>
      <p:ext uri="{BB962C8B-B14F-4D97-AF65-F5344CB8AC3E}">
        <p14:creationId xmlns:p14="http://schemas.microsoft.com/office/powerpoint/2010/main" val="3810721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473" y="2578309"/>
            <a:ext cx="10347751" cy="415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295400" y="0"/>
            <a:ext cx="9601200" cy="550333"/>
          </a:xfrm>
        </p:spPr>
        <p:txBody>
          <a:bodyPr/>
          <a:lstStyle/>
          <a:p>
            <a:r>
              <a:rPr lang="en-US" dirty="0">
                <a:latin typeface="Palatino Linotype" panose="02040502050505030304" pitchFamily="18" charset="0"/>
              </a:rPr>
              <a:t>Research stages</a:t>
            </a:r>
          </a:p>
        </p:txBody>
      </p:sp>
      <p:sp>
        <p:nvSpPr>
          <p:cNvPr id="6" name="Rectangle 5"/>
          <p:cNvSpPr/>
          <p:nvPr/>
        </p:nvSpPr>
        <p:spPr>
          <a:xfrm>
            <a:off x="3041039" y="5867613"/>
            <a:ext cx="5070620" cy="369332"/>
          </a:xfrm>
          <a:prstGeom prst="rect">
            <a:avLst/>
          </a:prstGeom>
        </p:spPr>
        <p:txBody>
          <a:bodyPr wrap="none">
            <a:spAutoFit/>
          </a:bodyPr>
          <a:lstStyle/>
          <a:p>
            <a:pPr algn="ctr"/>
            <a:r>
              <a:rPr lang="en-US" dirty="0">
                <a:latin typeface="Palatino Linotype" panose="02040502050505030304" pitchFamily="18" charset="0"/>
              </a:rPr>
              <a:t>Fig </a:t>
            </a:r>
            <a:r>
              <a:rPr lang="en-US" dirty="0" smtClean="0">
                <a:latin typeface="Palatino Linotype" panose="02040502050505030304" pitchFamily="18" charset="0"/>
              </a:rPr>
              <a:t>2. Implementing Model OAUTH and SAML</a:t>
            </a:r>
            <a:endParaRPr lang="en-US" dirty="0">
              <a:latin typeface="Palatino Linotype" panose="02040502050505030304" pitchFamily="18" charset="0"/>
            </a:endParaRPr>
          </a:p>
        </p:txBody>
      </p:sp>
      <p:sp>
        <p:nvSpPr>
          <p:cNvPr id="3" name="Content Placeholder 2"/>
          <p:cNvSpPr>
            <a:spLocks noGrp="1"/>
          </p:cNvSpPr>
          <p:nvPr>
            <p:ph idx="1"/>
          </p:nvPr>
        </p:nvSpPr>
        <p:spPr>
          <a:xfrm>
            <a:off x="179882" y="314794"/>
            <a:ext cx="10448143" cy="2773180"/>
          </a:xfrm>
        </p:spPr>
        <p:txBody>
          <a:bodyPr>
            <a:normAutofit fontScale="77500" lnSpcReduction="20000"/>
          </a:bodyPr>
          <a:lstStyle/>
          <a:p>
            <a:pPr marL="0" indent="0" algn="just">
              <a:buNone/>
            </a:pPr>
            <a:r>
              <a:rPr lang="en-US" dirty="0">
                <a:latin typeface="Palatino Linotype" panose="02040502050505030304" pitchFamily="18" charset="0"/>
              </a:rPr>
              <a:t/>
            </a:r>
            <a:br>
              <a:rPr lang="en-US" dirty="0">
                <a:latin typeface="Palatino Linotype" panose="02040502050505030304" pitchFamily="18" charset="0"/>
              </a:rPr>
            </a:br>
            <a:r>
              <a:rPr lang="sk-SK" sz="2900" dirty="0" smtClean="0">
                <a:solidFill>
                  <a:srgbClr val="FFC000"/>
                </a:solidFill>
                <a:latin typeface="Palatino Linotype" pitchFamily="18" charset="0"/>
              </a:rPr>
              <a:t>In </a:t>
            </a:r>
            <a:r>
              <a:rPr lang="en-US" sz="2900" dirty="0" smtClean="0">
                <a:solidFill>
                  <a:srgbClr val="FFC000"/>
                </a:solidFill>
                <a:latin typeface="Palatino Linotype" pitchFamily="18" charset="0"/>
              </a:rPr>
              <a:t>the </a:t>
            </a:r>
            <a:r>
              <a:rPr lang="sk-SK" sz="2900" dirty="0" smtClean="0">
                <a:solidFill>
                  <a:srgbClr val="FFC000"/>
                </a:solidFill>
                <a:latin typeface="Palatino Linotype" pitchFamily="18" charset="0"/>
              </a:rPr>
              <a:t>implement</a:t>
            </a:r>
            <a:r>
              <a:rPr lang="en-US" sz="2900" dirty="0" err="1" smtClean="0">
                <a:solidFill>
                  <a:srgbClr val="FFC000"/>
                </a:solidFill>
                <a:latin typeface="Palatino Linotype" pitchFamily="18" charset="0"/>
              </a:rPr>
              <a:t>ation</a:t>
            </a:r>
            <a:r>
              <a:rPr lang="en-US" sz="2900" dirty="0" smtClean="0">
                <a:solidFill>
                  <a:srgbClr val="FFC000"/>
                </a:solidFill>
                <a:latin typeface="Palatino Linotype" pitchFamily="18" charset="0"/>
              </a:rPr>
              <a:t>, </a:t>
            </a:r>
            <a:r>
              <a:rPr lang="sk-SK" sz="2900" dirty="0" smtClean="0">
                <a:solidFill>
                  <a:srgbClr val="FFC000"/>
                </a:solidFill>
                <a:latin typeface="Palatino Linotype" pitchFamily="18" charset="0"/>
              </a:rPr>
              <a:t> </a:t>
            </a:r>
            <a:r>
              <a:rPr lang="sk-SK" sz="2900" dirty="0">
                <a:solidFill>
                  <a:srgbClr val="FFC000"/>
                </a:solidFill>
                <a:latin typeface="Palatino Linotype" pitchFamily="18" charset="0"/>
              </a:rPr>
              <a:t>SSO, OAuth and SAML2 are used. As illustrated in </a:t>
            </a:r>
            <a:r>
              <a:rPr lang="sk-SK" sz="2900" dirty="0" smtClean="0">
                <a:solidFill>
                  <a:srgbClr val="FFC000"/>
                </a:solidFill>
                <a:latin typeface="Palatino Linotype" pitchFamily="18" charset="0"/>
              </a:rPr>
              <a:t>Figure</a:t>
            </a:r>
            <a:r>
              <a:rPr lang="en-US" sz="2900" dirty="0" smtClean="0">
                <a:solidFill>
                  <a:srgbClr val="FFC000"/>
                </a:solidFill>
                <a:latin typeface="Palatino Linotype" pitchFamily="18" charset="0"/>
              </a:rPr>
              <a:t> 2</a:t>
            </a:r>
            <a:r>
              <a:rPr lang="sk-SK" sz="2900" dirty="0" smtClean="0">
                <a:solidFill>
                  <a:srgbClr val="FFC000"/>
                </a:solidFill>
                <a:latin typeface="Palatino Linotype" pitchFamily="18" charset="0"/>
              </a:rPr>
              <a:t>, </a:t>
            </a:r>
            <a:r>
              <a:rPr lang="sk-SK" sz="2900" dirty="0">
                <a:solidFill>
                  <a:srgbClr val="FFC000"/>
                </a:solidFill>
                <a:latin typeface="Palatino Linotype" pitchFamily="18" charset="0"/>
              </a:rPr>
              <a:t>the Client can obtain a SAML statement from the IdP and request the Authorization Server (IdP) to grant access to the Resource Server. The Authorization Server can then verify the user's identity and return an OAuth token in the HTTP header to access the protected resource. As an OAuth 2.0 Authorization Server, the Identity Server can accept SAML2 Assertions from OAuth 2.0 clients as a means of authenticating and authorizing resource owners. Additionally, it can exchange it for an OAuth 2.0 access token to access protected resources on behalf of the resource owner</a:t>
            </a:r>
            <a:endParaRPr lang="en-US" sz="2900" dirty="0">
              <a:solidFill>
                <a:srgbClr val="FFC000"/>
              </a:solidFill>
              <a:latin typeface="Palatino Linotype" panose="02040502050505030304" pitchFamily="18" charset="0"/>
            </a:endParaRPr>
          </a:p>
          <a:p>
            <a:pPr algn="just">
              <a:buFont typeface="Wingdings" panose="05000000000000000000" pitchFamily="2" charset="2"/>
              <a:buChar char="§"/>
            </a:pPr>
            <a:endParaRPr lang="en-US" dirty="0">
              <a:solidFill>
                <a:srgbClr val="FFC000"/>
              </a:solidFill>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a:p>
            <a:pPr algn="just">
              <a:buFont typeface="Wingdings" panose="05000000000000000000" pitchFamily="2" charset="2"/>
              <a:buChar char="§"/>
            </a:pPr>
            <a:endParaRPr lang="en-US" dirty="0">
              <a:latin typeface="Palatino Linotype" panose="02040502050505030304" pitchFamily="18" charset="0"/>
            </a:endParaRPr>
          </a:p>
        </p:txBody>
      </p:sp>
    </p:spTree>
    <p:extLst>
      <p:ext uri="{BB962C8B-B14F-4D97-AF65-F5344CB8AC3E}">
        <p14:creationId xmlns:p14="http://schemas.microsoft.com/office/powerpoint/2010/main" val="168147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Finding and discussion</a:t>
            </a:r>
          </a:p>
        </p:txBody>
      </p:sp>
      <p:sp>
        <p:nvSpPr>
          <p:cNvPr id="3" name="Content Placeholder 2"/>
          <p:cNvSpPr>
            <a:spLocks noGrp="1"/>
          </p:cNvSpPr>
          <p:nvPr>
            <p:ph idx="1"/>
          </p:nvPr>
        </p:nvSpPr>
        <p:spPr>
          <a:xfrm>
            <a:off x="1295400" y="762001"/>
            <a:ext cx="10287000" cy="5029200"/>
          </a:xfrm>
        </p:spPr>
        <p:txBody>
          <a:bodyPr>
            <a:normAutofit fontScale="92500" lnSpcReduction="10000"/>
          </a:bodyPr>
          <a:lstStyle/>
          <a:p>
            <a:endParaRPr lang="en-US" dirty="0">
              <a:latin typeface="Palatino Linotype" panose="02040502050505030304" pitchFamily="18" charset="0"/>
            </a:endParaRPr>
          </a:p>
          <a:p>
            <a:r>
              <a:rPr lang="sk-SK" dirty="0"/>
              <a:t>The SSO application implemented on the Nakula App can be accessed on android and web platforms. </a:t>
            </a:r>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pPr marL="0" indent="0" algn="ctr">
              <a:buNone/>
            </a:pPr>
            <a:endParaRPr lang="en-US" dirty="0" smtClean="0">
              <a:latin typeface="Palatino Linotype" panose="02040502050505030304" pitchFamily="18" charset="0"/>
            </a:endParaRPr>
          </a:p>
          <a:p>
            <a:pPr marL="0" indent="0" algn="ctr">
              <a:buNone/>
            </a:pPr>
            <a:r>
              <a:rPr lang="en-US" dirty="0" smtClean="0">
                <a:latin typeface="Palatino Linotype" panose="02040502050505030304" pitchFamily="18" charset="0"/>
              </a:rPr>
              <a:t>Fig 3. Application </a:t>
            </a:r>
            <a:r>
              <a:rPr lang="en-US" dirty="0" err="1" smtClean="0">
                <a:latin typeface="Palatino Linotype" panose="02040502050505030304" pitchFamily="18" charset="0"/>
              </a:rPr>
              <a:t>Nakula</a:t>
            </a:r>
            <a:r>
              <a:rPr lang="en-US" dirty="0" smtClean="0">
                <a:latin typeface="Palatino Linotype" panose="02040502050505030304" pitchFamily="18" charset="0"/>
              </a:rPr>
              <a:t> as main Gate access for SSO</a:t>
            </a:r>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p:txBody>
      </p:sp>
      <p:pic>
        <p:nvPicPr>
          <p:cNvPr id="6" name="Picture 5" descr="C:\Users\ACER\AppData\Local\Microsoft\Windows\INetCache\Content.Word\P_20221016_03452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1646" y="1980278"/>
            <a:ext cx="2218544" cy="3101388"/>
          </a:xfrm>
          <a:prstGeom prst="rect">
            <a:avLst/>
          </a:prstGeom>
          <a:noFill/>
          <a:ln>
            <a:noFill/>
          </a:ln>
        </p:spPr>
      </p:pic>
    </p:spTree>
    <p:extLst>
      <p:ext uri="{BB962C8B-B14F-4D97-AF65-F5344CB8AC3E}">
        <p14:creationId xmlns:p14="http://schemas.microsoft.com/office/powerpoint/2010/main" val="2617982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667"/>
            <a:ext cx="9601200" cy="550333"/>
          </a:xfrm>
        </p:spPr>
        <p:txBody>
          <a:bodyPr/>
          <a:lstStyle/>
          <a:p>
            <a:r>
              <a:rPr lang="en-US" dirty="0">
                <a:latin typeface="Palatino Linotype" panose="02040502050505030304" pitchFamily="18" charset="0"/>
              </a:rPr>
              <a:t>Finding and discussion</a:t>
            </a:r>
          </a:p>
        </p:txBody>
      </p:sp>
      <p:sp>
        <p:nvSpPr>
          <p:cNvPr id="3" name="Content Placeholder 2"/>
          <p:cNvSpPr>
            <a:spLocks noGrp="1"/>
          </p:cNvSpPr>
          <p:nvPr>
            <p:ph idx="1"/>
          </p:nvPr>
        </p:nvSpPr>
        <p:spPr>
          <a:xfrm>
            <a:off x="1295400" y="762001"/>
            <a:ext cx="10287000" cy="5029200"/>
          </a:xfrm>
        </p:spPr>
        <p:txBody>
          <a:bodyPr>
            <a:normAutofit/>
          </a:bodyPr>
          <a:lstStyle/>
          <a:p>
            <a:pPr>
              <a:buFont typeface="Wingdings" pitchFamily="2" charset="2"/>
              <a:buChar char="§"/>
            </a:pPr>
            <a:r>
              <a:rPr lang="sk-SK" dirty="0" smtClean="0">
                <a:latin typeface="Palatino Linotype" pitchFamily="18" charset="0"/>
              </a:rPr>
              <a:t>While </a:t>
            </a:r>
            <a:r>
              <a:rPr lang="sk-SK" dirty="0">
                <a:latin typeface="Palatino Linotype" pitchFamily="18" charset="0"/>
              </a:rPr>
              <a:t>in web-based Nakula as seen in Figure 5, users, especially lecturers, can choose to sign in with 1 of 2 types of credentials, </a:t>
            </a:r>
            <a:r>
              <a:rPr lang="sk-SK" dirty="0" smtClean="0">
                <a:latin typeface="Palatino Linotype" pitchFamily="18" charset="0"/>
              </a:rPr>
              <a:t>namely </a:t>
            </a:r>
            <a:r>
              <a:rPr lang="sk-SK" dirty="0">
                <a:latin typeface="Palatino Linotype" pitchFamily="18" charset="0"/>
              </a:rPr>
              <a:t>NIDN and password or the registered institutional email username and password</a:t>
            </a:r>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pPr marL="0" indent="0" algn="ctr">
              <a:buNone/>
            </a:pPr>
            <a:r>
              <a:rPr lang="en-US" dirty="0">
                <a:latin typeface="Palatino Linotype" panose="02040502050505030304" pitchFamily="18" charset="0"/>
              </a:rPr>
              <a:t/>
            </a:r>
            <a:br>
              <a:rPr lang="en-US" dirty="0">
                <a:latin typeface="Palatino Linotype" panose="02040502050505030304" pitchFamily="18" charset="0"/>
              </a:rPr>
            </a:br>
            <a:endParaRPr lang="en-US" dirty="0">
              <a:latin typeface="Palatino Linotype" panose="02040502050505030304" pitchFamily="18" charset="0"/>
            </a:endParaRPr>
          </a:p>
        </p:txBody>
      </p:sp>
      <p:pic>
        <p:nvPicPr>
          <p:cNvPr id="5" name="Picture 4"/>
          <p:cNvPicPr/>
          <p:nvPr/>
        </p:nvPicPr>
        <p:blipFill>
          <a:blip r:embed="rId3"/>
          <a:stretch>
            <a:fillRect/>
          </a:stretch>
        </p:blipFill>
        <p:spPr>
          <a:xfrm>
            <a:off x="4597676" y="1647839"/>
            <a:ext cx="3092278" cy="3096549"/>
          </a:xfrm>
          <a:prstGeom prst="rect">
            <a:avLst/>
          </a:prstGeom>
        </p:spPr>
      </p:pic>
      <p:sp>
        <p:nvSpPr>
          <p:cNvPr id="7" name="Rectangle 6"/>
          <p:cNvSpPr/>
          <p:nvPr/>
        </p:nvSpPr>
        <p:spPr>
          <a:xfrm>
            <a:off x="4597675" y="4744388"/>
            <a:ext cx="3471335" cy="369332"/>
          </a:xfrm>
          <a:prstGeom prst="rect">
            <a:avLst/>
          </a:prstGeom>
        </p:spPr>
        <p:txBody>
          <a:bodyPr wrap="none">
            <a:spAutoFit/>
          </a:bodyPr>
          <a:lstStyle/>
          <a:p>
            <a:pPr algn="ctr"/>
            <a:r>
              <a:rPr lang="en-US" dirty="0">
                <a:latin typeface="Palatino Linotype" panose="02040502050505030304" pitchFamily="18" charset="0"/>
              </a:rPr>
              <a:t>Fig 4</a:t>
            </a:r>
            <a:r>
              <a:rPr lang="en-US" dirty="0" smtClean="0">
                <a:latin typeface="Palatino Linotype" panose="02040502050505030304" pitchFamily="18" charset="0"/>
              </a:rPr>
              <a:t>. </a:t>
            </a:r>
            <a:r>
              <a:rPr lang="en-US" dirty="0" err="1" smtClean="0">
                <a:latin typeface="Palatino Linotype" panose="02040502050505030304" pitchFamily="18" charset="0"/>
              </a:rPr>
              <a:t>Nakula</a:t>
            </a:r>
            <a:r>
              <a:rPr lang="en-US" dirty="0" smtClean="0">
                <a:latin typeface="Palatino Linotype" panose="02040502050505030304" pitchFamily="18" charset="0"/>
              </a:rPr>
              <a:t> App in web Based</a:t>
            </a:r>
            <a:endParaRPr lang="en-US" dirty="0">
              <a:latin typeface="Palatino Linotype" panose="02040502050505030304" pitchFamily="18" charset="0"/>
            </a:endParaRPr>
          </a:p>
        </p:txBody>
      </p:sp>
    </p:spTree>
    <p:extLst>
      <p:ext uri="{BB962C8B-B14F-4D97-AF65-F5344CB8AC3E}">
        <p14:creationId xmlns:p14="http://schemas.microsoft.com/office/powerpoint/2010/main" val="240611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151</TotalTime>
  <Words>1208</Words>
  <Application>Microsoft Office PowerPoint</Application>
  <PresentationFormat>Custom</PresentationFormat>
  <Paragraphs>119</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Diamond Grid 16x9</vt:lpstr>
      <vt:lpstr>Single Sign On Model Using SAML and OAuth for  Online Application of UPNYK </vt:lpstr>
      <vt:lpstr>Introduction</vt:lpstr>
      <vt:lpstr>Introduction</vt:lpstr>
      <vt:lpstr>Introduction</vt:lpstr>
      <vt:lpstr>Literature review</vt:lpstr>
      <vt:lpstr>Research stages</vt:lpstr>
      <vt:lpstr>Research stages</vt:lpstr>
      <vt:lpstr>Finding and discussion</vt:lpstr>
      <vt:lpstr>Finding and discussion</vt:lpstr>
      <vt:lpstr>Finding and discussion</vt:lpstr>
      <vt:lpstr>Finding and discussion</vt:lpstr>
      <vt:lpstr>Finding and discussion</vt:lpstr>
      <vt:lpstr>Conclusion</vt:lpstr>
      <vt:lpstr>Further research</vt:lpstr>
      <vt:lpstr>Reference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Helpdesk service for Monitoring &amp; Notification System(MNS) based on Telegram-Whatsapp Chatbot Using Mikrotik-Based The Dude Software</dc:title>
  <dc:creator>Hari Prapcoyo</dc:creator>
  <cp:lastModifiedBy>ACER</cp:lastModifiedBy>
  <cp:revision>24</cp:revision>
  <dcterms:created xsi:type="dcterms:W3CDTF">2022-10-23T03:39:18Z</dcterms:created>
  <dcterms:modified xsi:type="dcterms:W3CDTF">2022-10-25T00:03:34Z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