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4"/>
  </p:notesMasterIdLst>
  <p:sldIdLst>
    <p:sldId id="271" r:id="rId3"/>
    <p:sldId id="270" r:id="rId4"/>
    <p:sldId id="298" r:id="rId5"/>
    <p:sldId id="257" r:id="rId6"/>
    <p:sldId id="268" r:id="rId7"/>
    <p:sldId id="269" r:id="rId8"/>
    <p:sldId id="258" r:id="rId9"/>
    <p:sldId id="259" r:id="rId10"/>
    <p:sldId id="303" r:id="rId11"/>
    <p:sldId id="261" r:id="rId12"/>
    <p:sldId id="263" r:id="rId13"/>
    <p:sldId id="260" r:id="rId14"/>
    <p:sldId id="304" r:id="rId15"/>
    <p:sldId id="262" r:id="rId16"/>
    <p:sldId id="267" r:id="rId17"/>
    <p:sldId id="264" r:id="rId18"/>
    <p:sldId id="299" r:id="rId19"/>
    <p:sldId id="300" r:id="rId20"/>
    <p:sldId id="301" r:id="rId21"/>
    <p:sldId id="302" r:id="rId22"/>
    <p:sldId id="29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778" autoAdjust="0"/>
    <p:restoredTop sz="94660"/>
  </p:normalViewPr>
  <p:slideViewPr>
    <p:cSldViewPr snapToGrid="0">
      <p:cViewPr varScale="1">
        <p:scale>
          <a:sx n="67" d="100"/>
          <a:sy n="67" d="100"/>
        </p:scale>
        <p:origin x="53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D:\Users\z10760\Desktop\Middle%20East\Middle%20east%20%20publicaitons%20-%20countries.csv"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r>
              <a:rPr lang="en-US" sz="2400" b="1"/>
              <a:t>OA % on total publications</a:t>
            </a:r>
          </a:p>
        </c:rich>
      </c:tx>
      <c:overlay val="0"/>
      <c:spPr>
        <a:noFill/>
        <a:ln>
          <a:noFill/>
        </a:ln>
        <a:effectLst/>
      </c:spPr>
      <c:txPr>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Sheet7!$E$1</c:f>
              <c:strCache>
                <c:ptCount val="1"/>
                <c:pt idx="0">
                  <c:v>OA % on total publications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rgbClr val="FF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Sheet7!$D$2:$D$12</c:f>
              <c:strCache>
                <c:ptCount val="11"/>
                <c:pt idx="0">
                  <c:v>Saudi Arabia</c:v>
                </c:pt>
                <c:pt idx="1">
                  <c:v>Qatar</c:v>
                </c:pt>
                <c:pt idx="2">
                  <c:v>Egypt</c:v>
                </c:pt>
                <c:pt idx="3">
                  <c:v>Lebanon</c:v>
                </c:pt>
                <c:pt idx="4">
                  <c:v>Israel</c:v>
                </c:pt>
                <c:pt idx="5">
                  <c:v>Jordan</c:v>
                </c:pt>
                <c:pt idx="6">
                  <c:v>Iraq</c:v>
                </c:pt>
                <c:pt idx="7">
                  <c:v>UAE</c:v>
                </c:pt>
                <c:pt idx="8">
                  <c:v>Oman</c:v>
                </c:pt>
                <c:pt idx="9">
                  <c:v>Turkey</c:v>
                </c:pt>
                <c:pt idx="10">
                  <c:v>Iran</c:v>
                </c:pt>
              </c:strCache>
            </c:strRef>
          </c:cat>
          <c:val>
            <c:numRef>
              <c:f>Sheet7!$E$2:$E$12</c:f>
              <c:numCache>
                <c:formatCode>General</c:formatCode>
                <c:ptCount val="11"/>
                <c:pt idx="0" formatCode="0.00">
                  <c:v>57.84</c:v>
                </c:pt>
                <c:pt idx="1">
                  <c:v>57.6</c:v>
                </c:pt>
                <c:pt idx="2" formatCode="0.00">
                  <c:v>52.739891996676825</c:v>
                </c:pt>
                <c:pt idx="3">
                  <c:v>52.42</c:v>
                </c:pt>
                <c:pt idx="4" formatCode="0.00">
                  <c:v>51.32</c:v>
                </c:pt>
                <c:pt idx="5">
                  <c:v>51.21</c:v>
                </c:pt>
                <c:pt idx="6" formatCode="0.00">
                  <c:v>50.57</c:v>
                </c:pt>
                <c:pt idx="7" formatCode="0.00">
                  <c:v>48.05</c:v>
                </c:pt>
                <c:pt idx="8">
                  <c:v>46.89</c:v>
                </c:pt>
                <c:pt idx="9" formatCode="0.00">
                  <c:v>43.4</c:v>
                </c:pt>
                <c:pt idx="10" formatCode="0.00">
                  <c:v>35.53</c:v>
                </c:pt>
              </c:numCache>
            </c:numRef>
          </c:val>
          <c:extLst>
            <c:ext xmlns:c16="http://schemas.microsoft.com/office/drawing/2014/chart" uri="{C3380CC4-5D6E-409C-BE32-E72D297353CC}">
              <c16:uniqueId val="{00000000-9197-48A6-B1FC-1DD901218571}"/>
            </c:ext>
          </c:extLst>
        </c:ser>
        <c:dLbls>
          <c:dLblPos val="outEnd"/>
          <c:showLegendKey val="0"/>
          <c:showVal val="1"/>
          <c:showCatName val="0"/>
          <c:showSerName val="0"/>
          <c:showPercent val="0"/>
          <c:showBubbleSize val="0"/>
        </c:dLbls>
        <c:gapWidth val="219"/>
        <c:overlap val="-27"/>
        <c:axId val="1111076048"/>
        <c:axId val="1127470880"/>
      </c:barChart>
      <c:catAx>
        <c:axId val="11110760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1127470880"/>
        <c:crosses val="autoZero"/>
        <c:auto val="1"/>
        <c:lblAlgn val="ctr"/>
        <c:lblOffset val="100"/>
        <c:noMultiLvlLbl val="0"/>
      </c:catAx>
      <c:valAx>
        <c:axId val="1127470880"/>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111107604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acrossLinear" id="2">
  <a:schemeClr val="accent1"/>
  <a:schemeClr val="accent2"/>
  <a:schemeClr val="accent3"/>
  <a:schemeClr val="accent4"/>
  <a:schemeClr val="accent5"/>
  <a:schemeClr val="accent6"/>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ata2.xml.rels><?xml version="1.0" encoding="UTF-8" standalone="yes"?>
<Relationships xmlns="http://schemas.openxmlformats.org/package/2006/relationships"><Relationship Id="rId8" Type="http://schemas.openxmlformats.org/officeDocument/2006/relationships/image" Target="../media/image14.svg"/><Relationship Id="rId13" Type="http://schemas.openxmlformats.org/officeDocument/2006/relationships/image" Target="../media/image19.png"/><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18.svg"/><Relationship Id="rId2" Type="http://schemas.openxmlformats.org/officeDocument/2006/relationships/hyperlink" Target="https://www.mdpi.com/2304-6775/11/2/21" TargetMode="External"/><Relationship Id="rId1" Type="http://schemas.openxmlformats.org/officeDocument/2006/relationships/hyperlink" Target="https://www.ncbi.nlm.nih.gov/pmc/articles/PMC5815332/" TargetMode="External"/><Relationship Id="rId6" Type="http://schemas.openxmlformats.org/officeDocument/2006/relationships/image" Target="../media/image12.svg"/><Relationship Id="rId11" Type="http://schemas.openxmlformats.org/officeDocument/2006/relationships/image" Target="../media/image17.png"/><Relationship Id="rId5" Type="http://schemas.openxmlformats.org/officeDocument/2006/relationships/image" Target="../media/image11.png"/><Relationship Id="rId10" Type="http://schemas.openxmlformats.org/officeDocument/2006/relationships/image" Target="../media/image16.svg"/><Relationship Id="rId4" Type="http://schemas.openxmlformats.org/officeDocument/2006/relationships/image" Target="../media/image10.svg"/><Relationship Id="rId9" Type="http://schemas.openxmlformats.org/officeDocument/2006/relationships/image" Target="../media/image15.png"/><Relationship Id="rId14" Type="http://schemas.openxmlformats.org/officeDocument/2006/relationships/image" Target="../media/image20.svg"/></Relationships>
</file>

<file path=ppt/diagrams/_rels/data3.xml.rels><?xml version="1.0" encoding="UTF-8" standalone="yes"?>
<Relationships xmlns="http://schemas.openxmlformats.org/package/2006/relationships"><Relationship Id="rId8" Type="http://schemas.openxmlformats.org/officeDocument/2006/relationships/image" Target="../media/image28.svg"/><Relationship Id="rId3" Type="http://schemas.openxmlformats.org/officeDocument/2006/relationships/image" Target="../media/image23.png"/><Relationship Id="rId7" Type="http://schemas.openxmlformats.org/officeDocument/2006/relationships/image" Target="../media/image27.png"/><Relationship Id="rId2" Type="http://schemas.openxmlformats.org/officeDocument/2006/relationships/image" Target="../media/image22.svg"/><Relationship Id="rId1" Type="http://schemas.openxmlformats.org/officeDocument/2006/relationships/image" Target="../media/image21.png"/><Relationship Id="rId6" Type="http://schemas.openxmlformats.org/officeDocument/2006/relationships/image" Target="../media/image26.svg"/><Relationship Id="rId5" Type="http://schemas.openxmlformats.org/officeDocument/2006/relationships/image" Target="../media/image25.png"/><Relationship Id="rId4" Type="http://schemas.openxmlformats.org/officeDocument/2006/relationships/image" Target="../media/image24.sv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6.svg"/><Relationship Id="rId13" Type="http://schemas.openxmlformats.org/officeDocument/2006/relationships/hyperlink" Target="https://www.ncbi.nlm.nih.gov/pmc/articles/PMC5815332/" TargetMode="External"/><Relationship Id="rId3" Type="http://schemas.openxmlformats.org/officeDocument/2006/relationships/image" Target="../media/image11.png"/><Relationship Id="rId7" Type="http://schemas.openxmlformats.org/officeDocument/2006/relationships/image" Target="../media/image15.png"/><Relationship Id="rId12" Type="http://schemas.openxmlformats.org/officeDocument/2006/relationships/image" Target="../media/image20.sv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11" Type="http://schemas.openxmlformats.org/officeDocument/2006/relationships/image" Target="../media/image19.png"/><Relationship Id="rId5" Type="http://schemas.openxmlformats.org/officeDocument/2006/relationships/image" Target="../media/image13.png"/><Relationship Id="rId10" Type="http://schemas.openxmlformats.org/officeDocument/2006/relationships/image" Target="../media/image18.svg"/><Relationship Id="rId4" Type="http://schemas.openxmlformats.org/officeDocument/2006/relationships/image" Target="../media/image12.svg"/><Relationship Id="rId9" Type="http://schemas.openxmlformats.org/officeDocument/2006/relationships/image" Target="../media/image17.png"/><Relationship Id="rId14" Type="http://schemas.openxmlformats.org/officeDocument/2006/relationships/hyperlink" Target="https://www.mdpi.com/2304-6775/11/2/21" TargetMode="External"/></Relationships>
</file>

<file path=ppt/diagrams/_rels/drawing3.xml.rels><?xml version="1.0" encoding="UTF-8" standalone="yes"?>
<Relationships xmlns="http://schemas.openxmlformats.org/package/2006/relationships"><Relationship Id="rId8" Type="http://schemas.openxmlformats.org/officeDocument/2006/relationships/image" Target="../media/image28.svg"/><Relationship Id="rId3" Type="http://schemas.openxmlformats.org/officeDocument/2006/relationships/image" Target="../media/image23.png"/><Relationship Id="rId7" Type="http://schemas.openxmlformats.org/officeDocument/2006/relationships/image" Target="../media/image27.png"/><Relationship Id="rId2" Type="http://schemas.openxmlformats.org/officeDocument/2006/relationships/image" Target="../media/image22.svg"/><Relationship Id="rId1" Type="http://schemas.openxmlformats.org/officeDocument/2006/relationships/image" Target="../media/image21.png"/><Relationship Id="rId6" Type="http://schemas.openxmlformats.org/officeDocument/2006/relationships/image" Target="../media/image26.svg"/><Relationship Id="rId5" Type="http://schemas.openxmlformats.org/officeDocument/2006/relationships/image" Target="../media/image25.png"/><Relationship Id="rId4" Type="http://schemas.openxmlformats.org/officeDocument/2006/relationships/image" Target="../media/image24.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F68E33-DC0C-47B4-BA72-5C12E31501B9}"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348AFF69-123D-47B0-BFF0-AC41973AE14E}">
      <dgm:prSet/>
      <dgm:spPr/>
      <dgm:t>
        <a:bodyPr/>
        <a:lstStyle/>
        <a:p>
          <a:pPr>
            <a:lnSpc>
              <a:spcPct val="100000"/>
            </a:lnSpc>
          </a:pPr>
          <a:r>
            <a:rPr lang="en-US" b="1" dirty="0"/>
            <a:t>OA articles are more accessible and visible to readers</a:t>
          </a:r>
        </a:p>
      </dgm:t>
    </dgm:pt>
    <dgm:pt modelId="{A9D48329-0011-4039-935E-2A7A086245A8}" type="parTrans" cxnId="{01629A7F-4346-4D37-BFA2-AC7EFEEA1F27}">
      <dgm:prSet/>
      <dgm:spPr/>
      <dgm:t>
        <a:bodyPr/>
        <a:lstStyle/>
        <a:p>
          <a:endParaRPr lang="en-US" b="1"/>
        </a:p>
      </dgm:t>
    </dgm:pt>
    <dgm:pt modelId="{F6B54CDE-0447-48C8-9F2A-5CE946E42892}" type="sibTrans" cxnId="{01629A7F-4346-4D37-BFA2-AC7EFEEA1F27}">
      <dgm:prSet/>
      <dgm:spPr/>
      <dgm:t>
        <a:bodyPr/>
        <a:lstStyle/>
        <a:p>
          <a:endParaRPr lang="en-US" b="1"/>
        </a:p>
      </dgm:t>
    </dgm:pt>
    <dgm:pt modelId="{C409ACD0-DE0B-43BD-9628-18C5B75F7677}">
      <dgm:prSet/>
      <dgm:spPr/>
      <dgm:t>
        <a:bodyPr/>
        <a:lstStyle/>
        <a:p>
          <a:pPr>
            <a:lnSpc>
              <a:spcPct val="100000"/>
            </a:lnSpc>
          </a:pPr>
          <a:r>
            <a:rPr lang="en-US" b="1"/>
            <a:t>OA articles are more likely to be downloaded and shared on social media, which can increase their visibility and impact</a:t>
          </a:r>
        </a:p>
      </dgm:t>
    </dgm:pt>
    <dgm:pt modelId="{01DB836F-96A4-465B-A2CB-41B39DA2655C}" type="parTrans" cxnId="{4A57C164-67A6-4C70-B765-0B733FF8A4D7}">
      <dgm:prSet/>
      <dgm:spPr/>
      <dgm:t>
        <a:bodyPr/>
        <a:lstStyle/>
        <a:p>
          <a:endParaRPr lang="en-US" b="1"/>
        </a:p>
      </dgm:t>
    </dgm:pt>
    <dgm:pt modelId="{33BDDDD8-0B6A-4941-ADEB-853D5D3EED9C}" type="sibTrans" cxnId="{4A57C164-67A6-4C70-B765-0B733FF8A4D7}">
      <dgm:prSet/>
      <dgm:spPr/>
      <dgm:t>
        <a:bodyPr/>
        <a:lstStyle/>
        <a:p>
          <a:endParaRPr lang="en-US" b="1"/>
        </a:p>
      </dgm:t>
    </dgm:pt>
    <dgm:pt modelId="{28533345-7BC9-4CF4-B9AD-36448474F546}">
      <dgm:prSet/>
      <dgm:spPr/>
      <dgm:t>
        <a:bodyPr/>
        <a:lstStyle/>
        <a:p>
          <a:pPr>
            <a:lnSpc>
              <a:spcPct val="100000"/>
            </a:lnSpc>
          </a:pPr>
          <a:r>
            <a:rPr lang="en-US" b="1"/>
            <a:t>Immediately available without any embargo period</a:t>
          </a:r>
        </a:p>
      </dgm:t>
    </dgm:pt>
    <dgm:pt modelId="{EBE7859A-873F-4656-884A-0679D555EAF7}" type="parTrans" cxnId="{9F3A44FE-E229-43A2-A81A-001E9CDE2B4A}">
      <dgm:prSet/>
      <dgm:spPr/>
      <dgm:t>
        <a:bodyPr/>
        <a:lstStyle/>
        <a:p>
          <a:endParaRPr lang="en-US" b="1"/>
        </a:p>
      </dgm:t>
    </dgm:pt>
    <dgm:pt modelId="{4E61D9AD-6A56-4406-9824-C4CA6E5617E9}" type="sibTrans" cxnId="{9F3A44FE-E229-43A2-A81A-001E9CDE2B4A}">
      <dgm:prSet/>
      <dgm:spPr/>
      <dgm:t>
        <a:bodyPr/>
        <a:lstStyle/>
        <a:p>
          <a:endParaRPr lang="en-US" b="1"/>
        </a:p>
      </dgm:t>
    </dgm:pt>
    <dgm:pt modelId="{9F83424D-29C2-4427-AECD-AE5820FDC5E2}" type="pres">
      <dgm:prSet presAssocID="{6AF68E33-DC0C-47B4-BA72-5C12E31501B9}" presName="root" presStyleCnt="0">
        <dgm:presLayoutVars>
          <dgm:dir/>
          <dgm:resizeHandles val="exact"/>
        </dgm:presLayoutVars>
      </dgm:prSet>
      <dgm:spPr/>
    </dgm:pt>
    <dgm:pt modelId="{418E8CDD-A29A-465C-8FB9-1CFADE98931D}" type="pres">
      <dgm:prSet presAssocID="{348AFF69-123D-47B0-BFF0-AC41973AE14E}" presName="compNode" presStyleCnt="0"/>
      <dgm:spPr/>
    </dgm:pt>
    <dgm:pt modelId="{86CFF4ED-023B-474A-B056-82DEE8BD1E3A}" type="pres">
      <dgm:prSet presAssocID="{348AFF69-123D-47B0-BFF0-AC41973AE14E}" presName="bgRect" presStyleLbl="bgShp" presStyleIdx="0" presStyleCnt="3"/>
      <dgm:spPr/>
    </dgm:pt>
    <dgm:pt modelId="{BEF60636-743C-4C9B-82CE-A03EC1BB5070}" type="pres">
      <dgm:prSet presAssocID="{348AFF69-123D-47B0-BFF0-AC41973AE14E}"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Newspaper"/>
        </a:ext>
      </dgm:extLst>
    </dgm:pt>
    <dgm:pt modelId="{E92EBD8D-D555-4D23-A046-0F0001375180}" type="pres">
      <dgm:prSet presAssocID="{348AFF69-123D-47B0-BFF0-AC41973AE14E}" presName="spaceRect" presStyleCnt="0"/>
      <dgm:spPr/>
    </dgm:pt>
    <dgm:pt modelId="{FF145108-F215-48F0-A55D-0A6B6001EACB}" type="pres">
      <dgm:prSet presAssocID="{348AFF69-123D-47B0-BFF0-AC41973AE14E}" presName="parTx" presStyleLbl="revTx" presStyleIdx="0" presStyleCnt="3">
        <dgm:presLayoutVars>
          <dgm:chMax val="0"/>
          <dgm:chPref val="0"/>
        </dgm:presLayoutVars>
      </dgm:prSet>
      <dgm:spPr/>
    </dgm:pt>
    <dgm:pt modelId="{F8065657-7C59-46B2-9F6A-A83F5C541BD7}" type="pres">
      <dgm:prSet presAssocID="{F6B54CDE-0447-48C8-9F2A-5CE946E42892}" presName="sibTrans" presStyleCnt="0"/>
      <dgm:spPr/>
    </dgm:pt>
    <dgm:pt modelId="{5C1018A3-746E-4198-B814-2FCDD85BB3D6}" type="pres">
      <dgm:prSet presAssocID="{C409ACD0-DE0B-43BD-9628-18C5B75F7677}" presName="compNode" presStyleCnt="0"/>
      <dgm:spPr/>
    </dgm:pt>
    <dgm:pt modelId="{CFF8058D-CBE5-405B-982C-1C5F3A389342}" type="pres">
      <dgm:prSet presAssocID="{C409ACD0-DE0B-43BD-9628-18C5B75F7677}" presName="bgRect" presStyleLbl="bgShp" presStyleIdx="1" presStyleCnt="3"/>
      <dgm:spPr/>
    </dgm:pt>
    <dgm:pt modelId="{00F88908-8D97-4D70-8B26-94F2C5830807}" type="pres">
      <dgm:prSet presAssocID="{C409ACD0-DE0B-43BD-9628-18C5B75F7677}"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at"/>
        </a:ext>
      </dgm:extLst>
    </dgm:pt>
    <dgm:pt modelId="{9AA9074D-E7B1-40D4-829B-06A4D666F74F}" type="pres">
      <dgm:prSet presAssocID="{C409ACD0-DE0B-43BD-9628-18C5B75F7677}" presName="spaceRect" presStyleCnt="0"/>
      <dgm:spPr/>
    </dgm:pt>
    <dgm:pt modelId="{D9B12E6A-9E89-4406-9B9E-492E253CFA77}" type="pres">
      <dgm:prSet presAssocID="{C409ACD0-DE0B-43BD-9628-18C5B75F7677}" presName="parTx" presStyleLbl="revTx" presStyleIdx="1" presStyleCnt="3">
        <dgm:presLayoutVars>
          <dgm:chMax val="0"/>
          <dgm:chPref val="0"/>
        </dgm:presLayoutVars>
      </dgm:prSet>
      <dgm:spPr/>
    </dgm:pt>
    <dgm:pt modelId="{68A3180F-015E-4781-AB07-180E16048D17}" type="pres">
      <dgm:prSet presAssocID="{33BDDDD8-0B6A-4941-ADEB-853D5D3EED9C}" presName="sibTrans" presStyleCnt="0"/>
      <dgm:spPr/>
    </dgm:pt>
    <dgm:pt modelId="{F662DDE2-4B3F-4175-AE2E-8F4DCCEF72D0}" type="pres">
      <dgm:prSet presAssocID="{28533345-7BC9-4CF4-B9AD-36448474F546}" presName="compNode" presStyleCnt="0"/>
      <dgm:spPr/>
    </dgm:pt>
    <dgm:pt modelId="{9DA9FD67-F249-49D7-AF13-81938069FC46}" type="pres">
      <dgm:prSet presAssocID="{28533345-7BC9-4CF4-B9AD-36448474F546}" presName="bgRect" presStyleLbl="bgShp" presStyleIdx="2" presStyleCnt="3"/>
      <dgm:spPr/>
    </dgm:pt>
    <dgm:pt modelId="{D2419AA5-03A4-4C92-9977-DB6F639234EB}" type="pres">
      <dgm:prSet presAssocID="{28533345-7BC9-4CF4-B9AD-36448474F546}"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Warning"/>
        </a:ext>
      </dgm:extLst>
    </dgm:pt>
    <dgm:pt modelId="{DA9AC65B-88C0-44BD-B607-05755CC600D4}" type="pres">
      <dgm:prSet presAssocID="{28533345-7BC9-4CF4-B9AD-36448474F546}" presName="spaceRect" presStyleCnt="0"/>
      <dgm:spPr/>
    </dgm:pt>
    <dgm:pt modelId="{E5323FF3-700C-42DF-8020-98748B42C7B5}" type="pres">
      <dgm:prSet presAssocID="{28533345-7BC9-4CF4-B9AD-36448474F546}" presName="parTx" presStyleLbl="revTx" presStyleIdx="2" presStyleCnt="3">
        <dgm:presLayoutVars>
          <dgm:chMax val="0"/>
          <dgm:chPref val="0"/>
        </dgm:presLayoutVars>
      </dgm:prSet>
      <dgm:spPr/>
    </dgm:pt>
  </dgm:ptLst>
  <dgm:cxnLst>
    <dgm:cxn modelId="{9BA9B11E-5A93-450B-A6F0-9379A6E032EF}" type="presOf" srcId="{28533345-7BC9-4CF4-B9AD-36448474F546}" destId="{E5323FF3-700C-42DF-8020-98748B42C7B5}" srcOrd="0" destOrd="0" presId="urn:microsoft.com/office/officeart/2018/2/layout/IconVerticalSolidList"/>
    <dgm:cxn modelId="{4A57C164-67A6-4C70-B765-0B733FF8A4D7}" srcId="{6AF68E33-DC0C-47B4-BA72-5C12E31501B9}" destId="{C409ACD0-DE0B-43BD-9628-18C5B75F7677}" srcOrd="1" destOrd="0" parTransId="{01DB836F-96A4-465B-A2CB-41B39DA2655C}" sibTransId="{33BDDDD8-0B6A-4941-ADEB-853D5D3EED9C}"/>
    <dgm:cxn modelId="{29B43571-7E03-4297-8A5C-A933DD89DFC1}" type="presOf" srcId="{6AF68E33-DC0C-47B4-BA72-5C12E31501B9}" destId="{9F83424D-29C2-4427-AECD-AE5820FDC5E2}" srcOrd="0" destOrd="0" presId="urn:microsoft.com/office/officeart/2018/2/layout/IconVerticalSolidList"/>
    <dgm:cxn modelId="{01629A7F-4346-4D37-BFA2-AC7EFEEA1F27}" srcId="{6AF68E33-DC0C-47B4-BA72-5C12E31501B9}" destId="{348AFF69-123D-47B0-BFF0-AC41973AE14E}" srcOrd="0" destOrd="0" parTransId="{A9D48329-0011-4039-935E-2A7A086245A8}" sibTransId="{F6B54CDE-0447-48C8-9F2A-5CE946E42892}"/>
    <dgm:cxn modelId="{D17B79E4-A968-4AC1-85D1-9AF1AFB45F46}" type="presOf" srcId="{348AFF69-123D-47B0-BFF0-AC41973AE14E}" destId="{FF145108-F215-48F0-A55D-0A6B6001EACB}" srcOrd="0" destOrd="0" presId="urn:microsoft.com/office/officeart/2018/2/layout/IconVerticalSolidList"/>
    <dgm:cxn modelId="{EC4CAFF4-D2EA-48CE-827D-B00211D76346}" type="presOf" srcId="{C409ACD0-DE0B-43BD-9628-18C5B75F7677}" destId="{D9B12E6A-9E89-4406-9B9E-492E253CFA77}" srcOrd="0" destOrd="0" presId="urn:microsoft.com/office/officeart/2018/2/layout/IconVerticalSolidList"/>
    <dgm:cxn modelId="{9F3A44FE-E229-43A2-A81A-001E9CDE2B4A}" srcId="{6AF68E33-DC0C-47B4-BA72-5C12E31501B9}" destId="{28533345-7BC9-4CF4-B9AD-36448474F546}" srcOrd="2" destOrd="0" parTransId="{EBE7859A-873F-4656-884A-0679D555EAF7}" sibTransId="{4E61D9AD-6A56-4406-9824-C4CA6E5617E9}"/>
    <dgm:cxn modelId="{F3257D4A-4FD1-46FC-9B2E-7548615DCCB4}" type="presParOf" srcId="{9F83424D-29C2-4427-AECD-AE5820FDC5E2}" destId="{418E8CDD-A29A-465C-8FB9-1CFADE98931D}" srcOrd="0" destOrd="0" presId="urn:microsoft.com/office/officeart/2018/2/layout/IconVerticalSolidList"/>
    <dgm:cxn modelId="{D1AFBDF1-B62E-4C47-80B3-A8A0FF12712F}" type="presParOf" srcId="{418E8CDD-A29A-465C-8FB9-1CFADE98931D}" destId="{86CFF4ED-023B-474A-B056-82DEE8BD1E3A}" srcOrd="0" destOrd="0" presId="urn:microsoft.com/office/officeart/2018/2/layout/IconVerticalSolidList"/>
    <dgm:cxn modelId="{6099D5C6-41DB-499B-8D85-5477C691B7FD}" type="presParOf" srcId="{418E8CDD-A29A-465C-8FB9-1CFADE98931D}" destId="{BEF60636-743C-4C9B-82CE-A03EC1BB5070}" srcOrd="1" destOrd="0" presId="urn:microsoft.com/office/officeart/2018/2/layout/IconVerticalSolidList"/>
    <dgm:cxn modelId="{FF1FBBC1-3826-4928-BD98-D67818FF8839}" type="presParOf" srcId="{418E8CDD-A29A-465C-8FB9-1CFADE98931D}" destId="{E92EBD8D-D555-4D23-A046-0F0001375180}" srcOrd="2" destOrd="0" presId="urn:microsoft.com/office/officeart/2018/2/layout/IconVerticalSolidList"/>
    <dgm:cxn modelId="{636953A2-228F-4AD1-BE4B-D2C9EA69C539}" type="presParOf" srcId="{418E8CDD-A29A-465C-8FB9-1CFADE98931D}" destId="{FF145108-F215-48F0-A55D-0A6B6001EACB}" srcOrd="3" destOrd="0" presId="urn:microsoft.com/office/officeart/2018/2/layout/IconVerticalSolidList"/>
    <dgm:cxn modelId="{EE9DB0FB-2F6B-4E7E-82E1-39030AA21D9E}" type="presParOf" srcId="{9F83424D-29C2-4427-AECD-AE5820FDC5E2}" destId="{F8065657-7C59-46B2-9F6A-A83F5C541BD7}" srcOrd="1" destOrd="0" presId="urn:microsoft.com/office/officeart/2018/2/layout/IconVerticalSolidList"/>
    <dgm:cxn modelId="{C611E826-CD94-407B-8F88-A503C3122850}" type="presParOf" srcId="{9F83424D-29C2-4427-AECD-AE5820FDC5E2}" destId="{5C1018A3-746E-4198-B814-2FCDD85BB3D6}" srcOrd="2" destOrd="0" presId="urn:microsoft.com/office/officeart/2018/2/layout/IconVerticalSolidList"/>
    <dgm:cxn modelId="{3420F2E5-A3CF-44E4-8A4A-DD45450F66E7}" type="presParOf" srcId="{5C1018A3-746E-4198-B814-2FCDD85BB3D6}" destId="{CFF8058D-CBE5-405B-982C-1C5F3A389342}" srcOrd="0" destOrd="0" presId="urn:microsoft.com/office/officeart/2018/2/layout/IconVerticalSolidList"/>
    <dgm:cxn modelId="{E0B85D06-1B81-4C20-80E6-17F09A807C69}" type="presParOf" srcId="{5C1018A3-746E-4198-B814-2FCDD85BB3D6}" destId="{00F88908-8D97-4D70-8B26-94F2C5830807}" srcOrd="1" destOrd="0" presId="urn:microsoft.com/office/officeart/2018/2/layout/IconVerticalSolidList"/>
    <dgm:cxn modelId="{19A05AFA-B66A-443A-89E9-AA4724CC206B}" type="presParOf" srcId="{5C1018A3-746E-4198-B814-2FCDD85BB3D6}" destId="{9AA9074D-E7B1-40D4-829B-06A4D666F74F}" srcOrd="2" destOrd="0" presId="urn:microsoft.com/office/officeart/2018/2/layout/IconVerticalSolidList"/>
    <dgm:cxn modelId="{1B2E4E6E-F4EF-42F2-A537-3935F4242D1D}" type="presParOf" srcId="{5C1018A3-746E-4198-B814-2FCDD85BB3D6}" destId="{D9B12E6A-9E89-4406-9B9E-492E253CFA77}" srcOrd="3" destOrd="0" presId="urn:microsoft.com/office/officeart/2018/2/layout/IconVerticalSolidList"/>
    <dgm:cxn modelId="{CC19905F-9665-478A-B2BF-0E65C0E868A1}" type="presParOf" srcId="{9F83424D-29C2-4427-AECD-AE5820FDC5E2}" destId="{68A3180F-015E-4781-AB07-180E16048D17}" srcOrd="3" destOrd="0" presId="urn:microsoft.com/office/officeart/2018/2/layout/IconVerticalSolidList"/>
    <dgm:cxn modelId="{31B2E2F7-6465-4D13-9C8F-8233DBAC569E}" type="presParOf" srcId="{9F83424D-29C2-4427-AECD-AE5820FDC5E2}" destId="{F662DDE2-4B3F-4175-AE2E-8F4DCCEF72D0}" srcOrd="4" destOrd="0" presId="urn:microsoft.com/office/officeart/2018/2/layout/IconVerticalSolidList"/>
    <dgm:cxn modelId="{C555E0CC-756D-4E7F-B872-55D3E4A93921}" type="presParOf" srcId="{F662DDE2-4B3F-4175-AE2E-8F4DCCEF72D0}" destId="{9DA9FD67-F249-49D7-AF13-81938069FC46}" srcOrd="0" destOrd="0" presId="urn:microsoft.com/office/officeart/2018/2/layout/IconVerticalSolidList"/>
    <dgm:cxn modelId="{1348C0CE-8FE8-4AC8-B2CD-4AB302DC281A}" type="presParOf" srcId="{F662DDE2-4B3F-4175-AE2E-8F4DCCEF72D0}" destId="{D2419AA5-03A4-4C92-9977-DB6F639234EB}" srcOrd="1" destOrd="0" presId="urn:microsoft.com/office/officeart/2018/2/layout/IconVerticalSolidList"/>
    <dgm:cxn modelId="{6A81179D-D252-4916-AF07-F247435D7903}" type="presParOf" srcId="{F662DDE2-4B3F-4175-AE2E-8F4DCCEF72D0}" destId="{DA9AC65B-88C0-44BD-B607-05755CC600D4}" srcOrd="2" destOrd="0" presId="urn:microsoft.com/office/officeart/2018/2/layout/IconVerticalSolidList"/>
    <dgm:cxn modelId="{19A53688-7E7D-482D-8841-90062D4F6796}" type="presParOf" srcId="{F662DDE2-4B3F-4175-AE2E-8F4DCCEF72D0}" destId="{E5323FF3-700C-42DF-8020-98748B42C7B5}"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AB41BD5-8376-4336-A982-0A1920122867}"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9AC0CEC1-0E12-4A0D-A343-1B9DA37A4039}">
      <dgm:prSet custT="1"/>
      <dgm:spPr/>
      <dgm:t>
        <a:bodyPr/>
        <a:lstStyle/>
        <a:p>
          <a:pPr>
            <a:lnSpc>
              <a:spcPct val="100000"/>
            </a:lnSpc>
          </a:pPr>
          <a:r>
            <a:rPr lang="en-US" sz="1800" b="1" dirty="0"/>
            <a:t>Combine the advantages of Gold + subscription articles + International Collaborations</a:t>
          </a:r>
        </a:p>
      </dgm:t>
    </dgm:pt>
    <dgm:pt modelId="{2A2E264D-FF95-4CA5-B4F2-A154E3A918DE}" type="parTrans" cxnId="{A7E294FB-1D7D-48C7-BF7E-67799CB72906}">
      <dgm:prSet/>
      <dgm:spPr/>
      <dgm:t>
        <a:bodyPr/>
        <a:lstStyle/>
        <a:p>
          <a:endParaRPr lang="en-US" sz="2400"/>
        </a:p>
      </dgm:t>
    </dgm:pt>
    <dgm:pt modelId="{4582F725-A180-4D6B-8385-0929EA7CB0F6}" type="sibTrans" cxnId="{A7E294FB-1D7D-48C7-BF7E-67799CB72906}">
      <dgm:prSet/>
      <dgm:spPr/>
      <dgm:t>
        <a:bodyPr/>
        <a:lstStyle/>
        <a:p>
          <a:endParaRPr lang="en-US" sz="2400"/>
        </a:p>
      </dgm:t>
    </dgm:pt>
    <dgm:pt modelId="{3DE513F7-A095-4A82-A2F5-3504AF9D16C2}">
      <dgm:prSet custT="1"/>
      <dgm:spPr/>
      <dgm:t>
        <a:bodyPr/>
        <a:lstStyle/>
        <a:p>
          <a:pPr marL="0" lvl="0" indent="0" algn="l" defTabSz="666750">
            <a:lnSpc>
              <a:spcPct val="100000"/>
            </a:lnSpc>
            <a:spcBef>
              <a:spcPct val="0"/>
            </a:spcBef>
            <a:spcAft>
              <a:spcPct val="35000"/>
            </a:spcAft>
            <a:buNone/>
          </a:pPr>
          <a:r>
            <a:rPr lang="en-US" sz="1800" b="1" kern="1200" dirty="0">
              <a:solidFill>
                <a:prstClr val="black">
                  <a:hueOff val="0"/>
                  <a:satOff val="0"/>
                  <a:lumOff val="0"/>
                  <a:alphaOff val="0"/>
                </a:prstClr>
              </a:solidFill>
              <a:latin typeface="Calibri" panose="020F0502020204030204"/>
              <a:ea typeface="+mn-ea"/>
              <a:cs typeface="+mn-cs"/>
            </a:rPr>
            <a:t>The combination of OA + publishing in a high-quality journal. Analysis shows that the 23.9% of its articles are in the top 10% journals, higher than Green's 20.5%, Gold's 16.5%, and Bronze's 12.7%.</a:t>
          </a:r>
        </a:p>
      </dgm:t>
    </dgm:pt>
    <dgm:pt modelId="{6E81B496-A0DF-48E5-90D0-37D9F423B07C}" type="parTrans" cxnId="{74C5F1C5-97A3-4850-B259-EE8356C44BEB}">
      <dgm:prSet/>
      <dgm:spPr/>
      <dgm:t>
        <a:bodyPr/>
        <a:lstStyle/>
        <a:p>
          <a:endParaRPr lang="en-US" sz="2400"/>
        </a:p>
      </dgm:t>
    </dgm:pt>
    <dgm:pt modelId="{129FA26B-38DE-4B29-897A-DB84C5316F0B}" type="sibTrans" cxnId="{74C5F1C5-97A3-4850-B259-EE8356C44BEB}">
      <dgm:prSet/>
      <dgm:spPr/>
      <dgm:t>
        <a:bodyPr/>
        <a:lstStyle/>
        <a:p>
          <a:endParaRPr lang="en-US" sz="2400"/>
        </a:p>
      </dgm:t>
    </dgm:pt>
    <dgm:pt modelId="{4155CCCD-30D2-49CD-98F1-0D0BD92C79E1}">
      <dgm:prSet custT="1"/>
      <dgm:spPr/>
      <dgm:t>
        <a:bodyPr/>
        <a:lstStyle/>
        <a:p>
          <a:pPr>
            <a:lnSpc>
              <a:spcPct val="100000"/>
            </a:lnSpc>
          </a:pPr>
          <a:r>
            <a:rPr lang="en-US" sz="1800" b="1" dirty="0"/>
            <a:t>Visibility: Since Hybrid Gold articles are also indexed in the same databases as subscription articles, which means that they are more likely to be found by other researchers</a:t>
          </a:r>
          <a:r>
            <a:rPr lang="en-US" sz="1800" dirty="0"/>
            <a:t>.</a:t>
          </a:r>
        </a:p>
      </dgm:t>
    </dgm:pt>
    <dgm:pt modelId="{87CE9DE6-75D5-4F71-AE47-AFEF10ED91F6}" type="parTrans" cxnId="{2918457A-E1AA-4BEE-BE5E-8FFC48542F04}">
      <dgm:prSet/>
      <dgm:spPr/>
      <dgm:t>
        <a:bodyPr/>
        <a:lstStyle/>
        <a:p>
          <a:endParaRPr lang="en-US" sz="2400"/>
        </a:p>
      </dgm:t>
    </dgm:pt>
    <dgm:pt modelId="{2385A948-87C8-4450-AE83-69D17BE021CE}" type="sibTrans" cxnId="{2918457A-E1AA-4BEE-BE5E-8FFC48542F04}">
      <dgm:prSet/>
      <dgm:spPr/>
      <dgm:t>
        <a:bodyPr/>
        <a:lstStyle/>
        <a:p>
          <a:endParaRPr lang="en-US" sz="2400"/>
        </a:p>
      </dgm:t>
    </dgm:pt>
    <dgm:pt modelId="{94BD3A16-6289-452A-AD5F-0B1E17201B3C}">
      <dgm:prSet custT="1"/>
      <dgm:spPr/>
      <dgm:t>
        <a:bodyPr/>
        <a:lstStyle/>
        <a:p>
          <a:pPr>
            <a:lnSpc>
              <a:spcPct val="100000"/>
            </a:lnSpc>
          </a:pPr>
          <a:r>
            <a:rPr lang="en-US" sz="1800" b="1" dirty="0"/>
            <a:t>Networking Effects: Prominent journals with Hybrid OA benefit from an existing wide readership</a:t>
          </a:r>
          <a:r>
            <a:rPr lang="en-US" sz="1800" dirty="0"/>
            <a:t>.</a:t>
          </a:r>
        </a:p>
      </dgm:t>
    </dgm:pt>
    <dgm:pt modelId="{5FE5F458-B81E-4F1D-9DA8-4863ED894DC8}" type="parTrans" cxnId="{BC749217-AA3E-4FEA-8CFD-AF1EE331DB54}">
      <dgm:prSet/>
      <dgm:spPr/>
      <dgm:t>
        <a:bodyPr/>
        <a:lstStyle/>
        <a:p>
          <a:endParaRPr lang="en-US" sz="2400"/>
        </a:p>
      </dgm:t>
    </dgm:pt>
    <dgm:pt modelId="{92D98B11-34E5-4630-9563-3B455ABC7576}" type="sibTrans" cxnId="{BC749217-AA3E-4FEA-8CFD-AF1EE331DB54}">
      <dgm:prSet/>
      <dgm:spPr/>
      <dgm:t>
        <a:bodyPr/>
        <a:lstStyle/>
        <a:p>
          <a:endParaRPr lang="en-US" sz="2400"/>
        </a:p>
      </dgm:t>
    </dgm:pt>
    <dgm:pt modelId="{0BF0E957-6EF9-404F-A4E7-B3BB6484A1F6}">
      <dgm:prSet custT="1"/>
      <dgm:spPr/>
      <dgm:t>
        <a:bodyPr/>
        <a:lstStyle/>
        <a:p>
          <a:pPr>
            <a:lnSpc>
              <a:spcPct val="100000"/>
            </a:lnSpc>
          </a:pPr>
          <a:r>
            <a:rPr lang="en-US" sz="1800" b="1" dirty="0"/>
            <a:t>Perception and Prestige: Some view articles in traditional journals offering Hybrid OA as more prestigious</a:t>
          </a:r>
          <a:r>
            <a:rPr lang="en-US" sz="1800" dirty="0"/>
            <a:t>.</a:t>
          </a:r>
        </a:p>
      </dgm:t>
    </dgm:pt>
    <dgm:pt modelId="{455DBA66-70F9-4587-A327-AAA42DD32272}" type="parTrans" cxnId="{848F0CC8-DBD9-4267-A161-5840C3410DD2}">
      <dgm:prSet/>
      <dgm:spPr/>
      <dgm:t>
        <a:bodyPr/>
        <a:lstStyle/>
        <a:p>
          <a:endParaRPr lang="en-US" sz="2400"/>
        </a:p>
      </dgm:t>
    </dgm:pt>
    <dgm:pt modelId="{2054BF8F-989B-4235-BA36-33A05A94C6BF}" type="sibTrans" cxnId="{848F0CC8-DBD9-4267-A161-5840C3410DD2}">
      <dgm:prSet/>
      <dgm:spPr/>
      <dgm:t>
        <a:bodyPr/>
        <a:lstStyle/>
        <a:p>
          <a:endParaRPr lang="en-US" sz="2400"/>
        </a:p>
      </dgm:t>
    </dgm:pt>
    <dgm:pt modelId="{C6DC7FC5-63C9-4FCE-A6BC-E1A9193F608C}">
      <dgm:prSet custT="1"/>
      <dgm:spPr/>
      <dgm:t>
        <a:bodyPr/>
        <a:lstStyle/>
        <a:p>
          <a:pPr>
            <a:lnSpc>
              <a:spcPct val="100000"/>
            </a:lnSpc>
          </a:pPr>
          <a:r>
            <a:rPr lang="en-US" sz="1800" b="1" kern="1200" dirty="0"/>
            <a:t>Reported in </a:t>
          </a:r>
          <a:r>
            <a:rPr lang="en-US" sz="1800" b="1" kern="1200" dirty="0">
              <a:solidFill>
                <a:prstClr val="black">
                  <a:hueOff val="0"/>
                  <a:satOff val="0"/>
                  <a:lumOff val="0"/>
                  <a:alphaOff val="0"/>
                </a:prstClr>
              </a:solidFill>
              <a:latin typeface="Calibri" panose="020F0502020204030204"/>
              <a:ea typeface="+mn-ea"/>
              <a:cs typeface="+mn-cs"/>
            </a:rPr>
            <a:t>other</a:t>
          </a:r>
          <a:r>
            <a:rPr lang="en-US" sz="1800" b="1" kern="1200" dirty="0"/>
            <a:t> studies</a:t>
          </a:r>
        </a:p>
      </dgm:t>
    </dgm:pt>
    <dgm:pt modelId="{11649F88-D10E-4CC3-ACDE-79945EDDC45B}" type="parTrans" cxnId="{5FDCF27A-9C52-4BC4-8535-EFB697CA8FB8}">
      <dgm:prSet/>
      <dgm:spPr/>
      <dgm:t>
        <a:bodyPr/>
        <a:lstStyle/>
        <a:p>
          <a:endParaRPr lang="en-US" sz="2400"/>
        </a:p>
      </dgm:t>
    </dgm:pt>
    <dgm:pt modelId="{A186FC21-3260-4037-B7CF-C7F71B0DAB5E}" type="sibTrans" cxnId="{5FDCF27A-9C52-4BC4-8535-EFB697CA8FB8}">
      <dgm:prSet/>
      <dgm:spPr/>
      <dgm:t>
        <a:bodyPr/>
        <a:lstStyle/>
        <a:p>
          <a:endParaRPr lang="en-US" sz="2400"/>
        </a:p>
      </dgm:t>
    </dgm:pt>
    <dgm:pt modelId="{D9E95AD6-C671-421C-9532-3192F0C543E8}">
      <dgm:prSet custT="1"/>
      <dgm:spPr/>
      <dgm:t>
        <a:bodyPr/>
        <a:lstStyle/>
        <a:p>
          <a:pPr>
            <a:lnSpc>
              <a:spcPct val="100000"/>
            </a:lnSpc>
          </a:pPr>
          <a:r>
            <a:rPr lang="en-US" sz="1400">
              <a:hlinkClick xmlns:r="http://schemas.openxmlformats.org/officeDocument/2006/relationships" r:id="rId1"/>
            </a:rPr>
            <a:t>https://www.ncbi.nlm.nih.gov/pmc/articles/PMC5815332/</a:t>
          </a:r>
          <a:r>
            <a:rPr lang="en-US" sz="1400"/>
            <a:t> </a:t>
          </a:r>
        </a:p>
      </dgm:t>
    </dgm:pt>
    <dgm:pt modelId="{346BE2A3-D51E-44EC-AC5F-2FA4872A7042}" type="parTrans" cxnId="{8FDDE620-0711-4713-A50B-E46062D09A78}">
      <dgm:prSet/>
      <dgm:spPr/>
      <dgm:t>
        <a:bodyPr/>
        <a:lstStyle/>
        <a:p>
          <a:endParaRPr lang="en-US" sz="2400"/>
        </a:p>
      </dgm:t>
    </dgm:pt>
    <dgm:pt modelId="{D8E572FD-4797-44AA-B4E1-CA706B62FF24}" type="sibTrans" cxnId="{8FDDE620-0711-4713-A50B-E46062D09A78}">
      <dgm:prSet/>
      <dgm:spPr/>
      <dgm:t>
        <a:bodyPr/>
        <a:lstStyle/>
        <a:p>
          <a:endParaRPr lang="en-US" sz="2400"/>
        </a:p>
      </dgm:t>
    </dgm:pt>
    <dgm:pt modelId="{6D964840-3261-4843-ACE3-F4E58C93FCE4}">
      <dgm:prSet custT="1"/>
      <dgm:spPr/>
      <dgm:t>
        <a:bodyPr/>
        <a:lstStyle/>
        <a:p>
          <a:pPr>
            <a:lnSpc>
              <a:spcPct val="100000"/>
            </a:lnSpc>
          </a:pPr>
          <a:r>
            <a:rPr lang="en-US" sz="1400" b="1">
              <a:hlinkClick xmlns:r="http://schemas.openxmlformats.org/officeDocument/2006/relationships" r:id="rId2"/>
            </a:rPr>
            <a:t>https://www.mdpi.com/2304-6775/11/2/21</a:t>
          </a:r>
          <a:r>
            <a:rPr lang="en-US" sz="1400" b="1"/>
            <a:t> </a:t>
          </a:r>
          <a:endParaRPr lang="en-US" sz="1400"/>
        </a:p>
      </dgm:t>
    </dgm:pt>
    <dgm:pt modelId="{5937A3E3-4D79-4001-8A5F-3CAB105515CC}" type="parTrans" cxnId="{C74CFD16-8886-46CA-A01E-C969D7099E5F}">
      <dgm:prSet/>
      <dgm:spPr/>
      <dgm:t>
        <a:bodyPr/>
        <a:lstStyle/>
        <a:p>
          <a:endParaRPr lang="en-US" sz="2400"/>
        </a:p>
      </dgm:t>
    </dgm:pt>
    <dgm:pt modelId="{69C226F9-9C2E-4D02-8D70-C73EC4E452C9}" type="sibTrans" cxnId="{C74CFD16-8886-46CA-A01E-C969D7099E5F}">
      <dgm:prSet/>
      <dgm:spPr/>
      <dgm:t>
        <a:bodyPr/>
        <a:lstStyle/>
        <a:p>
          <a:endParaRPr lang="en-US" sz="2400"/>
        </a:p>
      </dgm:t>
    </dgm:pt>
    <dgm:pt modelId="{4B0411AB-FF66-4EB1-8648-47ABC43439F4}" type="pres">
      <dgm:prSet presAssocID="{8AB41BD5-8376-4336-A982-0A1920122867}" presName="root" presStyleCnt="0">
        <dgm:presLayoutVars>
          <dgm:dir/>
          <dgm:resizeHandles val="exact"/>
        </dgm:presLayoutVars>
      </dgm:prSet>
      <dgm:spPr/>
    </dgm:pt>
    <dgm:pt modelId="{ED29F5B4-00D7-4E76-AB6E-81E235D4F1C5}" type="pres">
      <dgm:prSet presAssocID="{9AC0CEC1-0E12-4A0D-A343-1B9DA37A4039}" presName="compNode" presStyleCnt="0"/>
      <dgm:spPr/>
    </dgm:pt>
    <dgm:pt modelId="{5E1C2001-3E8B-413D-A2B3-FF3CB3DF0098}" type="pres">
      <dgm:prSet presAssocID="{9AC0CEC1-0E12-4A0D-A343-1B9DA37A4039}" presName="bgRect" presStyleLbl="bgShp" presStyleIdx="0" presStyleCnt="6"/>
      <dgm:spPr/>
    </dgm:pt>
    <dgm:pt modelId="{BA296E94-AC79-4C1E-8433-B02C4F1DACAC}" type="pres">
      <dgm:prSet presAssocID="{9AC0CEC1-0E12-4A0D-A343-1B9DA37A4039}" presName="iconRect" presStyleLbl="node1" presStyleIdx="0"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Yuan"/>
        </a:ext>
      </dgm:extLst>
    </dgm:pt>
    <dgm:pt modelId="{C506204C-4C06-4345-83B1-DE06207916B6}" type="pres">
      <dgm:prSet presAssocID="{9AC0CEC1-0E12-4A0D-A343-1B9DA37A4039}" presName="spaceRect" presStyleCnt="0"/>
      <dgm:spPr/>
    </dgm:pt>
    <dgm:pt modelId="{9D23019C-AD4E-4314-B785-167F00E1006A}" type="pres">
      <dgm:prSet presAssocID="{9AC0CEC1-0E12-4A0D-A343-1B9DA37A4039}" presName="parTx" presStyleLbl="revTx" presStyleIdx="0" presStyleCnt="7">
        <dgm:presLayoutVars>
          <dgm:chMax val="0"/>
          <dgm:chPref val="0"/>
        </dgm:presLayoutVars>
      </dgm:prSet>
      <dgm:spPr/>
    </dgm:pt>
    <dgm:pt modelId="{596AC7F2-FB76-4D34-BAEC-8CE420CA9E03}" type="pres">
      <dgm:prSet presAssocID="{4582F725-A180-4D6B-8385-0929EA7CB0F6}" presName="sibTrans" presStyleCnt="0"/>
      <dgm:spPr/>
    </dgm:pt>
    <dgm:pt modelId="{5640CDD5-FDEC-4DDD-8E82-BF44AE992662}" type="pres">
      <dgm:prSet presAssocID="{3DE513F7-A095-4A82-A2F5-3504AF9D16C2}" presName="compNode" presStyleCnt="0"/>
      <dgm:spPr/>
    </dgm:pt>
    <dgm:pt modelId="{26D3B595-5B16-4816-9D09-257EE947D71F}" type="pres">
      <dgm:prSet presAssocID="{3DE513F7-A095-4A82-A2F5-3504AF9D16C2}" presName="bgRect" presStyleLbl="bgShp" presStyleIdx="1" presStyleCnt="6"/>
      <dgm:spPr/>
    </dgm:pt>
    <dgm:pt modelId="{55DF6830-23D9-4676-8C01-A39ED034B2F1}" type="pres">
      <dgm:prSet presAssocID="{3DE513F7-A095-4A82-A2F5-3504AF9D16C2}" presName="iconRect" presStyleLbl="node1" presStyleIdx="1"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Quotes"/>
        </a:ext>
      </dgm:extLst>
    </dgm:pt>
    <dgm:pt modelId="{9A97566F-30EB-4A8B-ABF1-AB09FF81C348}" type="pres">
      <dgm:prSet presAssocID="{3DE513F7-A095-4A82-A2F5-3504AF9D16C2}" presName="spaceRect" presStyleCnt="0"/>
      <dgm:spPr/>
    </dgm:pt>
    <dgm:pt modelId="{6F11B16C-9C75-4757-927B-8B343301672C}" type="pres">
      <dgm:prSet presAssocID="{3DE513F7-A095-4A82-A2F5-3504AF9D16C2}" presName="parTx" presStyleLbl="revTx" presStyleIdx="1" presStyleCnt="7">
        <dgm:presLayoutVars>
          <dgm:chMax val="0"/>
          <dgm:chPref val="0"/>
        </dgm:presLayoutVars>
      </dgm:prSet>
      <dgm:spPr/>
    </dgm:pt>
    <dgm:pt modelId="{835610DF-2E6F-4C05-BA75-0797A29A8336}" type="pres">
      <dgm:prSet presAssocID="{129FA26B-38DE-4B29-897A-DB84C5316F0B}" presName="sibTrans" presStyleCnt="0"/>
      <dgm:spPr/>
    </dgm:pt>
    <dgm:pt modelId="{F334F6D1-BFDD-4C61-9D0B-16958E8B88C7}" type="pres">
      <dgm:prSet presAssocID="{4155CCCD-30D2-49CD-98F1-0D0BD92C79E1}" presName="compNode" presStyleCnt="0"/>
      <dgm:spPr/>
    </dgm:pt>
    <dgm:pt modelId="{2503C546-3C60-47A9-8029-7E36AD3507E0}" type="pres">
      <dgm:prSet presAssocID="{4155CCCD-30D2-49CD-98F1-0D0BD92C79E1}" presName="bgRect" presStyleLbl="bgShp" presStyleIdx="2" presStyleCnt="6"/>
      <dgm:spPr/>
    </dgm:pt>
    <dgm:pt modelId="{ADED6992-1883-4BE4-97AB-3EA7FCB9A9AA}" type="pres">
      <dgm:prSet presAssocID="{4155CCCD-30D2-49CD-98F1-0D0BD92C79E1}" presName="iconRect" presStyleLbl="node1" presStyleIdx="2"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Database"/>
        </a:ext>
      </dgm:extLst>
    </dgm:pt>
    <dgm:pt modelId="{0092777C-11CD-45B9-A059-03ECCE330A61}" type="pres">
      <dgm:prSet presAssocID="{4155CCCD-30D2-49CD-98F1-0D0BD92C79E1}" presName="spaceRect" presStyleCnt="0"/>
      <dgm:spPr/>
    </dgm:pt>
    <dgm:pt modelId="{F94051A0-F332-4572-8EF8-4221ED947BB1}" type="pres">
      <dgm:prSet presAssocID="{4155CCCD-30D2-49CD-98F1-0D0BD92C79E1}" presName="parTx" presStyleLbl="revTx" presStyleIdx="2" presStyleCnt="7">
        <dgm:presLayoutVars>
          <dgm:chMax val="0"/>
          <dgm:chPref val="0"/>
        </dgm:presLayoutVars>
      </dgm:prSet>
      <dgm:spPr/>
    </dgm:pt>
    <dgm:pt modelId="{48ADCFD7-F0D8-4561-B104-5253879DFD89}" type="pres">
      <dgm:prSet presAssocID="{2385A948-87C8-4450-AE83-69D17BE021CE}" presName="sibTrans" presStyleCnt="0"/>
      <dgm:spPr/>
    </dgm:pt>
    <dgm:pt modelId="{8D6F9C52-D29D-4ED2-945F-AC2B29F5D615}" type="pres">
      <dgm:prSet presAssocID="{94BD3A16-6289-452A-AD5F-0B1E17201B3C}" presName="compNode" presStyleCnt="0"/>
      <dgm:spPr/>
    </dgm:pt>
    <dgm:pt modelId="{7512196F-3CB6-4466-B6F9-2F5E98EBD85C}" type="pres">
      <dgm:prSet presAssocID="{94BD3A16-6289-452A-AD5F-0B1E17201B3C}" presName="bgRect" presStyleLbl="bgShp" presStyleIdx="3" presStyleCnt="6"/>
      <dgm:spPr/>
    </dgm:pt>
    <dgm:pt modelId="{CCA3200B-5D11-4D78-AFB8-DC9C0435649C}" type="pres">
      <dgm:prSet presAssocID="{94BD3A16-6289-452A-AD5F-0B1E17201B3C}" presName="iconRect" presStyleLbl="node1" presStyleIdx="3"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Professor"/>
        </a:ext>
      </dgm:extLst>
    </dgm:pt>
    <dgm:pt modelId="{56597A65-BC9F-49EB-BF64-0195B42CAAAD}" type="pres">
      <dgm:prSet presAssocID="{94BD3A16-6289-452A-AD5F-0B1E17201B3C}" presName="spaceRect" presStyleCnt="0"/>
      <dgm:spPr/>
    </dgm:pt>
    <dgm:pt modelId="{754C339F-8AA1-4FFA-AF1B-889EE60556A3}" type="pres">
      <dgm:prSet presAssocID="{94BD3A16-6289-452A-AD5F-0B1E17201B3C}" presName="parTx" presStyleLbl="revTx" presStyleIdx="3" presStyleCnt="7">
        <dgm:presLayoutVars>
          <dgm:chMax val="0"/>
          <dgm:chPref val="0"/>
        </dgm:presLayoutVars>
      </dgm:prSet>
      <dgm:spPr/>
    </dgm:pt>
    <dgm:pt modelId="{313A751E-0DCF-4B96-A832-11DB72603896}" type="pres">
      <dgm:prSet presAssocID="{92D98B11-34E5-4630-9563-3B455ABC7576}" presName="sibTrans" presStyleCnt="0"/>
      <dgm:spPr/>
    </dgm:pt>
    <dgm:pt modelId="{CD9E10EB-F0D2-4B13-93D5-BE59CA540E8B}" type="pres">
      <dgm:prSet presAssocID="{0BF0E957-6EF9-404F-A4E7-B3BB6484A1F6}" presName="compNode" presStyleCnt="0"/>
      <dgm:spPr/>
    </dgm:pt>
    <dgm:pt modelId="{90D00087-6186-47DE-B6E6-0BAE08DA3774}" type="pres">
      <dgm:prSet presAssocID="{0BF0E957-6EF9-404F-A4E7-B3BB6484A1F6}" presName="bgRect" presStyleLbl="bgShp" presStyleIdx="4" presStyleCnt="6"/>
      <dgm:spPr/>
    </dgm:pt>
    <dgm:pt modelId="{A3E3DCC0-3846-46CC-AAF2-F34FC6B366E3}" type="pres">
      <dgm:prSet presAssocID="{0BF0E957-6EF9-404F-A4E7-B3BB6484A1F6}" presName="iconRect" presStyleLbl="node1" presStyleIdx="4"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Venn Diagram"/>
        </a:ext>
      </dgm:extLst>
    </dgm:pt>
    <dgm:pt modelId="{8364DFD3-A6EC-4D2E-BC1E-CCB6631EEDD5}" type="pres">
      <dgm:prSet presAssocID="{0BF0E957-6EF9-404F-A4E7-B3BB6484A1F6}" presName="spaceRect" presStyleCnt="0"/>
      <dgm:spPr/>
    </dgm:pt>
    <dgm:pt modelId="{42C2FEBC-E267-4ADC-AE88-ED851CD641A5}" type="pres">
      <dgm:prSet presAssocID="{0BF0E957-6EF9-404F-A4E7-B3BB6484A1F6}" presName="parTx" presStyleLbl="revTx" presStyleIdx="4" presStyleCnt="7">
        <dgm:presLayoutVars>
          <dgm:chMax val="0"/>
          <dgm:chPref val="0"/>
        </dgm:presLayoutVars>
      </dgm:prSet>
      <dgm:spPr/>
    </dgm:pt>
    <dgm:pt modelId="{F1891FBC-F1BB-43A7-AEB2-9D54A175A3B5}" type="pres">
      <dgm:prSet presAssocID="{2054BF8F-989B-4235-BA36-33A05A94C6BF}" presName="sibTrans" presStyleCnt="0"/>
      <dgm:spPr/>
    </dgm:pt>
    <dgm:pt modelId="{22C14C8B-8243-453C-BA6A-B998217974E8}" type="pres">
      <dgm:prSet presAssocID="{C6DC7FC5-63C9-4FCE-A6BC-E1A9193F608C}" presName="compNode" presStyleCnt="0"/>
      <dgm:spPr/>
    </dgm:pt>
    <dgm:pt modelId="{27741858-097D-4A1C-94B0-B7CEAF3DADF1}" type="pres">
      <dgm:prSet presAssocID="{C6DC7FC5-63C9-4FCE-A6BC-E1A9193F608C}" presName="bgRect" presStyleLbl="bgShp" presStyleIdx="5" presStyleCnt="6"/>
      <dgm:spPr/>
    </dgm:pt>
    <dgm:pt modelId="{D57AB392-82D0-4958-9387-5436BFB76C09}" type="pres">
      <dgm:prSet presAssocID="{C6DC7FC5-63C9-4FCE-A6BC-E1A9193F608C}" presName="iconRect" presStyleLbl="node1" presStyleIdx="5" presStyleCnt="6"/>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a:noFill/>
        </a:ln>
      </dgm:spPr>
      <dgm:extLst>
        <a:ext uri="{E40237B7-FDA0-4F09-8148-C483321AD2D9}">
          <dgm14:cNvPr xmlns:dgm14="http://schemas.microsoft.com/office/drawing/2010/diagram" id="0" name="" descr="Marker"/>
        </a:ext>
      </dgm:extLst>
    </dgm:pt>
    <dgm:pt modelId="{FB43FE2F-C2EF-47F2-9BCC-C81D623084B9}" type="pres">
      <dgm:prSet presAssocID="{C6DC7FC5-63C9-4FCE-A6BC-E1A9193F608C}" presName="spaceRect" presStyleCnt="0"/>
      <dgm:spPr/>
    </dgm:pt>
    <dgm:pt modelId="{7C8F3794-DD24-4453-8444-D66151A923D9}" type="pres">
      <dgm:prSet presAssocID="{C6DC7FC5-63C9-4FCE-A6BC-E1A9193F608C}" presName="parTx" presStyleLbl="revTx" presStyleIdx="5" presStyleCnt="7">
        <dgm:presLayoutVars>
          <dgm:chMax val="0"/>
          <dgm:chPref val="0"/>
        </dgm:presLayoutVars>
      </dgm:prSet>
      <dgm:spPr/>
    </dgm:pt>
    <dgm:pt modelId="{8E024067-4159-4697-93F0-0183B8E6C673}" type="pres">
      <dgm:prSet presAssocID="{C6DC7FC5-63C9-4FCE-A6BC-E1A9193F608C}" presName="desTx" presStyleLbl="revTx" presStyleIdx="6" presStyleCnt="7">
        <dgm:presLayoutVars/>
      </dgm:prSet>
      <dgm:spPr/>
    </dgm:pt>
  </dgm:ptLst>
  <dgm:cxnLst>
    <dgm:cxn modelId="{F91D0F0D-E913-4F11-B746-F7C8911ABFEB}" type="presOf" srcId="{C6DC7FC5-63C9-4FCE-A6BC-E1A9193F608C}" destId="{7C8F3794-DD24-4453-8444-D66151A923D9}" srcOrd="0" destOrd="0" presId="urn:microsoft.com/office/officeart/2018/2/layout/IconVerticalSolidList"/>
    <dgm:cxn modelId="{C74CFD16-8886-46CA-A01E-C969D7099E5F}" srcId="{C6DC7FC5-63C9-4FCE-A6BC-E1A9193F608C}" destId="{6D964840-3261-4843-ACE3-F4E58C93FCE4}" srcOrd="1" destOrd="0" parTransId="{5937A3E3-4D79-4001-8A5F-3CAB105515CC}" sibTransId="{69C226F9-9C2E-4D02-8D70-C73EC4E452C9}"/>
    <dgm:cxn modelId="{BC749217-AA3E-4FEA-8CFD-AF1EE331DB54}" srcId="{8AB41BD5-8376-4336-A982-0A1920122867}" destId="{94BD3A16-6289-452A-AD5F-0B1E17201B3C}" srcOrd="3" destOrd="0" parTransId="{5FE5F458-B81E-4F1D-9DA8-4863ED894DC8}" sibTransId="{92D98B11-34E5-4630-9563-3B455ABC7576}"/>
    <dgm:cxn modelId="{8FDDE620-0711-4713-A50B-E46062D09A78}" srcId="{C6DC7FC5-63C9-4FCE-A6BC-E1A9193F608C}" destId="{D9E95AD6-C671-421C-9532-3192F0C543E8}" srcOrd="0" destOrd="0" parTransId="{346BE2A3-D51E-44EC-AC5F-2FA4872A7042}" sibTransId="{D8E572FD-4797-44AA-B4E1-CA706B62FF24}"/>
    <dgm:cxn modelId="{708F182A-B4A0-45E5-B243-D4C481685DA2}" type="presOf" srcId="{3DE513F7-A095-4A82-A2F5-3504AF9D16C2}" destId="{6F11B16C-9C75-4757-927B-8B343301672C}" srcOrd="0" destOrd="0" presId="urn:microsoft.com/office/officeart/2018/2/layout/IconVerticalSolidList"/>
    <dgm:cxn modelId="{FD4F3C38-0362-4F63-BA45-D8091A8A83C6}" type="presOf" srcId="{6D964840-3261-4843-ACE3-F4E58C93FCE4}" destId="{8E024067-4159-4697-93F0-0183B8E6C673}" srcOrd="0" destOrd="1" presId="urn:microsoft.com/office/officeart/2018/2/layout/IconVerticalSolidList"/>
    <dgm:cxn modelId="{10FB6D4D-71E5-469F-B4CA-79EF9D501BFB}" type="presOf" srcId="{9AC0CEC1-0E12-4A0D-A343-1B9DA37A4039}" destId="{9D23019C-AD4E-4314-B785-167F00E1006A}" srcOrd="0" destOrd="0" presId="urn:microsoft.com/office/officeart/2018/2/layout/IconVerticalSolidList"/>
    <dgm:cxn modelId="{59E1576D-2E71-4640-8418-3A782EC7F238}" type="presOf" srcId="{4155CCCD-30D2-49CD-98F1-0D0BD92C79E1}" destId="{F94051A0-F332-4572-8EF8-4221ED947BB1}" srcOrd="0" destOrd="0" presId="urn:microsoft.com/office/officeart/2018/2/layout/IconVerticalSolidList"/>
    <dgm:cxn modelId="{B3400371-B6AA-4C5C-8A45-692D35017396}" type="presOf" srcId="{8AB41BD5-8376-4336-A982-0A1920122867}" destId="{4B0411AB-FF66-4EB1-8648-47ABC43439F4}" srcOrd="0" destOrd="0" presId="urn:microsoft.com/office/officeart/2018/2/layout/IconVerticalSolidList"/>
    <dgm:cxn modelId="{2918457A-E1AA-4BEE-BE5E-8FFC48542F04}" srcId="{8AB41BD5-8376-4336-A982-0A1920122867}" destId="{4155CCCD-30D2-49CD-98F1-0D0BD92C79E1}" srcOrd="2" destOrd="0" parTransId="{87CE9DE6-75D5-4F71-AE47-AFEF10ED91F6}" sibTransId="{2385A948-87C8-4450-AE83-69D17BE021CE}"/>
    <dgm:cxn modelId="{5FDCF27A-9C52-4BC4-8535-EFB697CA8FB8}" srcId="{8AB41BD5-8376-4336-A982-0A1920122867}" destId="{C6DC7FC5-63C9-4FCE-A6BC-E1A9193F608C}" srcOrd="5" destOrd="0" parTransId="{11649F88-D10E-4CC3-ACDE-79945EDDC45B}" sibTransId="{A186FC21-3260-4037-B7CF-C7F71B0DAB5E}"/>
    <dgm:cxn modelId="{385A6F8F-054E-4F5A-A974-BB6F73C48CE3}" type="presOf" srcId="{0BF0E957-6EF9-404F-A4E7-B3BB6484A1F6}" destId="{42C2FEBC-E267-4ADC-AE88-ED851CD641A5}" srcOrd="0" destOrd="0" presId="urn:microsoft.com/office/officeart/2018/2/layout/IconVerticalSolidList"/>
    <dgm:cxn modelId="{484D5A90-BB1F-41A2-AC86-8CD75DF62B3C}" type="presOf" srcId="{D9E95AD6-C671-421C-9532-3192F0C543E8}" destId="{8E024067-4159-4697-93F0-0183B8E6C673}" srcOrd="0" destOrd="0" presId="urn:microsoft.com/office/officeart/2018/2/layout/IconVerticalSolidList"/>
    <dgm:cxn modelId="{74C5F1C5-97A3-4850-B259-EE8356C44BEB}" srcId="{8AB41BD5-8376-4336-A982-0A1920122867}" destId="{3DE513F7-A095-4A82-A2F5-3504AF9D16C2}" srcOrd="1" destOrd="0" parTransId="{6E81B496-A0DF-48E5-90D0-37D9F423B07C}" sibTransId="{129FA26B-38DE-4B29-897A-DB84C5316F0B}"/>
    <dgm:cxn modelId="{848F0CC8-DBD9-4267-A161-5840C3410DD2}" srcId="{8AB41BD5-8376-4336-A982-0A1920122867}" destId="{0BF0E957-6EF9-404F-A4E7-B3BB6484A1F6}" srcOrd="4" destOrd="0" parTransId="{455DBA66-70F9-4587-A327-AAA42DD32272}" sibTransId="{2054BF8F-989B-4235-BA36-33A05A94C6BF}"/>
    <dgm:cxn modelId="{BE78C7F1-9DB7-41FF-AAB3-23438DE5EC70}" type="presOf" srcId="{94BD3A16-6289-452A-AD5F-0B1E17201B3C}" destId="{754C339F-8AA1-4FFA-AF1B-889EE60556A3}" srcOrd="0" destOrd="0" presId="urn:microsoft.com/office/officeart/2018/2/layout/IconVerticalSolidList"/>
    <dgm:cxn modelId="{A7E294FB-1D7D-48C7-BF7E-67799CB72906}" srcId="{8AB41BD5-8376-4336-A982-0A1920122867}" destId="{9AC0CEC1-0E12-4A0D-A343-1B9DA37A4039}" srcOrd="0" destOrd="0" parTransId="{2A2E264D-FF95-4CA5-B4F2-A154E3A918DE}" sibTransId="{4582F725-A180-4D6B-8385-0929EA7CB0F6}"/>
    <dgm:cxn modelId="{B8D0C2AE-BEE3-4DD2-A5E4-AA1F213390FD}" type="presParOf" srcId="{4B0411AB-FF66-4EB1-8648-47ABC43439F4}" destId="{ED29F5B4-00D7-4E76-AB6E-81E235D4F1C5}" srcOrd="0" destOrd="0" presId="urn:microsoft.com/office/officeart/2018/2/layout/IconVerticalSolidList"/>
    <dgm:cxn modelId="{D1094BC1-66BA-4DA9-9D56-688C7FBF9E19}" type="presParOf" srcId="{ED29F5B4-00D7-4E76-AB6E-81E235D4F1C5}" destId="{5E1C2001-3E8B-413D-A2B3-FF3CB3DF0098}" srcOrd="0" destOrd="0" presId="urn:microsoft.com/office/officeart/2018/2/layout/IconVerticalSolidList"/>
    <dgm:cxn modelId="{867C7DBF-09D1-4D23-8D30-EDDE9591C964}" type="presParOf" srcId="{ED29F5B4-00D7-4E76-AB6E-81E235D4F1C5}" destId="{BA296E94-AC79-4C1E-8433-B02C4F1DACAC}" srcOrd="1" destOrd="0" presId="urn:microsoft.com/office/officeart/2018/2/layout/IconVerticalSolidList"/>
    <dgm:cxn modelId="{225979D7-8866-46F1-9AF5-4AEC9122024E}" type="presParOf" srcId="{ED29F5B4-00D7-4E76-AB6E-81E235D4F1C5}" destId="{C506204C-4C06-4345-83B1-DE06207916B6}" srcOrd="2" destOrd="0" presId="urn:microsoft.com/office/officeart/2018/2/layout/IconVerticalSolidList"/>
    <dgm:cxn modelId="{C6C24013-7B0E-4F87-90F4-92E23BA99CEB}" type="presParOf" srcId="{ED29F5B4-00D7-4E76-AB6E-81E235D4F1C5}" destId="{9D23019C-AD4E-4314-B785-167F00E1006A}" srcOrd="3" destOrd="0" presId="urn:microsoft.com/office/officeart/2018/2/layout/IconVerticalSolidList"/>
    <dgm:cxn modelId="{0524F24F-A944-4587-9496-5AD95B90DF98}" type="presParOf" srcId="{4B0411AB-FF66-4EB1-8648-47ABC43439F4}" destId="{596AC7F2-FB76-4D34-BAEC-8CE420CA9E03}" srcOrd="1" destOrd="0" presId="urn:microsoft.com/office/officeart/2018/2/layout/IconVerticalSolidList"/>
    <dgm:cxn modelId="{ADF1CA5C-ADE8-44DD-B8A5-861FE7DF331F}" type="presParOf" srcId="{4B0411AB-FF66-4EB1-8648-47ABC43439F4}" destId="{5640CDD5-FDEC-4DDD-8E82-BF44AE992662}" srcOrd="2" destOrd="0" presId="urn:microsoft.com/office/officeart/2018/2/layout/IconVerticalSolidList"/>
    <dgm:cxn modelId="{45566B58-A7F4-41A6-8520-17EC1878F140}" type="presParOf" srcId="{5640CDD5-FDEC-4DDD-8E82-BF44AE992662}" destId="{26D3B595-5B16-4816-9D09-257EE947D71F}" srcOrd="0" destOrd="0" presId="urn:microsoft.com/office/officeart/2018/2/layout/IconVerticalSolidList"/>
    <dgm:cxn modelId="{E565E2FD-D8C4-4140-A717-EE6284BE05A3}" type="presParOf" srcId="{5640CDD5-FDEC-4DDD-8E82-BF44AE992662}" destId="{55DF6830-23D9-4676-8C01-A39ED034B2F1}" srcOrd="1" destOrd="0" presId="urn:microsoft.com/office/officeart/2018/2/layout/IconVerticalSolidList"/>
    <dgm:cxn modelId="{A9DE1D80-F2FE-4474-AB3C-71524893B921}" type="presParOf" srcId="{5640CDD5-FDEC-4DDD-8E82-BF44AE992662}" destId="{9A97566F-30EB-4A8B-ABF1-AB09FF81C348}" srcOrd="2" destOrd="0" presId="urn:microsoft.com/office/officeart/2018/2/layout/IconVerticalSolidList"/>
    <dgm:cxn modelId="{4B572B49-A137-4D38-B443-0D2A579A255B}" type="presParOf" srcId="{5640CDD5-FDEC-4DDD-8E82-BF44AE992662}" destId="{6F11B16C-9C75-4757-927B-8B343301672C}" srcOrd="3" destOrd="0" presId="urn:microsoft.com/office/officeart/2018/2/layout/IconVerticalSolidList"/>
    <dgm:cxn modelId="{F16CF88B-28FD-452C-A20E-A1FD4EA7559E}" type="presParOf" srcId="{4B0411AB-FF66-4EB1-8648-47ABC43439F4}" destId="{835610DF-2E6F-4C05-BA75-0797A29A8336}" srcOrd="3" destOrd="0" presId="urn:microsoft.com/office/officeart/2018/2/layout/IconVerticalSolidList"/>
    <dgm:cxn modelId="{8225682B-EA4A-4978-961F-2864C18E3462}" type="presParOf" srcId="{4B0411AB-FF66-4EB1-8648-47ABC43439F4}" destId="{F334F6D1-BFDD-4C61-9D0B-16958E8B88C7}" srcOrd="4" destOrd="0" presId="urn:microsoft.com/office/officeart/2018/2/layout/IconVerticalSolidList"/>
    <dgm:cxn modelId="{DCF3B23F-437C-40D9-9957-54A04065FBDE}" type="presParOf" srcId="{F334F6D1-BFDD-4C61-9D0B-16958E8B88C7}" destId="{2503C546-3C60-47A9-8029-7E36AD3507E0}" srcOrd="0" destOrd="0" presId="urn:microsoft.com/office/officeart/2018/2/layout/IconVerticalSolidList"/>
    <dgm:cxn modelId="{B0C0565B-DB8D-4D63-A47A-059C0B773679}" type="presParOf" srcId="{F334F6D1-BFDD-4C61-9D0B-16958E8B88C7}" destId="{ADED6992-1883-4BE4-97AB-3EA7FCB9A9AA}" srcOrd="1" destOrd="0" presId="urn:microsoft.com/office/officeart/2018/2/layout/IconVerticalSolidList"/>
    <dgm:cxn modelId="{D5A9ED4F-5E08-4CB7-86CF-F8696BA08B9D}" type="presParOf" srcId="{F334F6D1-BFDD-4C61-9D0B-16958E8B88C7}" destId="{0092777C-11CD-45B9-A059-03ECCE330A61}" srcOrd="2" destOrd="0" presId="urn:microsoft.com/office/officeart/2018/2/layout/IconVerticalSolidList"/>
    <dgm:cxn modelId="{E756F242-34ED-423B-8BCC-16E34B25ED7D}" type="presParOf" srcId="{F334F6D1-BFDD-4C61-9D0B-16958E8B88C7}" destId="{F94051A0-F332-4572-8EF8-4221ED947BB1}" srcOrd="3" destOrd="0" presId="urn:microsoft.com/office/officeart/2018/2/layout/IconVerticalSolidList"/>
    <dgm:cxn modelId="{AE362F10-6D09-4B59-B09D-8790A50E142C}" type="presParOf" srcId="{4B0411AB-FF66-4EB1-8648-47ABC43439F4}" destId="{48ADCFD7-F0D8-4561-B104-5253879DFD89}" srcOrd="5" destOrd="0" presId="urn:microsoft.com/office/officeart/2018/2/layout/IconVerticalSolidList"/>
    <dgm:cxn modelId="{9CD3E63B-4AF1-44AB-8D99-A40405AD489F}" type="presParOf" srcId="{4B0411AB-FF66-4EB1-8648-47ABC43439F4}" destId="{8D6F9C52-D29D-4ED2-945F-AC2B29F5D615}" srcOrd="6" destOrd="0" presId="urn:microsoft.com/office/officeart/2018/2/layout/IconVerticalSolidList"/>
    <dgm:cxn modelId="{E01727BC-53E9-460D-8EBB-A75459840C65}" type="presParOf" srcId="{8D6F9C52-D29D-4ED2-945F-AC2B29F5D615}" destId="{7512196F-3CB6-4466-B6F9-2F5E98EBD85C}" srcOrd="0" destOrd="0" presId="urn:microsoft.com/office/officeart/2018/2/layout/IconVerticalSolidList"/>
    <dgm:cxn modelId="{D6FF299B-D813-4901-8672-22419A6E6C4D}" type="presParOf" srcId="{8D6F9C52-D29D-4ED2-945F-AC2B29F5D615}" destId="{CCA3200B-5D11-4D78-AFB8-DC9C0435649C}" srcOrd="1" destOrd="0" presId="urn:microsoft.com/office/officeart/2018/2/layout/IconVerticalSolidList"/>
    <dgm:cxn modelId="{E20C0D7A-D7A4-430D-89DA-9528F1610E78}" type="presParOf" srcId="{8D6F9C52-D29D-4ED2-945F-AC2B29F5D615}" destId="{56597A65-BC9F-49EB-BF64-0195B42CAAAD}" srcOrd="2" destOrd="0" presId="urn:microsoft.com/office/officeart/2018/2/layout/IconVerticalSolidList"/>
    <dgm:cxn modelId="{840F1848-A9F4-4AF6-AF67-855DB6E3D32E}" type="presParOf" srcId="{8D6F9C52-D29D-4ED2-945F-AC2B29F5D615}" destId="{754C339F-8AA1-4FFA-AF1B-889EE60556A3}" srcOrd="3" destOrd="0" presId="urn:microsoft.com/office/officeart/2018/2/layout/IconVerticalSolidList"/>
    <dgm:cxn modelId="{58A2609A-8F32-4845-B033-EFBBF01233B3}" type="presParOf" srcId="{4B0411AB-FF66-4EB1-8648-47ABC43439F4}" destId="{313A751E-0DCF-4B96-A832-11DB72603896}" srcOrd="7" destOrd="0" presId="urn:microsoft.com/office/officeart/2018/2/layout/IconVerticalSolidList"/>
    <dgm:cxn modelId="{1AB10DA1-A2A1-435D-9EC9-70784DDB6EE8}" type="presParOf" srcId="{4B0411AB-FF66-4EB1-8648-47ABC43439F4}" destId="{CD9E10EB-F0D2-4B13-93D5-BE59CA540E8B}" srcOrd="8" destOrd="0" presId="urn:microsoft.com/office/officeart/2018/2/layout/IconVerticalSolidList"/>
    <dgm:cxn modelId="{D62D1D53-2302-48F6-A523-70B4F09565B8}" type="presParOf" srcId="{CD9E10EB-F0D2-4B13-93D5-BE59CA540E8B}" destId="{90D00087-6186-47DE-B6E6-0BAE08DA3774}" srcOrd="0" destOrd="0" presId="urn:microsoft.com/office/officeart/2018/2/layout/IconVerticalSolidList"/>
    <dgm:cxn modelId="{3525172B-C42A-49C4-B5DA-22BD5F3FC020}" type="presParOf" srcId="{CD9E10EB-F0D2-4B13-93D5-BE59CA540E8B}" destId="{A3E3DCC0-3846-46CC-AAF2-F34FC6B366E3}" srcOrd="1" destOrd="0" presId="urn:microsoft.com/office/officeart/2018/2/layout/IconVerticalSolidList"/>
    <dgm:cxn modelId="{345A699F-0AC1-4D0D-9802-E5421E432B75}" type="presParOf" srcId="{CD9E10EB-F0D2-4B13-93D5-BE59CA540E8B}" destId="{8364DFD3-A6EC-4D2E-BC1E-CCB6631EEDD5}" srcOrd="2" destOrd="0" presId="urn:microsoft.com/office/officeart/2018/2/layout/IconVerticalSolidList"/>
    <dgm:cxn modelId="{A23CFE0A-F22F-42B3-BFD6-DE78CF3FC175}" type="presParOf" srcId="{CD9E10EB-F0D2-4B13-93D5-BE59CA540E8B}" destId="{42C2FEBC-E267-4ADC-AE88-ED851CD641A5}" srcOrd="3" destOrd="0" presId="urn:microsoft.com/office/officeart/2018/2/layout/IconVerticalSolidList"/>
    <dgm:cxn modelId="{11E39513-C29C-4F70-BB7A-A2FB81C1B26A}" type="presParOf" srcId="{4B0411AB-FF66-4EB1-8648-47ABC43439F4}" destId="{F1891FBC-F1BB-43A7-AEB2-9D54A175A3B5}" srcOrd="9" destOrd="0" presId="urn:microsoft.com/office/officeart/2018/2/layout/IconVerticalSolidList"/>
    <dgm:cxn modelId="{8F0E7E68-52CB-47B9-858E-CB8D747D46ED}" type="presParOf" srcId="{4B0411AB-FF66-4EB1-8648-47ABC43439F4}" destId="{22C14C8B-8243-453C-BA6A-B998217974E8}" srcOrd="10" destOrd="0" presId="urn:microsoft.com/office/officeart/2018/2/layout/IconVerticalSolidList"/>
    <dgm:cxn modelId="{0315FEAD-5CD6-4043-B91C-24F753DEF47E}" type="presParOf" srcId="{22C14C8B-8243-453C-BA6A-B998217974E8}" destId="{27741858-097D-4A1C-94B0-B7CEAF3DADF1}" srcOrd="0" destOrd="0" presId="urn:microsoft.com/office/officeart/2018/2/layout/IconVerticalSolidList"/>
    <dgm:cxn modelId="{2A6D0353-A589-45FC-9C36-32DBE1AF401C}" type="presParOf" srcId="{22C14C8B-8243-453C-BA6A-B998217974E8}" destId="{D57AB392-82D0-4958-9387-5436BFB76C09}" srcOrd="1" destOrd="0" presId="urn:microsoft.com/office/officeart/2018/2/layout/IconVerticalSolidList"/>
    <dgm:cxn modelId="{73B29DC4-51ED-4951-BAAB-421246898215}" type="presParOf" srcId="{22C14C8B-8243-453C-BA6A-B998217974E8}" destId="{FB43FE2F-C2EF-47F2-9BCC-C81D623084B9}" srcOrd="2" destOrd="0" presId="urn:microsoft.com/office/officeart/2018/2/layout/IconVerticalSolidList"/>
    <dgm:cxn modelId="{85EAD10B-978A-4305-9549-87185396ECB1}" type="presParOf" srcId="{22C14C8B-8243-453C-BA6A-B998217974E8}" destId="{7C8F3794-DD24-4453-8444-D66151A923D9}" srcOrd="3" destOrd="0" presId="urn:microsoft.com/office/officeart/2018/2/layout/IconVerticalSolidList"/>
    <dgm:cxn modelId="{D82935EA-A843-4118-8989-A4CC3250F92E}" type="presParOf" srcId="{22C14C8B-8243-453C-BA6A-B998217974E8}" destId="{8E024067-4159-4697-93F0-0183B8E6C673}"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A4848E9-F2A1-4BA4-B057-1BB82A987BE4}"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D8C4C1D1-B70A-437E-8FFA-667AC6F3FCE7}">
      <dgm:prSet/>
      <dgm:spPr/>
      <dgm:t>
        <a:bodyPr/>
        <a:lstStyle/>
        <a:p>
          <a:pPr>
            <a:lnSpc>
              <a:spcPct val="100000"/>
            </a:lnSpc>
          </a:pPr>
          <a:r>
            <a:rPr lang="en-US" b="1"/>
            <a:t>Visibility through Institutional repositories + Subscription database</a:t>
          </a:r>
        </a:p>
      </dgm:t>
    </dgm:pt>
    <dgm:pt modelId="{5EC700F2-8C49-4D1C-8FF6-65460DF0C7A1}" type="parTrans" cxnId="{1C2AA762-8932-447C-82FD-3C966645270B}">
      <dgm:prSet/>
      <dgm:spPr/>
      <dgm:t>
        <a:bodyPr/>
        <a:lstStyle/>
        <a:p>
          <a:endParaRPr lang="en-US" b="1"/>
        </a:p>
      </dgm:t>
    </dgm:pt>
    <dgm:pt modelId="{FFAE7D81-5308-472B-81B8-F687F2BE516D}" type="sibTrans" cxnId="{1C2AA762-8932-447C-82FD-3C966645270B}">
      <dgm:prSet/>
      <dgm:spPr/>
      <dgm:t>
        <a:bodyPr/>
        <a:lstStyle/>
        <a:p>
          <a:endParaRPr lang="en-US" b="1"/>
        </a:p>
      </dgm:t>
    </dgm:pt>
    <dgm:pt modelId="{02F4254B-C80B-416B-AC92-1D0B866666DA}">
      <dgm:prSet/>
      <dgm:spPr/>
      <dgm:t>
        <a:bodyPr/>
        <a:lstStyle/>
        <a:p>
          <a:pPr>
            <a:lnSpc>
              <a:spcPct val="100000"/>
            </a:lnSpc>
          </a:pPr>
          <a:r>
            <a:rPr lang="en-US" b="1"/>
            <a:t>The APCs associated with gold OA can be a barrier for some researchers and hence opt for Green OA</a:t>
          </a:r>
        </a:p>
      </dgm:t>
    </dgm:pt>
    <dgm:pt modelId="{A524E595-F4C9-4BDB-986E-D300034BD33D}" type="parTrans" cxnId="{80B8C1CE-5D67-4DF2-B3AD-7AC2451A1D5D}">
      <dgm:prSet/>
      <dgm:spPr/>
      <dgm:t>
        <a:bodyPr/>
        <a:lstStyle/>
        <a:p>
          <a:endParaRPr lang="en-US" b="1"/>
        </a:p>
      </dgm:t>
    </dgm:pt>
    <dgm:pt modelId="{ED0E77F1-A591-4697-B04F-975DF9418CD8}" type="sibTrans" cxnId="{80B8C1CE-5D67-4DF2-B3AD-7AC2451A1D5D}">
      <dgm:prSet/>
      <dgm:spPr/>
      <dgm:t>
        <a:bodyPr/>
        <a:lstStyle/>
        <a:p>
          <a:endParaRPr lang="en-US" b="1"/>
        </a:p>
      </dgm:t>
    </dgm:pt>
    <dgm:pt modelId="{AA284758-1058-4D04-86A6-5D897E243E3D}">
      <dgm:prSet/>
      <dgm:spPr/>
      <dgm:t>
        <a:bodyPr/>
        <a:lstStyle/>
        <a:p>
          <a:pPr>
            <a:lnSpc>
              <a:spcPct val="100000"/>
            </a:lnSpc>
          </a:pPr>
          <a:r>
            <a:rPr lang="en-US" b="1"/>
            <a:t>Studies from less-funded institutions or regions could be more common in green OA.</a:t>
          </a:r>
        </a:p>
      </dgm:t>
    </dgm:pt>
    <dgm:pt modelId="{1EB2BB31-64E2-403B-AD39-4FAA814756CB}" type="parTrans" cxnId="{21BA11D9-6665-4D6C-AD06-84AF51154A04}">
      <dgm:prSet/>
      <dgm:spPr/>
      <dgm:t>
        <a:bodyPr/>
        <a:lstStyle/>
        <a:p>
          <a:endParaRPr lang="en-US" b="1"/>
        </a:p>
      </dgm:t>
    </dgm:pt>
    <dgm:pt modelId="{04143D37-5334-41ED-8370-20E396EDE930}" type="sibTrans" cxnId="{21BA11D9-6665-4D6C-AD06-84AF51154A04}">
      <dgm:prSet/>
      <dgm:spPr/>
      <dgm:t>
        <a:bodyPr/>
        <a:lstStyle/>
        <a:p>
          <a:endParaRPr lang="en-US" b="1"/>
        </a:p>
      </dgm:t>
    </dgm:pt>
    <dgm:pt modelId="{D06B4739-DB20-482F-9535-48FC7A4D3E83}">
      <dgm:prSet/>
      <dgm:spPr/>
      <dgm:t>
        <a:bodyPr/>
        <a:lstStyle/>
        <a:p>
          <a:pPr>
            <a:lnSpc>
              <a:spcPct val="100000"/>
            </a:lnSpc>
          </a:pPr>
          <a:r>
            <a:rPr lang="en-US" b="1"/>
            <a:t>The study analyzed the top 20 institutions in the Middle East or those collaborating with Middle Eastern institutions. It found that all of these institutions with high citations per Green OA article have an institutional repository.</a:t>
          </a:r>
        </a:p>
      </dgm:t>
    </dgm:pt>
    <dgm:pt modelId="{31948FD4-F016-4A6C-A734-7A3FFA483D34}" type="parTrans" cxnId="{0791695C-E5B2-4E58-B1E6-59DC285D14E3}">
      <dgm:prSet/>
      <dgm:spPr/>
      <dgm:t>
        <a:bodyPr/>
        <a:lstStyle/>
        <a:p>
          <a:endParaRPr lang="en-US" b="1"/>
        </a:p>
      </dgm:t>
    </dgm:pt>
    <dgm:pt modelId="{6352B250-FC46-4F2F-9AC0-9B22EE79FCD4}" type="sibTrans" cxnId="{0791695C-E5B2-4E58-B1E6-59DC285D14E3}">
      <dgm:prSet/>
      <dgm:spPr/>
      <dgm:t>
        <a:bodyPr/>
        <a:lstStyle/>
        <a:p>
          <a:endParaRPr lang="en-US" b="1"/>
        </a:p>
      </dgm:t>
    </dgm:pt>
    <dgm:pt modelId="{CF1BE635-E479-4DF8-92E5-FE4209399EAF}" type="pres">
      <dgm:prSet presAssocID="{7A4848E9-F2A1-4BA4-B057-1BB82A987BE4}" presName="root" presStyleCnt="0">
        <dgm:presLayoutVars>
          <dgm:dir/>
          <dgm:resizeHandles val="exact"/>
        </dgm:presLayoutVars>
      </dgm:prSet>
      <dgm:spPr/>
    </dgm:pt>
    <dgm:pt modelId="{A2AFFBFB-7421-4BB0-AAEA-FE497211311E}" type="pres">
      <dgm:prSet presAssocID="{D8C4C1D1-B70A-437E-8FFA-667AC6F3FCE7}" presName="compNode" presStyleCnt="0"/>
      <dgm:spPr/>
    </dgm:pt>
    <dgm:pt modelId="{99E52715-BE17-4AB6-979E-CE4492A52659}" type="pres">
      <dgm:prSet presAssocID="{D8C4C1D1-B70A-437E-8FFA-667AC6F3FCE7}" presName="bgRect" presStyleLbl="bgShp" presStyleIdx="0" presStyleCnt="4"/>
      <dgm:spPr/>
    </dgm:pt>
    <dgm:pt modelId="{2709D086-93EE-4ADA-97C5-E10D2E15C393}" type="pres">
      <dgm:prSet presAssocID="{D8C4C1D1-B70A-437E-8FFA-667AC6F3FCE7}"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atabase"/>
        </a:ext>
      </dgm:extLst>
    </dgm:pt>
    <dgm:pt modelId="{509B6E51-26CE-46D6-8174-835234E3B51D}" type="pres">
      <dgm:prSet presAssocID="{D8C4C1D1-B70A-437E-8FFA-667AC6F3FCE7}" presName="spaceRect" presStyleCnt="0"/>
      <dgm:spPr/>
    </dgm:pt>
    <dgm:pt modelId="{BF27716E-6990-41AD-92B9-7EAA019B9F8F}" type="pres">
      <dgm:prSet presAssocID="{D8C4C1D1-B70A-437E-8FFA-667AC6F3FCE7}" presName="parTx" presStyleLbl="revTx" presStyleIdx="0" presStyleCnt="4">
        <dgm:presLayoutVars>
          <dgm:chMax val="0"/>
          <dgm:chPref val="0"/>
        </dgm:presLayoutVars>
      </dgm:prSet>
      <dgm:spPr/>
    </dgm:pt>
    <dgm:pt modelId="{5369E815-A225-4EA4-A89C-57B43C61FED0}" type="pres">
      <dgm:prSet presAssocID="{FFAE7D81-5308-472B-81B8-F687F2BE516D}" presName="sibTrans" presStyleCnt="0"/>
      <dgm:spPr/>
    </dgm:pt>
    <dgm:pt modelId="{4D746445-803E-4C44-B158-A4F5BDB9F2AB}" type="pres">
      <dgm:prSet presAssocID="{02F4254B-C80B-416B-AC92-1D0B866666DA}" presName="compNode" presStyleCnt="0"/>
      <dgm:spPr/>
    </dgm:pt>
    <dgm:pt modelId="{44BC6F88-DD39-402C-B66F-F92EBF6DA92A}" type="pres">
      <dgm:prSet presAssocID="{02F4254B-C80B-416B-AC92-1D0B866666DA}" presName="bgRect" presStyleLbl="bgShp" presStyleIdx="1" presStyleCnt="4"/>
      <dgm:spPr/>
    </dgm:pt>
    <dgm:pt modelId="{9FA62B47-A840-4956-ACE6-475CB53C0520}" type="pres">
      <dgm:prSet presAssocID="{02F4254B-C80B-416B-AC92-1D0B866666DA}"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icroscope"/>
        </a:ext>
      </dgm:extLst>
    </dgm:pt>
    <dgm:pt modelId="{B9F687EE-A412-440E-9F56-936F33278869}" type="pres">
      <dgm:prSet presAssocID="{02F4254B-C80B-416B-AC92-1D0B866666DA}" presName="spaceRect" presStyleCnt="0"/>
      <dgm:spPr/>
    </dgm:pt>
    <dgm:pt modelId="{128B7D00-98DC-4436-B304-FB0B66711B38}" type="pres">
      <dgm:prSet presAssocID="{02F4254B-C80B-416B-AC92-1D0B866666DA}" presName="parTx" presStyleLbl="revTx" presStyleIdx="1" presStyleCnt="4">
        <dgm:presLayoutVars>
          <dgm:chMax val="0"/>
          <dgm:chPref val="0"/>
        </dgm:presLayoutVars>
      </dgm:prSet>
      <dgm:spPr/>
    </dgm:pt>
    <dgm:pt modelId="{625E09F6-CF60-4688-8BD1-E30D874DE120}" type="pres">
      <dgm:prSet presAssocID="{ED0E77F1-A591-4697-B04F-975DF9418CD8}" presName="sibTrans" presStyleCnt="0"/>
      <dgm:spPr/>
    </dgm:pt>
    <dgm:pt modelId="{721ADBA1-278E-4103-9A22-A2C1EA953671}" type="pres">
      <dgm:prSet presAssocID="{AA284758-1058-4D04-86A6-5D897E243E3D}" presName="compNode" presStyleCnt="0"/>
      <dgm:spPr/>
    </dgm:pt>
    <dgm:pt modelId="{FF69730F-F7C5-4E99-B810-5568DCFAF770}" type="pres">
      <dgm:prSet presAssocID="{AA284758-1058-4D04-86A6-5D897E243E3D}" presName="bgRect" presStyleLbl="bgShp" presStyleIdx="2" presStyleCnt="4"/>
      <dgm:spPr/>
    </dgm:pt>
    <dgm:pt modelId="{FC0D8975-D75A-4E38-AFE1-061007FBC569}" type="pres">
      <dgm:prSet presAssocID="{AA284758-1058-4D04-86A6-5D897E243E3D}"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octor"/>
        </a:ext>
      </dgm:extLst>
    </dgm:pt>
    <dgm:pt modelId="{7C4807DC-3A68-4D1D-BE06-5238F9334371}" type="pres">
      <dgm:prSet presAssocID="{AA284758-1058-4D04-86A6-5D897E243E3D}" presName="spaceRect" presStyleCnt="0"/>
      <dgm:spPr/>
    </dgm:pt>
    <dgm:pt modelId="{FCA77610-DF7A-4BBA-AA8F-2251A961935D}" type="pres">
      <dgm:prSet presAssocID="{AA284758-1058-4D04-86A6-5D897E243E3D}" presName="parTx" presStyleLbl="revTx" presStyleIdx="2" presStyleCnt="4">
        <dgm:presLayoutVars>
          <dgm:chMax val="0"/>
          <dgm:chPref val="0"/>
        </dgm:presLayoutVars>
      </dgm:prSet>
      <dgm:spPr/>
    </dgm:pt>
    <dgm:pt modelId="{82FCC275-1FA5-421E-BEEE-D6D268B9C3E6}" type="pres">
      <dgm:prSet presAssocID="{04143D37-5334-41ED-8370-20E396EDE930}" presName="sibTrans" presStyleCnt="0"/>
      <dgm:spPr/>
    </dgm:pt>
    <dgm:pt modelId="{D1F28D51-BDD3-4962-9975-5003F3EC0FFC}" type="pres">
      <dgm:prSet presAssocID="{D06B4739-DB20-482F-9535-48FC7A4D3E83}" presName="compNode" presStyleCnt="0"/>
      <dgm:spPr/>
    </dgm:pt>
    <dgm:pt modelId="{6B985099-3884-4F8A-87ED-CCE1B4066AE0}" type="pres">
      <dgm:prSet presAssocID="{D06B4739-DB20-482F-9535-48FC7A4D3E83}" presName="bgRect" presStyleLbl="bgShp" presStyleIdx="3" presStyleCnt="4"/>
      <dgm:spPr/>
    </dgm:pt>
    <dgm:pt modelId="{4D1E66D8-E706-45CD-A832-EA354964AC3D}" type="pres">
      <dgm:prSet presAssocID="{D06B4739-DB20-482F-9535-48FC7A4D3E83}"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ooks"/>
        </a:ext>
      </dgm:extLst>
    </dgm:pt>
    <dgm:pt modelId="{14C50471-962B-40CD-B0A8-822BACEEB630}" type="pres">
      <dgm:prSet presAssocID="{D06B4739-DB20-482F-9535-48FC7A4D3E83}" presName="spaceRect" presStyleCnt="0"/>
      <dgm:spPr/>
    </dgm:pt>
    <dgm:pt modelId="{E44A2C0D-9AC2-4C2B-A2C0-1669D726226F}" type="pres">
      <dgm:prSet presAssocID="{D06B4739-DB20-482F-9535-48FC7A4D3E83}" presName="parTx" presStyleLbl="revTx" presStyleIdx="3" presStyleCnt="4">
        <dgm:presLayoutVars>
          <dgm:chMax val="0"/>
          <dgm:chPref val="0"/>
        </dgm:presLayoutVars>
      </dgm:prSet>
      <dgm:spPr/>
    </dgm:pt>
  </dgm:ptLst>
  <dgm:cxnLst>
    <dgm:cxn modelId="{0791695C-E5B2-4E58-B1E6-59DC285D14E3}" srcId="{7A4848E9-F2A1-4BA4-B057-1BB82A987BE4}" destId="{D06B4739-DB20-482F-9535-48FC7A4D3E83}" srcOrd="3" destOrd="0" parTransId="{31948FD4-F016-4A6C-A734-7A3FFA483D34}" sibTransId="{6352B250-FC46-4F2F-9AC0-9B22EE79FCD4}"/>
    <dgm:cxn modelId="{1C2AA762-8932-447C-82FD-3C966645270B}" srcId="{7A4848E9-F2A1-4BA4-B057-1BB82A987BE4}" destId="{D8C4C1D1-B70A-437E-8FFA-667AC6F3FCE7}" srcOrd="0" destOrd="0" parTransId="{5EC700F2-8C49-4D1C-8FF6-65460DF0C7A1}" sibTransId="{FFAE7D81-5308-472B-81B8-F687F2BE516D}"/>
    <dgm:cxn modelId="{65ED4268-511A-4080-A50C-03615A9F77D5}" type="presOf" srcId="{AA284758-1058-4D04-86A6-5D897E243E3D}" destId="{FCA77610-DF7A-4BBA-AA8F-2251A961935D}" srcOrd="0" destOrd="0" presId="urn:microsoft.com/office/officeart/2018/2/layout/IconVerticalSolidList"/>
    <dgm:cxn modelId="{67B04858-07D1-47AB-9D5C-539904E6A4FB}" type="presOf" srcId="{D06B4739-DB20-482F-9535-48FC7A4D3E83}" destId="{E44A2C0D-9AC2-4C2B-A2C0-1669D726226F}" srcOrd="0" destOrd="0" presId="urn:microsoft.com/office/officeart/2018/2/layout/IconVerticalSolidList"/>
    <dgm:cxn modelId="{345F288A-4261-4DE9-B391-F3A6841F59AE}" type="presOf" srcId="{D8C4C1D1-B70A-437E-8FFA-667AC6F3FCE7}" destId="{BF27716E-6990-41AD-92B9-7EAA019B9F8F}" srcOrd="0" destOrd="0" presId="urn:microsoft.com/office/officeart/2018/2/layout/IconVerticalSolidList"/>
    <dgm:cxn modelId="{981C12C6-1DE6-4AF3-8BC6-F70B9F412A88}" type="presOf" srcId="{02F4254B-C80B-416B-AC92-1D0B866666DA}" destId="{128B7D00-98DC-4436-B304-FB0B66711B38}" srcOrd="0" destOrd="0" presId="urn:microsoft.com/office/officeart/2018/2/layout/IconVerticalSolidList"/>
    <dgm:cxn modelId="{80B8C1CE-5D67-4DF2-B3AD-7AC2451A1D5D}" srcId="{7A4848E9-F2A1-4BA4-B057-1BB82A987BE4}" destId="{02F4254B-C80B-416B-AC92-1D0B866666DA}" srcOrd="1" destOrd="0" parTransId="{A524E595-F4C9-4BDB-986E-D300034BD33D}" sibTransId="{ED0E77F1-A591-4697-B04F-975DF9418CD8}"/>
    <dgm:cxn modelId="{21BA11D9-6665-4D6C-AD06-84AF51154A04}" srcId="{7A4848E9-F2A1-4BA4-B057-1BB82A987BE4}" destId="{AA284758-1058-4D04-86A6-5D897E243E3D}" srcOrd="2" destOrd="0" parTransId="{1EB2BB31-64E2-403B-AD39-4FAA814756CB}" sibTransId="{04143D37-5334-41ED-8370-20E396EDE930}"/>
    <dgm:cxn modelId="{CFDD89DD-0782-4A32-8C7A-4431BA6A1DAF}" type="presOf" srcId="{7A4848E9-F2A1-4BA4-B057-1BB82A987BE4}" destId="{CF1BE635-E479-4DF8-92E5-FE4209399EAF}" srcOrd="0" destOrd="0" presId="urn:microsoft.com/office/officeart/2018/2/layout/IconVerticalSolidList"/>
    <dgm:cxn modelId="{40A05654-B8C1-4136-8032-19C3D49D659D}" type="presParOf" srcId="{CF1BE635-E479-4DF8-92E5-FE4209399EAF}" destId="{A2AFFBFB-7421-4BB0-AAEA-FE497211311E}" srcOrd="0" destOrd="0" presId="urn:microsoft.com/office/officeart/2018/2/layout/IconVerticalSolidList"/>
    <dgm:cxn modelId="{B137B364-CCA8-4F1C-8A2D-5B776B3FA192}" type="presParOf" srcId="{A2AFFBFB-7421-4BB0-AAEA-FE497211311E}" destId="{99E52715-BE17-4AB6-979E-CE4492A52659}" srcOrd="0" destOrd="0" presId="urn:microsoft.com/office/officeart/2018/2/layout/IconVerticalSolidList"/>
    <dgm:cxn modelId="{30C94A20-71A4-43D5-B0AD-0ED52D42D83A}" type="presParOf" srcId="{A2AFFBFB-7421-4BB0-AAEA-FE497211311E}" destId="{2709D086-93EE-4ADA-97C5-E10D2E15C393}" srcOrd="1" destOrd="0" presId="urn:microsoft.com/office/officeart/2018/2/layout/IconVerticalSolidList"/>
    <dgm:cxn modelId="{4E99190E-69B4-41D5-ADB8-3A90009A4F41}" type="presParOf" srcId="{A2AFFBFB-7421-4BB0-AAEA-FE497211311E}" destId="{509B6E51-26CE-46D6-8174-835234E3B51D}" srcOrd="2" destOrd="0" presId="urn:microsoft.com/office/officeart/2018/2/layout/IconVerticalSolidList"/>
    <dgm:cxn modelId="{D06E82FB-90DC-4191-A4A9-B63D48EAF6DF}" type="presParOf" srcId="{A2AFFBFB-7421-4BB0-AAEA-FE497211311E}" destId="{BF27716E-6990-41AD-92B9-7EAA019B9F8F}" srcOrd="3" destOrd="0" presId="urn:microsoft.com/office/officeart/2018/2/layout/IconVerticalSolidList"/>
    <dgm:cxn modelId="{E714A80A-AD05-416D-8CDE-C3C0613658A9}" type="presParOf" srcId="{CF1BE635-E479-4DF8-92E5-FE4209399EAF}" destId="{5369E815-A225-4EA4-A89C-57B43C61FED0}" srcOrd="1" destOrd="0" presId="urn:microsoft.com/office/officeart/2018/2/layout/IconVerticalSolidList"/>
    <dgm:cxn modelId="{C7B5203B-CFB2-4A73-8CF3-4C6BDEC71177}" type="presParOf" srcId="{CF1BE635-E479-4DF8-92E5-FE4209399EAF}" destId="{4D746445-803E-4C44-B158-A4F5BDB9F2AB}" srcOrd="2" destOrd="0" presId="urn:microsoft.com/office/officeart/2018/2/layout/IconVerticalSolidList"/>
    <dgm:cxn modelId="{9BEB83F1-52C4-4C03-95C3-B9B38D0398FB}" type="presParOf" srcId="{4D746445-803E-4C44-B158-A4F5BDB9F2AB}" destId="{44BC6F88-DD39-402C-B66F-F92EBF6DA92A}" srcOrd="0" destOrd="0" presId="urn:microsoft.com/office/officeart/2018/2/layout/IconVerticalSolidList"/>
    <dgm:cxn modelId="{E90CD997-10FA-4CA7-95B4-3E9180CBC299}" type="presParOf" srcId="{4D746445-803E-4C44-B158-A4F5BDB9F2AB}" destId="{9FA62B47-A840-4956-ACE6-475CB53C0520}" srcOrd="1" destOrd="0" presId="urn:microsoft.com/office/officeart/2018/2/layout/IconVerticalSolidList"/>
    <dgm:cxn modelId="{1F1345F9-9554-4F75-90F1-9AF1830908BC}" type="presParOf" srcId="{4D746445-803E-4C44-B158-A4F5BDB9F2AB}" destId="{B9F687EE-A412-440E-9F56-936F33278869}" srcOrd="2" destOrd="0" presId="urn:microsoft.com/office/officeart/2018/2/layout/IconVerticalSolidList"/>
    <dgm:cxn modelId="{6E6FEEB8-393A-4A01-987F-484AAD94DA39}" type="presParOf" srcId="{4D746445-803E-4C44-B158-A4F5BDB9F2AB}" destId="{128B7D00-98DC-4436-B304-FB0B66711B38}" srcOrd="3" destOrd="0" presId="urn:microsoft.com/office/officeart/2018/2/layout/IconVerticalSolidList"/>
    <dgm:cxn modelId="{41FBC357-1EC8-4DC4-8A65-381F457B4549}" type="presParOf" srcId="{CF1BE635-E479-4DF8-92E5-FE4209399EAF}" destId="{625E09F6-CF60-4688-8BD1-E30D874DE120}" srcOrd="3" destOrd="0" presId="urn:microsoft.com/office/officeart/2018/2/layout/IconVerticalSolidList"/>
    <dgm:cxn modelId="{DC135CF5-8EEC-4F32-817A-DEC408A59467}" type="presParOf" srcId="{CF1BE635-E479-4DF8-92E5-FE4209399EAF}" destId="{721ADBA1-278E-4103-9A22-A2C1EA953671}" srcOrd="4" destOrd="0" presId="urn:microsoft.com/office/officeart/2018/2/layout/IconVerticalSolidList"/>
    <dgm:cxn modelId="{A9CEC8DD-C2A7-4480-8D29-77FD8B7FF5FF}" type="presParOf" srcId="{721ADBA1-278E-4103-9A22-A2C1EA953671}" destId="{FF69730F-F7C5-4E99-B810-5568DCFAF770}" srcOrd="0" destOrd="0" presId="urn:microsoft.com/office/officeart/2018/2/layout/IconVerticalSolidList"/>
    <dgm:cxn modelId="{117561B8-96AD-47BA-AB38-ED3D91CB086F}" type="presParOf" srcId="{721ADBA1-278E-4103-9A22-A2C1EA953671}" destId="{FC0D8975-D75A-4E38-AFE1-061007FBC569}" srcOrd="1" destOrd="0" presId="urn:microsoft.com/office/officeart/2018/2/layout/IconVerticalSolidList"/>
    <dgm:cxn modelId="{A8BEE10B-A9D6-4AAA-8F36-2077C48A17EB}" type="presParOf" srcId="{721ADBA1-278E-4103-9A22-A2C1EA953671}" destId="{7C4807DC-3A68-4D1D-BE06-5238F9334371}" srcOrd="2" destOrd="0" presId="urn:microsoft.com/office/officeart/2018/2/layout/IconVerticalSolidList"/>
    <dgm:cxn modelId="{ECBC0A39-25DF-45A5-BCBC-CCB19E173437}" type="presParOf" srcId="{721ADBA1-278E-4103-9A22-A2C1EA953671}" destId="{FCA77610-DF7A-4BBA-AA8F-2251A961935D}" srcOrd="3" destOrd="0" presId="urn:microsoft.com/office/officeart/2018/2/layout/IconVerticalSolidList"/>
    <dgm:cxn modelId="{BF57C17C-871D-4043-A2D7-C0F1665E4452}" type="presParOf" srcId="{CF1BE635-E479-4DF8-92E5-FE4209399EAF}" destId="{82FCC275-1FA5-421E-BEEE-D6D268B9C3E6}" srcOrd="5" destOrd="0" presId="urn:microsoft.com/office/officeart/2018/2/layout/IconVerticalSolidList"/>
    <dgm:cxn modelId="{777F3546-04BE-407C-85A2-85A095F1E2CA}" type="presParOf" srcId="{CF1BE635-E479-4DF8-92E5-FE4209399EAF}" destId="{D1F28D51-BDD3-4962-9975-5003F3EC0FFC}" srcOrd="6" destOrd="0" presId="urn:microsoft.com/office/officeart/2018/2/layout/IconVerticalSolidList"/>
    <dgm:cxn modelId="{830C7ED9-2229-41B3-9480-6E044568EB86}" type="presParOf" srcId="{D1F28D51-BDD3-4962-9975-5003F3EC0FFC}" destId="{6B985099-3884-4F8A-87ED-CCE1B4066AE0}" srcOrd="0" destOrd="0" presId="urn:microsoft.com/office/officeart/2018/2/layout/IconVerticalSolidList"/>
    <dgm:cxn modelId="{7F865654-B278-4972-AE56-A1F6D3D76D18}" type="presParOf" srcId="{D1F28D51-BDD3-4962-9975-5003F3EC0FFC}" destId="{4D1E66D8-E706-45CD-A832-EA354964AC3D}" srcOrd="1" destOrd="0" presId="urn:microsoft.com/office/officeart/2018/2/layout/IconVerticalSolidList"/>
    <dgm:cxn modelId="{DDBD8822-5777-42FC-B157-86D73D64F5A5}" type="presParOf" srcId="{D1F28D51-BDD3-4962-9975-5003F3EC0FFC}" destId="{14C50471-962B-40CD-B0A8-822BACEEB630}" srcOrd="2" destOrd="0" presId="urn:microsoft.com/office/officeart/2018/2/layout/IconVerticalSolidList"/>
    <dgm:cxn modelId="{0E0F8BB5-5AF2-475C-B11C-35918DA8FA4D}" type="presParOf" srcId="{D1F28D51-BDD3-4962-9975-5003F3EC0FFC}" destId="{E44A2C0D-9AC2-4C2B-A2C0-1669D726226F}"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CFF4ED-023B-474A-B056-82DEE8BD1E3A}">
      <dsp:nvSpPr>
        <dsp:cNvPr id="0" name=""/>
        <dsp:cNvSpPr/>
      </dsp:nvSpPr>
      <dsp:spPr>
        <a:xfrm>
          <a:off x="0" y="671"/>
          <a:ext cx="5861090" cy="157194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EF60636-743C-4C9B-82CE-A03EC1BB5070}">
      <dsp:nvSpPr>
        <dsp:cNvPr id="0" name=""/>
        <dsp:cNvSpPr/>
      </dsp:nvSpPr>
      <dsp:spPr>
        <a:xfrm>
          <a:off x="475513" y="354359"/>
          <a:ext cx="864569" cy="86456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F145108-F215-48F0-A55D-0A6B6001EACB}">
      <dsp:nvSpPr>
        <dsp:cNvPr id="0" name=""/>
        <dsp:cNvSpPr/>
      </dsp:nvSpPr>
      <dsp:spPr>
        <a:xfrm>
          <a:off x="1815596" y="671"/>
          <a:ext cx="4045493" cy="1571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6364" tIns="166364" rIns="166364" bIns="166364" numCol="1" spcCol="1270" anchor="ctr" anchorCtr="0">
          <a:noAutofit/>
        </a:bodyPr>
        <a:lstStyle/>
        <a:p>
          <a:pPr marL="0" lvl="0" indent="0" algn="l" defTabSz="844550">
            <a:lnSpc>
              <a:spcPct val="100000"/>
            </a:lnSpc>
            <a:spcBef>
              <a:spcPct val="0"/>
            </a:spcBef>
            <a:spcAft>
              <a:spcPct val="35000"/>
            </a:spcAft>
            <a:buNone/>
          </a:pPr>
          <a:r>
            <a:rPr lang="en-US" sz="1900" b="1" kern="1200" dirty="0"/>
            <a:t>OA articles are more accessible and visible to readers</a:t>
          </a:r>
        </a:p>
      </dsp:txBody>
      <dsp:txXfrm>
        <a:off x="1815596" y="671"/>
        <a:ext cx="4045493" cy="1571944"/>
      </dsp:txXfrm>
    </dsp:sp>
    <dsp:sp modelId="{CFF8058D-CBE5-405B-982C-1C5F3A389342}">
      <dsp:nvSpPr>
        <dsp:cNvPr id="0" name=""/>
        <dsp:cNvSpPr/>
      </dsp:nvSpPr>
      <dsp:spPr>
        <a:xfrm>
          <a:off x="0" y="1965602"/>
          <a:ext cx="5861090" cy="157194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0F88908-8D97-4D70-8B26-94F2C5830807}">
      <dsp:nvSpPr>
        <dsp:cNvPr id="0" name=""/>
        <dsp:cNvSpPr/>
      </dsp:nvSpPr>
      <dsp:spPr>
        <a:xfrm>
          <a:off x="475513" y="2319290"/>
          <a:ext cx="864569" cy="86456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9B12E6A-9E89-4406-9B9E-492E253CFA77}">
      <dsp:nvSpPr>
        <dsp:cNvPr id="0" name=""/>
        <dsp:cNvSpPr/>
      </dsp:nvSpPr>
      <dsp:spPr>
        <a:xfrm>
          <a:off x="1815596" y="1965602"/>
          <a:ext cx="4045493" cy="1571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6364" tIns="166364" rIns="166364" bIns="166364" numCol="1" spcCol="1270" anchor="ctr" anchorCtr="0">
          <a:noAutofit/>
        </a:bodyPr>
        <a:lstStyle/>
        <a:p>
          <a:pPr marL="0" lvl="0" indent="0" algn="l" defTabSz="844550">
            <a:lnSpc>
              <a:spcPct val="100000"/>
            </a:lnSpc>
            <a:spcBef>
              <a:spcPct val="0"/>
            </a:spcBef>
            <a:spcAft>
              <a:spcPct val="35000"/>
            </a:spcAft>
            <a:buNone/>
          </a:pPr>
          <a:r>
            <a:rPr lang="en-US" sz="1900" b="1" kern="1200"/>
            <a:t>OA articles are more likely to be downloaded and shared on social media, which can increase their visibility and impact</a:t>
          </a:r>
        </a:p>
      </dsp:txBody>
      <dsp:txXfrm>
        <a:off x="1815596" y="1965602"/>
        <a:ext cx="4045493" cy="1571944"/>
      </dsp:txXfrm>
    </dsp:sp>
    <dsp:sp modelId="{9DA9FD67-F249-49D7-AF13-81938069FC46}">
      <dsp:nvSpPr>
        <dsp:cNvPr id="0" name=""/>
        <dsp:cNvSpPr/>
      </dsp:nvSpPr>
      <dsp:spPr>
        <a:xfrm>
          <a:off x="0" y="3930533"/>
          <a:ext cx="5861090" cy="157194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2419AA5-03A4-4C92-9977-DB6F639234EB}">
      <dsp:nvSpPr>
        <dsp:cNvPr id="0" name=""/>
        <dsp:cNvSpPr/>
      </dsp:nvSpPr>
      <dsp:spPr>
        <a:xfrm>
          <a:off x="475513" y="4284221"/>
          <a:ext cx="864569" cy="86456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5323FF3-700C-42DF-8020-98748B42C7B5}">
      <dsp:nvSpPr>
        <dsp:cNvPr id="0" name=""/>
        <dsp:cNvSpPr/>
      </dsp:nvSpPr>
      <dsp:spPr>
        <a:xfrm>
          <a:off x="1815596" y="3930533"/>
          <a:ext cx="4045493" cy="1571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6364" tIns="166364" rIns="166364" bIns="166364" numCol="1" spcCol="1270" anchor="ctr" anchorCtr="0">
          <a:noAutofit/>
        </a:bodyPr>
        <a:lstStyle/>
        <a:p>
          <a:pPr marL="0" lvl="0" indent="0" algn="l" defTabSz="844550">
            <a:lnSpc>
              <a:spcPct val="100000"/>
            </a:lnSpc>
            <a:spcBef>
              <a:spcPct val="0"/>
            </a:spcBef>
            <a:spcAft>
              <a:spcPct val="35000"/>
            </a:spcAft>
            <a:buNone/>
          </a:pPr>
          <a:r>
            <a:rPr lang="en-US" sz="1900" b="1" kern="1200"/>
            <a:t>Immediately available without any embargo period</a:t>
          </a:r>
        </a:p>
      </dsp:txBody>
      <dsp:txXfrm>
        <a:off x="1815596" y="3930533"/>
        <a:ext cx="4045493" cy="15719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1C2001-3E8B-413D-A2B3-FF3CB3DF0098}">
      <dsp:nvSpPr>
        <dsp:cNvPr id="0" name=""/>
        <dsp:cNvSpPr/>
      </dsp:nvSpPr>
      <dsp:spPr>
        <a:xfrm>
          <a:off x="0" y="3833"/>
          <a:ext cx="10730023" cy="59477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A296E94-AC79-4C1E-8433-B02C4F1DACAC}">
      <dsp:nvSpPr>
        <dsp:cNvPr id="0" name=""/>
        <dsp:cNvSpPr/>
      </dsp:nvSpPr>
      <dsp:spPr>
        <a:xfrm>
          <a:off x="179918" y="137657"/>
          <a:ext cx="327444" cy="32712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D23019C-AD4E-4314-B785-167F00E1006A}">
      <dsp:nvSpPr>
        <dsp:cNvPr id="0" name=""/>
        <dsp:cNvSpPr/>
      </dsp:nvSpPr>
      <dsp:spPr>
        <a:xfrm>
          <a:off x="687282" y="3833"/>
          <a:ext cx="10011690" cy="6505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848" tIns="68848" rIns="68848" bIns="68848" numCol="1" spcCol="1270" anchor="ctr" anchorCtr="0">
          <a:noAutofit/>
        </a:bodyPr>
        <a:lstStyle/>
        <a:p>
          <a:pPr marL="0" lvl="0" indent="0" algn="l" defTabSz="800100">
            <a:lnSpc>
              <a:spcPct val="100000"/>
            </a:lnSpc>
            <a:spcBef>
              <a:spcPct val="0"/>
            </a:spcBef>
            <a:spcAft>
              <a:spcPct val="35000"/>
            </a:spcAft>
            <a:buNone/>
          </a:pPr>
          <a:r>
            <a:rPr lang="en-US" sz="1800" b="1" kern="1200" dirty="0"/>
            <a:t>Combine the advantages of Gold + subscription articles + International Collaborations</a:t>
          </a:r>
        </a:p>
      </dsp:txBody>
      <dsp:txXfrm>
        <a:off x="687282" y="3833"/>
        <a:ext cx="10011690" cy="650533"/>
      </dsp:txXfrm>
    </dsp:sp>
    <dsp:sp modelId="{26D3B595-5B16-4816-9D09-257EE947D71F}">
      <dsp:nvSpPr>
        <dsp:cNvPr id="0" name=""/>
        <dsp:cNvSpPr/>
      </dsp:nvSpPr>
      <dsp:spPr>
        <a:xfrm>
          <a:off x="0" y="816999"/>
          <a:ext cx="10730023" cy="59477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5DF6830-23D9-4676-8C01-A39ED034B2F1}">
      <dsp:nvSpPr>
        <dsp:cNvPr id="0" name=""/>
        <dsp:cNvSpPr/>
      </dsp:nvSpPr>
      <dsp:spPr>
        <a:xfrm>
          <a:off x="179918" y="950823"/>
          <a:ext cx="327444" cy="32712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F11B16C-9C75-4757-927B-8B343301672C}">
      <dsp:nvSpPr>
        <dsp:cNvPr id="0" name=""/>
        <dsp:cNvSpPr/>
      </dsp:nvSpPr>
      <dsp:spPr>
        <a:xfrm>
          <a:off x="687282" y="816999"/>
          <a:ext cx="10011690" cy="6505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848" tIns="68848" rIns="68848" bIns="68848" numCol="1" spcCol="1270" anchor="ctr" anchorCtr="0">
          <a:noAutofit/>
        </a:bodyPr>
        <a:lstStyle/>
        <a:p>
          <a:pPr marL="0" lvl="0" indent="0" algn="l" defTabSz="666750">
            <a:lnSpc>
              <a:spcPct val="100000"/>
            </a:lnSpc>
            <a:spcBef>
              <a:spcPct val="0"/>
            </a:spcBef>
            <a:spcAft>
              <a:spcPct val="35000"/>
            </a:spcAft>
            <a:buNone/>
          </a:pPr>
          <a:r>
            <a:rPr lang="en-US" sz="1800" b="1" kern="1200" dirty="0">
              <a:solidFill>
                <a:prstClr val="black">
                  <a:hueOff val="0"/>
                  <a:satOff val="0"/>
                  <a:lumOff val="0"/>
                  <a:alphaOff val="0"/>
                </a:prstClr>
              </a:solidFill>
              <a:latin typeface="Calibri" panose="020F0502020204030204"/>
              <a:ea typeface="+mn-ea"/>
              <a:cs typeface="+mn-cs"/>
            </a:rPr>
            <a:t>The combination of OA + publishing in a high-quality journal. Analysis shows that the 23.9% of its articles are in the top 10% journals, higher than Green's 20.5%, Gold's 16.5%, and Bronze's 12.7%.</a:t>
          </a:r>
        </a:p>
      </dsp:txBody>
      <dsp:txXfrm>
        <a:off x="687282" y="816999"/>
        <a:ext cx="10011690" cy="650533"/>
      </dsp:txXfrm>
    </dsp:sp>
    <dsp:sp modelId="{2503C546-3C60-47A9-8029-7E36AD3507E0}">
      <dsp:nvSpPr>
        <dsp:cNvPr id="0" name=""/>
        <dsp:cNvSpPr/>
      </dsp:nvSpPr>
      <dsp:spPr>
        <a:xfrm>
          <a:off x="0" y="1630165"/>
          <a:ext cx="10730023" cy="59477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DED6992-1883-4BE4-97AB-3EA7FCB9A9AA}">
      <dsp:nvSpPr>
        <dsp:cNvPr id="0" name=""/>
        <dsp:cNvSpPr/>
      </dsp:nvSpPr>
      <dsp:spPr>
        <a:xfrm>
          <a:off x="179918" y="1763989"/>
          <a:ext cx="327444" cy="32712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94051A0-F332-4572-8EF8-4221ED947BB1}">
      <dsp:nvSpPr>
        <dsp:cNvPr id="0" name=""/>
        <dsp:cNvSpPr/>
      </dsp:nvSpPr>
      <dsp:spPr>
        <a:xfrm>
          <a:off x="687282" y="1630165"/>
          <a:ext cx="10011690" cy="6505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848" tIns="68848" rIns="68848" bIns="68848" numCol="1" spcCol="1270" anchor="ctr" anchorCtr="0">
          <a:noAutofit/>
        </a:bodyPr>
        <a:lstStyle/>
        <a:p>
          <a:pPr marL="0" lvl="0" indent="0" algn="l" defTabSz="800100">
            <a:lnSpc>
              <a:spcPct val="100000"/>
            </a:lnSpc>
            <a:spcBef>
              <a:spcPct val="0"/>
            </a:spcBef>
            <a:spcAft>
              <a:spcPct val="35000"/>
            </a:spcAft>
            <a:buNone/>
          </a:pPr>
          <a:r>
            <a:rPr lang="en-US" sz="1800" b="1" kern="1200" dirty="0"/>
            <a:t>Visibility: Since Hybrid Gold articles are also indexed in the same databases as subscription articles, which means that they are more likely to be found by other researchers</a:t>
          </a:r>
          <a:r>
            <a:rPr lang="en-US" sz="1800" kern="1200" dirty="0"/>
            <a:t>.</a:t>
          </a:r>
        </a:p>
      </dsp:txBody>
      <dsp:txXfrm>
        <a:off x="687282" y="1630165"/>
        <a:ext cx="10011690" cy="650533"/>
      </dsp:txXfrm>
    </dsp:sp>
    <dsp:sp modelId="{7512196F-3CB6-4466-B6F9-2F5E98EBD85C}">
      <dsp:nvSpPr>
        <dsp:cNvPr id="0" name=""/>
        <dsp:cNvSpPr/>
      </dsp:nvSpPr>
      <dsp:spPr>
        <a:xfrm>
          <a:off x="0" y="2443332"/>
          <a:ext cx="10730023" cy="59477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CA3200B-5D11-4D78-AFB8-DC9C0435649C}">
      <dsp:nvSpPr>
        <dsp:cNvPr id="0" name=""/>
        <dsp:cNvSpPr/>
      </dsp:nvSpPr>
      <dsp:spPr>
        <a:xfrm>
          <a:off x="179918" y="2577156"/>
          <a:ext cx="327444" cy="32712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54C339F-8AA1-4FFA-AF1B-889EE60556A3}">
      <dsp:nvSpPr>
        <dsp:cNvPr id="0" name=""/>
        <dsp:cNvSpPr/>
      </dsp:nvSpPr>
      <dsp:spPr>
        <a:xfrm>
          <a:off x="687282" y="2443332"/>
          <a:ext cx="10011690" cy="6505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848" tIns="68848" rIns="68848" bIns="68848" numCol="1" spcCol="1270" anchor="ctr" anchorCtr="0">
          <a:noAutofit/>
        </a:bodyPr>
        <a:lstStyle/>
        <a:p>
          <a:pPr marL="0" lvl="0" indent="0" algn="l" defTabSz="800100">
            <a:lnSpc>
              <a:spcPct val="100000"/>
            </a:lnSpc>
            <a:spcBef>
              <a:spcPct val="0"/>
            </a:spcBef>
            <a:spcAft>
              <a:spcPct val="35000"/>
            </a:spcAft>
            <a:buNone/>
          </a:pPr>
          <a:r>
            <a:rPr lang="en-US" sz="1800" b="1" kern="1200" dirty="0"/>
            <a:t>Networking Effects: Prominent journals with Hybrid OA benefit from an existing wide readership</a:t>
          </a:r>
          <a:r>
            <a:rPr lang="en-US" sz="1800" kern="1200" dirty="0"/>
            <a:t>.</a:t>
          </a:r>
        </a:p>
      </dsp:txBody>
      <dsp:txXfrm>
        <a:off x="687282" y="2443332"/>
        <a:ext cx="10011690" cy="650533"/>
      </dsp:txXfrm>
    </dsp:sp>
    <dsp:sp modelId="{90D00087-6186-47DE-B6E6-0BAE08DA3774}">
      <dsp:nvSpPr>
        <dsp:cNvPr id="0" name=""/>
        <dsp:cNvSpPr/>
      </dsp:nvSpPr>
      <dsp:spPr>
        <a:xfrm>
          <a:off x="0" y="3256498"/>
          <a:ext cx="10730023" cy="59477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3E3DCC0-3846-46CC-AAF2-F34FC6B366E3}">
      <dsp:nvSpPr>
        <dsp:cNvPr id="0" name=""/>
        <dsp:cNvSpPr/>
      </dsp:nvSpPr>
      <dsp:spPr>
        <a:xfrm>
          <a:off x="179918" y="3390322"/>
          <a:ext cx="327444" cy="327125"/>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2C2FEBC-E267-4ADC-AE88-ED851CD641A5}">
      <dsp:nvSpPr>
        <dsp:cNvPr id="0" name=""/>
        <dsp:cNvSpPr/>
      </dsp:nvSpPr>
      <dsp:spPr>
        <a:xfrm>
          <a:off x="687282" y="3256498"/>
          <a:ext cx="10011690" cy="6505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848" tIns="68848" rIns="68848" bIns="68848" numCol="1" spcCol="1270" anchor="ctr" anchorCtr="0">
          <a:noAutofit/>
        </a:bodyPr>
        <a:lstStyle/>
        <a:p>
          <a:pPr marL="0" lvl="0" indent="0" algn="l" defTabSz="800100">
            <a:lnSpc>
              <a:spcPct val="100000"/>
            </a:lnSpc>
            <a:spcBef>
              <a:spcPct val="0"/>
            </a:spcBef>
            <a:spcAft>
              <a:spcPct val="35000"/>
            </a:spcAft>
            <a:buNone/>
          </a:pPr>
          <a:r>
            <a:rPr lang="en-US" sz="1800" b="1" kern="1200" dirty="0"/>
            <a:t>Perception and Prestige: Some view articles in traditional journals offering Hybrid OA as more prestigious</a:t>
          </a:r>
          <a:r>
            <a:rPr lang="en-US" sz="1800" kern="1200" dirty="0"/>
            <a:t>.</a:t>
          </a:r>
        </a:p>
      </dsp:txBody>
      <dsp:txXfrm>
        <a:off x="687282" y="3256498"/>
        <a:ext cx="10011690" cy="650533"/>
      </dsp:txXfrm>
    </dsp:sp>
    <dsp:sp modelId="{27741858-097D-4A1C-94B0-B7CEAF3DADF1}">
      <dsp:nvSpPr>
        <dsp:cNvPr id="0" name=""/>
        <dsp:cNvSpPr/>
      </dsp:nvSpPr>
      <dsp:spPr>
        <a:xfrm>
          <a:off x="0" y="4069664"/>
          <a:ext cx="10730023" cy="59477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57AB392-82D0-4958-9387-5436BFB76C09}">
      <dsp:nvSpPr>
        <dsp:cNvPr id="0" name=""/>
        <dsp:cNvSpPr/>
      </dsp:nvSpPr>
      <dsp:spPr>
        <a:xfrm>
          <a:off x="179918" y="4203488"/>
          <a:ext cx="327444" cy="327125"/>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C8F3794-DD24-4453-8444-D66151A923D9}">
      <dsp:nvSpPr>
        <dsp:cNvPr id="0" name=""/>
        <dsp:cNvSpPr/>
      </dsp:nvSpPr>
      <dsp:spPr>
        <a:xfrm>
          <a:off x="687282" y="4069664"/>
          <a:ext cx="4828510" cy="6505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848" tIns="68848" rIns="68848" bIns="68848" numCol="1" spcCol="1270" anchor="ctr" anchorCtr="0">
          <a:noAutofit/>
        </a:bodyPr>
        <a:lstStyle/>
        <a:p>
          <a:pPr marL="0" lvl="0" indent="0" algn="l" defTabSz="800100">
            <a:lnSpc>
              <a:spcPct val="100000"/>
            </a:lnSpc>
            <a:spcBef>
              <a:spcPct val="0"/>
            </a:spcBef>
            <a:spcAft>
              <a:spcPct val="35000"/>
            </a:spcAft>
            <a:buNone/>
          </a:pPr>
          <a:r>
            <a:rPr lang="en-US" sz="1800" b="1" kern="1200" dirty="0"/>
            <a:t>Reported in </a:t>
          </a:r>
          <a:r>
            <a:rPr lang="en-US" sz="1800" b="1" kern="1200" dirty="0">
              <a:solidFill>
                <a:prstClr val="black">
                  <a:hueOff val="0"/>
                  <a:satOff val="0"/>
                  <a:lumOff val="0"/>
                  <a:alphaOff val="0"/>
                </a:prstClr>
              </a:solidFill>
              <a:latin typeface="Calibri" panose="020F0502020204030204"/>
              <a:ea typeface="+mn-ea"/>
              <a:cs typeface="+mn-cs"/>
            </a:rPr>
            <a:t>other</a:t>
          </a:r>
          <a:r>
            <a:rPr lang="en-US" sz="1800" b="1" kern="1200" dirty="0"/>
            <a:t> studies</a:t>
          </a:r>
        </a:p>
      </dsp:txBody>
      <dsp:txXfrm>
        <a:off x="687282" y="4069664"/>
        <a:ext cx="4828510" cy="650533"/>
      </dsp:txXfrm>
    </dsp:sp>
    <dsp:sp modelId="{8E024067-4159-4697-93F0-0183B8E6C673}">
      <dsp:nvSpPr>
        <dsp:cNvPr id="0" name=""/>
        <dsp:cNvSpPr/>
      </dsp:nvSpPr>
      <dsp:spPr>
        <a:xfrm>
          <a:off x="5515792" y="4069664"/>
          <a:ext cx="5183180" cy="6505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848" tIns="68848" rIns="68848" bIns="68848" numCol="1" spcCol="1270" anchor="ctr" anchorCtr="0">
          <a:noAutofit/>
        </a:bodyPr>
        <a:lstStyle/>
        <a:p>
          <a:pPr marL="0" lvl="0" indent="0" algn="l" defTabSz="622300">
            <a:lnSpc>
              <a:spcPct val="100000"/>
            </a:lnSpc>
            <a:spcBef>
              <a:spcPct val="0"/>
            </a:spcBef>
            <a:spcAft>
              <a:spcPct val="35000"/>
            </a:spcAft>
            <a:buNone/>
          </a:pPr>
          <a:r>
            <a:rPr lang="en-US" sz="1400" kern="1200">
              <a:hlinkClick xmlns:r="http://schemas.openxmlformats.org/officeDocument/2006/relationships" r:id="rId13"/>
            </a:rPr>
            <a:t>https://www.ncbi.nlm.nih.gov/pmc/articles/PMC5815332/</a:t>
          </a:r>
          <a:r>
            <a:rPr lang="en-US" sz="1400" kern="1200"/>
            <a:t> </a:t>
          </a:r>
        </a:p>
        <a:p>
          <a:pPr marL="0" lvl="0" indent="0" algn="l" defTabSz="622300">
            <a:lnSpc>
              <a:spcPct val="100000"/>
            </a:lnSpc>
            <a:spcBef>
              <a:spcPct val="0"/>
            </a:spcBef>
            <a:spcAft>
              <a:spcPct val="35000"/>
            </a:spcAft>
            <a:buNone/>
          </a:pPr>
          <a:r>
            <a:rPr lang="en-US" sz="1400" b="1" kern="1200">
              <a:hlinkClick xmlns:r="http://schemas.openxmlformats.org/officeDocument/2006/relationships" r:id="rId14"/>
            </a:rPr>
            <a:t>https://www.mdpi.com/2304-6775/11/2/21</a:t>
          </a:r>
          <a:r>
            <a:rPr lang="en-US" sz="1400" b="1" kern="1200"/>
            <a:t> </a:t>
          </a:r>
          <a:endParaRPr lang="en-US" sz="1400" kern="1200"/>
        </a:p>
      </dsp:txBody>
      <dsp:txXfrm>
        <a:off x="5515792" y="4069664"/>
        <a:ext cx="5183180" cy="65053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E52715-BE17-4AB6-979E-CE4492A52659}">
      <dsp:nvSpPr>
        <dsp:cNvPr id="0" name=""/>
        <dsp:cNvSpPr/>
      </dsp:nvSpPr>
      <dsp:spPr>
        <a:xfrm>
          <a:off x="0" y="2645"/>
          <a:ext cx="6757395" cy="13405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709D086-93EE-4ADA-97C5-E10D2E15C393}">
      <dsp:nvSpPr>
        <dsp:cNvPr id="0" name=""/>
        <dsp:cNvSpPr/>
      </dsp:nvSpPr>
      <dsp:spPr>
        <a:xfrm>
          <a:off x="405526" y="304276"/>
          <a:ext cx="737321" cy="73732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F27716E-6990-41AD-92B9-7EAA019B9F8F}">
      <dsp:nvSpPr>
        <dsp:cNvPr id="0" name=""/>
        <dsp:cNvSpPr/>
      </dsp:nvSpPr>
      <dsp:spPr>
        <a:xfrm>
          <a:off x="1548375" y="2645"/>
          <a:ext cx="5209019" cy="13405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1879" tIns="141879" rIns="141879" bIns="141879" numCol="1" spcCol="1270" anchor="ctr" anchorCtr="0">
          <a:noAutofit/>
        </a:bodyPr>
        <a:lstStyle/>
        <a:p>
          <a:pPr marL="0" lvl="0" indent="0" algn="l" defTabSz="666750">
            <a:lnSpc>
              <a:spcPct val="100000"/>
            </a:lnSpc>
            <a:spcBef>
              <a:spcPct val="0"/>
            </a:spcBef>
            <a:spcAft>
              <a:spcPct val="35000"/>
            </a:spcAft>
            <a:buNone/>
          </a:pPr>
          <a:r>
            <a:rPr lang="en-US" sz="1500" b="1" kern="1200"/>
            <a:t>Visibility through Institutional repositories + Subscription database</a:t>
          </a:r>
        </a:p>
      </dsp:txBody>
      <dsp:txXfrm>
        <a:off x="1548375" y="2645"/>
        <a:ext cx="5209019" cy="1340584"/>
      </dsp:txXfrm>
    </dsp:sp>
    <dsp:sp modelId="{44BC6F88-DD39-402C-B66F-F92EBF6DA92A}">
      <dsp:nvSpPr>
        <dsp:cNvPr id="0" name=""/>
        <dsp:cNvSpPr/>
      </dsp:nvSpPr>
      <dsp:spPr>
        <a:xfrm>
          <a:off x="0" y="1678376"/>
          <a:ext cx="6757395" cy="13405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FA62B47-A840-4956-ACE6-475CB53C0520}">
      <dsp:nvSpPr>
        <dsp:cNvPr id="0" name=""/>
        <dsp:cNvSpPr/>
      </dsp:nvSpPr>
      <dsp:spPr>
        <a:xfrm>
          <a:off x="405526" y="1980007"/>
          <a:ext cx="737321" cy="73732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28B7D00-98DC-4436-B304-FB0B66711B38}">
      <dsp:nvSpPr>
        <dsp:cNvPr id="0" name=""/>
        <dsp:cNvSpPr/>
      </dsp:nvSpPr>
      <dsp:spPr>
        <a:xfrm>
          <a:off x="1548375" y="1678376"/>
          <a:ext cx="5209019" cy="13405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1879" tIns="141879" rIns="141879" bIns="141879" numCol="1" spcCol="1270" anchor="ctr" anchorCtr="0">
          <a:noAutofit/>
        </a:bodyPr>
        <a:lstStyle/>
        <a:p>
          <a:pPr marL="0" lvl="0" indent="0" algn="l" defTabSz="666750">
            <a:lnSpc>
              <a:spcPct val="100000"/>
            </a:lnSpc>
            <a:spcBef>
              <a:spcPct val="0"/>
            </a:spcBef>
            <a:spcAft>
              <a:spcPct val="35000"/>
            </a:spcAft>
            <a:buNone/>
          </a:pPr>
          <a:r>
            <a:rPr lang="en-US" sz="1500" b="1" kern="1200"/>
            <a:t>The APCs associated with gold OA can be a barrier for some researchers and hence opt for Green OA</a:t>
          </a:r>
        </a:p>
      </dsp:txBody>
      <dsp:txXfrm>
        <a:off x="1548375" y="1678376"/>
        <a:ext cx="5209019" cy="1340584"/>
      </dsp:txXfrm>
    </dsp:sp>
    <dsp:sp modelId="{FF69730F-F7C5-4E99-B810-5568DCFAF770}">
      <dsp:nvSpPr>
        <dsp:cNvPr id="0" name=""/>
        <dsp:cNvSpPr/>
      </dsp:nvSpPr>
      <dsp:spPr>
        <a:xfrm>
          <a:off x="0" y="3354107"/>
          <a:ext cx="6757395" cy="13405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C0D8975-D75A-4E38-AFE1-061007FBC569}">
      <dsp:nvSpPr>
        <dsp:cNvPr id="0" name=""/>
        <dsp:cNvSpPr/>
      </dsp:nvSpPr>
      <dsp:spPr>
        <a:xfrm>
          <a:off x="405526" y="3655738"/>
          <a:ext cx="737321" cy="73732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CA77610-DF7A-4BBA-AA8F-2251A961935D}">
      <dsp:nvSpPr>
        <dsp:cNvPr id="0" name=""/>
        <dsp:cNvSpPr/>
      </dsp:nvSpPr>
      <dsp:spPr>
        <a:xfrm>
          <a:off x="1548375" y="3354107"/>
          <a:ext cx="5209019" cy="13405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1879" tIns="141879" rIns="141879" bIns="141879" numCol="1" spcCol="1270" anchor="ctr" anchorCtr="0">
          <a:noAutofit/>
        </a:bodyPr>
        <a:lstStyle/>
        <a:p>
          <a:pPr marL="0" lvl="0" indent="0" algn="l" defTabSz="666750">
            <a:lnSpc>
              <a:spcPct val="100000"/>
            </a:lnSpc>
            <a:spcBef>
              <a:spcPct val="0"/>
            </a:spcBef>
            <a:spcAft>
              <a:spcPct val="35000"/>
            </a:spcAft>
            <a:buNone/>
          </a:pPr>
          <a:r>
            <a:rPr lang="en-US" sz="1500" b="1" kern="1200"/>
            <a:t>Studies from less-funded institutions or regions could be more common in green OA.</a:t>
          </a:r>
        </a:p>
      </dsp:txBody>
      <dsp:txXfrm>
        <a:off x="1548375" y="3354107"/>
        <a:ext cx="5209019" cy="1340584"/>
      </dsp:txXfrm>
    </dsp:sp>
    <dsp:sp modelId="{6B985099-3884-4F8A-87ED-CCE1B4066AE0}">
      <dsp:nvSpPr>
        <dsp:cNvPr id="0" name=""/>
        <dsp:cNvSpPr/>
      </dsp:nvSpPr>
      <dsp:spPr>
        <a:xfrm>
          <a:off x="0" y="5029838"/>
          <a:ext cx="6757395" cy="13405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D1E66D8-E706-45CD-A832-EA354964AC3D}">
      <dsp:nvSpPr>
        <dsp:cNvPr id="0" name=""/>
        <dsp:cNvSpPr/>
      </dsp:nvSpPr>
      <dsp:spPr>
        <a:xfrm>
          <a:off x="405526" y="5331469"/>
          <a:ext cx="737321" cy="73732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44A2C0D-9AC2-4C2B-A2C0-1669D726226F}">
      <dsp:nvSpPr>
        <dsp:cNvPr id="0" name=""/>
        <dsp:cNvSpPr/>
      </dsp:nvSpPr>
      <dsp:spPr>
        <a:xfrm>
          <a:off x="1548375" y="5029838"/>
          <a:ext cx="5209019" cy="13405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1879" tIns="141879" rIns="141879" bIns="141879" numCol="1" spcCol="1270" anchor="ctr" anchorCtr="0">
          <a:noAutofit/>
        </a:bodyPr>
        <a:lstStyle/>
        <a:p>
          <a:pPr marL="0" lvl="0" indent="0" algn="l" defTabSz="666750">
            <a:lnSpc>
              <a:spcPct val="100000"/>
            </a:lnSpc>
            <a:spcBef>
              <a:spcPct val="0"/>
            </a:spcBef>
            <a:spcAft>
              <a:spcPct val="35000"/>
            </a:spcAft>
            <a:buNone/>
          </a:pPr>
          <a:r>
            <a:rPr lang="en-US" sz="1500" b="1" kern="1200"/>
            <a:t>The study analyzed the top 20 institutions in the Middle East or those collaborating with Middle Eastern institutions. It found that all of these institutions with high citations per Green OA article have an institutional repository.</a:t>
          </a:r>
        </a:p>
      </dsp:txBody>
      <dsp:txXfrm>
        <a:off x="1548375" y="5029838"/>
        <a:ext cx="5209019" cy="1340584"/>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8D179D-2752-4868-9685-64BC59A3B2FD}" type="datetimeFigureOut">
              <a:rPr lang="en-US" smtClean="0"/>
              <a:t>10/23/2023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AA7695-DF40-48E2-B079-355A75BB89E4}" type="slidenum">
              <a:rPr lang="en-US" smtClean="0"/>
              <a:t>‹#›</a:t>
            </a:fld>
            <a:endParaRPr lang="en-US"/>
          </a:p>
        </p:txBody>
      </p:sp>
    </p:spTree>
    <p:extLst>
      <p:ext uri="{BB962C8B-B14F-4D97-AF65-F5344CB8AC3E}">
        <p14:creationId xmlns:p14="http://schemas.microsoft.com/office/powerpoint/2010/main" val="29535627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88" name="Google Shape;88;p1:notes"/>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200" b="0" i="0" u="none" strike="noStrike" kern="0" cap="none" spc="0" normalizeH="0" baseline="0" noProof="0">
                <a:ln>
                  <a:noFill/>
                </a:ln>
                <a:solidFill>
                  <a:srgbClr val="000000"/>
                </a:solidFill>
                <a:effectLst/>
                <a:uLnTx/>
                <a:uFillTx/>
                <a:latin typeface="Calibri"/>
                <a:cs typeface="Calibri"/>
                <a:sym typeface="Calibri"/>
              </a:rPr>
              <a:t>24/11/2022</a:t>
            </a:r>
            <a:endParaRPr kumimoji="0" sz="1200" b="0" i="0" u="none" strike="noStrike" kern="0" cap="none" spc="0" normalizeH="0" baseline="0" noProof="0">
              <a:ln>
                <a:noFill/>
              </a:ln>
              <a:solidFill>
                <a:srgbClr val="000000"/>
              </a:solidFill>
              <a:effectLst/>
              <a:uLnTx/>
              <a:uFillTx/>
              <a:latin typeface="Calibri"/>
              <a:cs typeface="Calibri"/>
              <a:sym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0"/>
        <p:cNvGrpSpPr/>
        <p:nvPr/>
      </p:nvGrpSpPr>
      <p:grpSpPr>
        <a:xfrm>
          <a:off x="0" y="0"/>
          <a:ext cx="0" cy="0"/>
          <a:chOff x="0" y="0"/>
          <a:chExt cx="0" cy="0"/>
        </a:xfrm>
      </p:grpSpPr>
      <p:sp>
        <p:nvSpPr>
          <p:cNvPr id="661" name="Google Shape;661;p2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62" name="Google Shape;662;p2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63" name="Google Shape;663;p2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21</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664" name="Google Shape;664;p28:notes"/>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200" b="0" i="0" u="none" strike="noStrike" kern="0" cap="none" spc="0" normalizeH="0" baseline="0" noProof="0">
                <a:ln>
                  <a:noFill/>
                </a:ln>
                <a:solidFill>
                  <a:srgbClr val="000000"/>
                </a:solidFill>
                <a:effectLst/>
                <a:uLnTx/>
                <a:uFillTx/>
                <a:latin typeface="Calibri"/>
                <a:cs typeface="Calibri"/>
                <a:sym typeface="Calibri"/>
              </a:rPr>
              <a:t>24/11/2022</a:t>
            </a:r>
            <a:endParaRPr kumimoji="0" sz="1200" b="0" i="0" u="none" strike="noStrike" kern="0" cap="none" spc="0" normalizeH="0" baseline="0" noProof="0">
              <a:ln>
                <a:noFill/>
              </a:ln>
              <a:solidFill>
                <a:srgbClr val="000000"/>
              </a:solidFill>
              <a:effectLst/>
              <a:uLnTx/>
              <a:uFillTx/>
              <a:latin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76232E-71FE-4EC7-A01D-669BBE0BAD2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4F2E9A6-4B39-4D04-8824-CF33F269E44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9EC434D-A08D-42D7-B4FB-7EE25F439BB9}"/>
              </a:ext>
            </a:extLst>
          </p:cNvPr>
          <p:cNvSpPr>
            <a:spLocks noGrp="1"/>
          </p:cNvSpPr>
          <p:nvPr>
            <p:ph type="dt" sz="half" idx="10"/>
          </p:nvPr>
        </p:nvSpPr>
        <p:spPr/>
        <p:txBody>
          <a:bodyPr/>
          <a:lstStyle/>
          <a:p>
            <a:fld id="{DBDE43BF-8F8F-4289-9C9F-9286BE626B4E}" type="datetimeFigureOut">
              <a:rPr lang="en-US" smtClean="0"/>
              <a:t>10/23/2023</a:t>
            </a:fld>
            <a:endParaRPr lang="en-US"/>
          </a:p>
        </p:txBody>
      </p:sp>
      <p:sp>
        <p:nvSpPr>
          <p:cNvPr id="5" name="Footer Placeholder 4">
            <a:extLst>
              <a:ext uri="{FF2B5EF4-FFF2-40B4-BE49-F238E27FC236}">
                <a16:creationId xmlns:a16="http://schemas.microsoft.com/office/drawing/2014/main" id="{77EAA25E-780C-4872-AA2C-F021F47C88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AA2FC8-D415-478B-AEE8-9F030CC8A27C}"/>
              </a:ext>
            </a:extLst>
          </p:cNvPr>
          <p:cNvSpPr>
            <a:spLocks noGrp="1"/>
          </p:cNvSpPr>
          <p:nvPr>
            <p:ph type="sldNum" sz="quarter" idx="12"/>
          </p:nvPr>
        </p:nvSpPr>
        <p:spPr/>
        <p:txBody>
          <a:bodyPr/>
          <a:lstStyle/>
          <a:p>
            <a:fld id="{82625568-2932-45AE-B82F-ECEC31C7842F}" type="slidenum">
              <a:rPr lang="en-US" smtClean="0"/>
              <a:t>‹#›</a:t>
            </a:fld>
            <a:endParaRPr lang="en-US"/>
          </a:p>
        </p:txBody>
      </p:sp>
    </p:spTree>
    <p:extLst>
      <p:ext uri="{BB962C8B-B14F-4D97-AF65-F5344CB8AC3E}">
        <p14:creationId xmlns:p14="http://schemas.microsoft.com/office/powerpoint/2010/main" val="1687711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B5C6F-809F-4314-B9DC-B6A39287542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85833B7-950F-4368-B123-E3D00A34D51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6C32D4-7540-4524-9C42-F88914521753}"/>
              </a:ext>
            </a:extLst>
          </p:cNvPr>
          <p:cNvSpPr>
            <a:spLocks noGrp="1"/>
          </p:cNvSpPr>
          <p:nvPr>
            <p:ph type="dt" sz="half" idx="10"/>
          </p:nvPr>
        </p:nvSpPr>
        <p:spPr/>
        <p:txBody>
          <a:bodyPr/>
          <a:lstStyle/>
          <a:p>
            <a:fld id="{DBDE43BF-8F8F-4289-9C9F-9286BE626B4E}" type="datetimeFigureOut">
              <a:rPr lang="en-US" smtClean="0"/>
              <a:t>10/23/2023</a:t>
            </a:fld>
            <a:endParaRPr lang="en-US"/>
          </a:p>
        </p:txBody>
      </p:sp>
      <p:sp>
        <p:nvSpPr>
          <p:cNvPr id="5" name="Footer Placeholder 4">
            <a:extLst>
              <a:ext uri="{FF2B5EF4-FFF2-40B4-BE49-F238E27FC236}">
                <a16:creationId xmlns:a16="http://schemas.microsoft.com/office/drawing/2014/main" id="{9322D537-DAFE-4A9E-9D36-21E751D058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A71DEC-B6BC-4DA7-9C86-A1C28CADD6BA}"/>
              </a:ext>
            </a:extLst>
          </p:cNvPr>
          <p:cNvSpPr>
            <a:spLocks noGrp="1"/>
          </p:cNvSpPr>
          <p:nvPr>
            <p:ph type="sldNum" sz="quarter" idx="12"/>
          </p:nvPr>
        </p:nvSpPr>
        <p:spPr/>
        <p:txBody>
          <a:bodyPr/>
          <a:lstStyle/>
          <a:p>
            <a:fld id="{82625568-2932-45AE-B82F-ECEC31C7842F}" type="slidenum">
              <a:rPr lang="en-US" smtClean="0"/>
              <a:t>‹#›</a:t>
            </a:fld>
            <a:endParaRPr lang="en-US"/>
          </a:p>
        </p:txBody>
      </p:sp>
    </p:spTree>
    <p:extLst>
      <p:ext uri="{BB962C8B-B14F-4D97-AF65-F5344CB8AC3E}">
        <p14:creationId xmlns:p14="http://schemas.microsoft.com/office/powerpoint/2010/main" val="5654959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8DC8B61-0E16-490D-874F-63567BDEA28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3A8DBE1-A657-441A-A1E3-C3DE25756C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BE28BE-2A3B-4CCB-9E53-2E41361BE7F1}"/>
              </a:ext>
            </a:extLst>
          </p:cNvPr>
          <p:cNvSpPr>
            <a:spLocks noGrp="1"/>
          </p:cNvSpPr>
          <p:nvPr>
            <p:ph type="dt" sz="half" idx="10"/>
          </p:nvPr>
        </p:nvSpPr>
        <p:spPr/>
        <p:txBody>
          <a:bodyPr/>
          <a:lstStyle/>
          <a:p>
            <a:fld id="{DBDE43BF-8F8F-4289-9C9F-9286BE626B4E}" type="datetimeFigureOut">
              <a:rPr lang="en-US" smtClean="0"/>
              <a:t>10/23/2023</a:t>
            </a:fld>
            <a:endParaRPr lang="en-US"/>
          </a:p>
        </p:txBody>
      </p:sp>
      <p:sp>
        <p:nvSpPr>
          <p:cNvPr id="5" name="Footer Placeholder 4">
            <a:extLst>
              <a:ext uri="{FF2B5EF4-FFF2-40B4-BE49-F238E27FC236}">
                <a16:creationId xmlns:a16="http://schemas.microsoft.com/office/drawing/2014/main" id="{1FDB6802-3013-4585-89F3-EDBC0C0AA0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E76BC7-A5AA-4B63-B902-A391CDF58795}"/>
              </a:ext>
            </a:extLst>
          </p:cNvPr>
          <p:cNvSpPr>
            <a:spLocks noGrp="1"/>
          </p:cNvSpPr>
          <p:nvPr>
            <p:ph type="sldNum" sz="quarter" idx="12"/>
          </p:nvPr>
        </p:nvSpPr>
        <p:spPr/>
        <p:txBody>
          <a:bodyPr/>
          <a:lstStyle/>
          <a:p>
            <a:fld id="{82625568-2932-45AE-B82F-ECEC31C7842F}" type="slidenum">
              <a:rPr lang="en-US" smtClean="0"/>
              <a:t>‹#›</a:t>
            </a:fld>
            <a:endParaRPr lang="en-US"/>
          </a:p>
        </p:txBody>
      </p:sp>
    </p:spTree>
    <p:extLst>
      <p:ext uri="{BB962C8B-B14F-4D97-AF65-F5344CB8AC3E}">
        <p14:creationId xmlns:p14="http://schemas.microsoft.com/office/powerpoint/2010/main" val="6264598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
        <p:nvSpPr>
          <p:cNvPr id="16" name="Google Shape;16;p3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0419070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19"/>
        <p:cNvGrpSpPr/>
        <p:nvPr/>
      </p:nvGrpSpPr>
      <p:grpSpPr>
        <a:xfrm>
          <a:off x="0" y="0"/>
          <a:ext cx="0" cy="0"/>
          <a:chOff x="0" y="0"/>
          <a:chExt cx="0" cy="0"/>
        </a:xfrm>
      </p:grpSpPr>
      <p:sp>
        <p:nvSpPr>
          <p:cNvPr id="20" name="Google Shape;20;p3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3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2" name="Google Shape;22;p3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3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3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4197724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25"/>
        <p:cNvGrpSpPr/>
        <p:nvPr/>
      </p:nvGrpSpPr>
      <p:grpSpPr>
        <a:xfrm>
          <a:off x="0" y="0"/>
          <a:ext cx="0" cy="0"/>
          <a:chOff x="0" y="0"/>
          <a:chExt cx="0" cy="0"/>
        </a:xfrm>
      </p:grpSpPr>
      <p:sp>
        <p:nvSpPr>
          <p:cNvPr id="26" name="Google Shape;26;p3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3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8" name="Google Shape;28;p3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3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3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4902122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31"/>
        <p:cNvGrpSpPr/>
        <p:nvPr/>
      </p:nvGrpSpPr>
      <p:grpSpPr>
        <a:xfrm>
          <a:off x="0" y="0"/>
          <a:ext cx="0" cy="0"/>
          <a:chOff x="0" y="0"/>
          <a:chExt cx="0" cy="0"/>
        </a:xfrm>
      </p:grpSpPr>
      <p:sp>
        <p:nvSpPr>
          <p:cNvPr id="32" name="Google Shape;32;p33"/>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33"/>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4" name="Google Shape;34;p3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3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3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1121054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37"/>
        <p:cNvGrpSpPr/>
        <p:nvPr/>
      </p:nvGrpSpPr>
      <p:grpSpPr>
        <a:xfrm>
          <a:off x="0" y="0"/>
          <a:ext cx="0" cy="0"/>
          <a:chOff x="0" y="0"/>
          <a:chExt cx="0" cy="0"/>
        </a:xfrm>
      </p:grpSpPr>
      <p:sp>
        <p:nvSpPr>
          <p:cNvPr id="38" name="Google Shape;38;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34"/>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34"/>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9428851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44"/>
        <p:cNvGrpSpPr/>
        <p:nvPr/>
      </p:nvGrpSpPr>
      <p:grpSpPr>
        <a:xfrm>
          <a:off x="0" y="0"/>
          <a:ext cx="0" cy="0"/>
          <a:chOff x="0" y="0"/>
          <a:chExt cx="0" cy="0"/>
        </a:xfrm>
      </p:grpSpPr>
      <p:sp>
        <p:nvSpPr>
          <p:cNvPr id="45" name="Google Shape;45;p35"/>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35"/>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7" name="Google Shape;47;p35"/>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35"/>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9" name="Google Shape;49;p35"/>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 name="Google Shape;50;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6763901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53"/>
        <p:cNvGrpSpPr/>
        <p:nvPr/>
      </p:nvGrpSpPr>
      <p:grpSpPr>
        <a:xfrm>
          <a:off x="0" y="0"/>
          <a:ext cx="0" cy="0"/>
          <a:chOff x="0" y="0"/>
          <a:chExt cx="0" cy="0"/>
        </a:xfrm>
      </p:grpSpPr>
      <p:sp>
        <p:nvSpPr>
          <p:cNvPr id="54" name="Google Shape;54;p3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3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3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3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8292639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spTree>
      <p:nvGrpSpPr>
        <p:cNvPr id="1" name="Shape 58"/>
        <p:cNvGrpSpPr/>
        <p:nvPr/>
      </p:nvGrpSpPr>
      <p:grpSpPr>
        <a:xfrm>
          <a:off x="0" y="0"/>
          <a:ext cx="0" cy="0"/>
          <a:chOff x="0" y="0"/>
          <a:chExt cx="0" cy="0"/>
        </a:xfrm>
      </p:grpSpPr>
      <p:sp>
        <p:nvSpPr>
          <p:cNvPr id="59" name="Google Shape;59;p37"/>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37"/>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37"/>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3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3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3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376959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89F35-ED0C-4A01-846F-A3BF050E7EB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90A8B17-8EBF-4906-ADEF-15BD1E19EF2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854C14-4AB9-4423-A4FE-359CB047D84A}"/>
              </a:ext>
            </a:extLst>
          </p:cNvPr>
          <p:cNvSpPr>
            <a:spLocks noGrp="1"/>
          </p:cNvSpPr>
          <p:nvPr>
            <p:ph type="dt" sz="half" idx="10"/>
          </p:nvPr>
        </p:nvSpPr>
        <p:spPr/>
        <p:txBody>
          <a:bodyPr/>
          <a:lstStyle/>
          <a:p>
            <a:fld id="{DBDE43BF-8F8F-4289-9C9F-9286BE626B4E}" type="datetimeFigureOut">
              <a:rPr lang="en-US" smtClean="0"/>
              <a:t>10/23/2023</a:t>
            </a:fld>
            <a:endParaRPr lang="en-US"/>
          </a:p>
        </p:txBody>
      </p:sp>
      <p:sp>
        <p:nvSpPr>
          <p:cNvPr id="5" name="Footer Placeholder 4">
            <a:extLst>
              <a:ext uri="{FF2B5EF4-FFF2-40B4-BE49-F238E27FC236}">
                <a16:creationId xmlns:a16="http://schemas.microsoft.com/office/drawing/2014/main" id="{BF7A7CEA-C83A-43F7-8F1F-ECDA918B2F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1679EC-F323-4B74-B642-2807E2FFE8E9}"/>
              </a:ext>
            </a:extLst>
          </p:cNvPr>
          <p:cNvSpPr>
            <a:spLocks noGrp="1"/>
          </p:cNvSpPr>
          <p:nvPr>
            <p:ph type="sldNum" sz="quarter" idx="12"/>
          </p:nvPr>
        </p:nvSpPr>
        <p:spPr/>
        <p:txBody>
          <a:bodyPr/>
          <a:lstStyle/>
          <a:p>
            <a:fld id="{82625568-2932-45AE-B82F-ECEC31C7842F}" type="slidenum">
              <a:rPr lang="en-US" smtClean="0"/>
              <a:t>‹#›</a:t>
            </a:fld>
            <a:endParaRPr lang="en-US"/>
          </a:p>
        </p:txBody>
      </p:sp>
    </p:spTree>
    <p:extLst>
      <p:ext uri="{BB962C8B-B14F-4D97-AF65-F5344CB8AC3E}">
        <p14:creationId xmlns:p14="http://schemas.microsoft.com/office/powerpoint/2010/main" val="39280620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Picture with Caption" type="picTx">
  <p:cSld name="Picture with Caption">
    <p:spTree>
      <p:nvGrpSpPr>
        <p:cNvPr id="1" name="Shape 65"/>
        <p:cNvGrpSpPr/>
        <p:nvPr/>
      </p:nvGrpSpPr>
      <p:grpSpPr>
        <a:xfrm>
          <a:off x="0" y="0"/>
          <a:ext cx="0" cy="0"/>
          <a:chOff x="0" y="0"/>
          <a:chExt cx="0" cy="0"/>
        </a:xfrm>
      </p:grpSpPr>
      <p:sp>
        <p:nvSpPr>
          <p:cNvPr id="66" name="Google Shape;66;p38"/>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38"/>
          <p:cNvSpPr>
            <a:spLocks noGrp="1"/>
          </p:cNvSpPr>
          <p:nvPr>
            <p:ph type="pic" idx="2"/>
          </p:nvPr>
        </p:nvSpPr>
        <p:spPr>
          <a:xfrm>
            <a:off x="5183188" y="987425"/>
            <a:ext cx="6172200" cy="4873625"/>
          </a:xfrm>
          <a:prstGeom prst="rect">
            <a:avLst/>
          </a:prstGeom>
          <a:noFill/>
          <a:ln>
            <a:noFill/>
          </a:ln>
        </p:spPr>
      </p:sp>
      <p:sp>
        <p:nvSpPr>
          <p:cNvPr id="68" name="Google Shape;68;p38"/>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3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3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3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4408804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72"/>
        <p:cNvGrpSpPr/>
        <p:nvPr/>
      </p:nvGrpSpPr>
      <p:grpSpPr>
        <a:xfrm>
          <a:off x="0" y="0"/>
          <a:ext cx="0" cy="0"/>
          <a:chOff x="0" y="0"/>
          <a:chExt cx="0" cy="0"/>
        </a:xfrm>
      </p:grpSpPr>
      <p:sp>
        <p:nvSpPr>
          <p:cNvPr id="73" name="Google Shape;73;p3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39"/>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4533329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78"/>
        <p:cNvGrpSpPr/>
        <p:nvPr/>
      </p:nvGrpSpPr>
      <p:grpSpPr>
        <a:xfrm>
          <a:off x="0" y="0"/>
          <a:ext cx="0" cy="0"/>
          <a:chOff x="0" y="0"/>
          <a:chExt cx="0" cy="0"/>
        </a:xfrm>
      </p:grpSpPr>
      <p:sp>
        <p:nvSpPr>
          <p:cNvPr id="79" name="Google Shape;79;p40"/>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40"/>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4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4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4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961749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C34B0-BE83-4A6D-9534-CFE939B0E00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F173BA3-741E-48C5-AC28-488CE4220C1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A391CF6-7934-4B1D-8610-72E83F482955}"/>
              </a:ext>
            </a:extLst>
          </p:cNvPr>
          <p:cNvSpPr>
            <a:spLocks noGrp="1"/>
          </p:cNvSpPr>
          <p:nvPr>
            <p:ph type="dt" sz="half" idx="10"/>
          </p:nvPr>
        </p:nvSpPr>
        <p:spPr/>
        <p:txBody>
          <a:bodyPr/>
          <a:lstStyle/>
          <a:p>
            <a:fld id="{DBDE43BF-8F8F-4289-9C9F-9286BE626B4E}" type="datetimeFigureOut">
              <a:rPr lang="en-US" smtClean="0"/>
              <a:t>10/23/2023</a:t>
            </a:fld>
            <a:endParaRPr lang="en-US"/>
          </a:p>
        </p:txBody>
      </p:sp>
      <p:sp>
        <p:nvSpPr>
          <p:cNvPr id="5" name="Footer Placeholder 4">
            <a:extLst>
              <a:ext uri="{FF2B5EF4-FFF2-40B4-BE49-F238E27FC236}">
                <a16:creationId xmlns:a16="http://schemas.microsoft.com/office/drawing/2014/main" id="{7D5335D2-0CA2-4D19-B29E-117961085B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90EFB2-D902-4478-ADFE-B956D175FC31}"/>
              </a:ext>
            </a:extLst>
          </p:cNvPr>
          <p:cNvSpPr>
            <a:spLocks noGrp="1"/>
          </p:cNvSpPr>
          <p:nvPr>
            <p:ph type="sldNum" sz="quarter" idx="12"/>
          </p:nvPr>
        </p:nvSpPr>
        <p:spPr/>
        <p:txBody>
          <a:bodyPr/>
          <a:lstStyle/>
          <a:p>
            <a:fld id="{82625568-2932-45AE-B82F-ECEC31C7842F}" type="slidenum">
              <a:rPr lang="en-US" smtClean="0"/>
              <a:t>‹#›</a:t>
            </a:fld>
            <a:endParaRPr lang="en-US"/>
          </a:p>
        </p:txBody>
      </p:sp>
    </p:spTree>
    <p:extLst>
      <p:ext uri="{BB962C8B-B14F-4D97-AF65-F5344CB8AC3E}">
        <p14:creationId xmlns:p14="http://schemas.microsoft.com/office/powerpoint/2010/main" val="2114457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988B8-0E55-4D85-B8DD-9691B7B7F6C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E9623CE-23DA-4D94-9C35-4D6B26164E9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817C990-78FE-40F3-BABE-89C85658413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908852D-9101-4C76-96A8-15470961324F}"/>
              </a:ext>
            </a:extLst>
          </p:cNvPr>
          <p:cNvSpPr>
            <a:spLocks noGrp="1"/>
          </p:cNvSpPr>
          <p:nvPr>
            <p:ph type="dt" sz="half" idx="10"/>
          </p:nvPr>
        </p:nvSpPr>
        <p:spPr/>
        <p:txBody>
          <a:bodyPr/>
          <a:lstStyle/>
          <a:p>
            <a:fld id="{DBDE43BF-8F8F-4289-9C9F-9286BE626B4E}" type="datetimeFigureOut">
              <a:rPr lang="en-US" smtClean="0"/>
              <a:t>10/23/2023</a:t>
            </a:fld>
            <a:endParaRPr lang="en-US"/>
          </a:p>
        </p:txBody>
      </p:sp>
      <p:sp>
        <p:nvSpPr>
          <p:cNvPr id="6" name="Footer Placeholder 5">
            <a:extLst>
              <a:ext uri="{FF2B5EF4-FFF2-40B4-BE49-F238E27FC236}">
                <a16:creationId xmlns:a16="http://schemas.microsoft.com/office/drawing/2014/main" id="{A0CD29C6-8181-474A-93C5-FDC85785C6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4F1C55-F6E2-4149-BC3F-FAF103E62B69}"/>
              </a:ext>
            </a:extLst>
          </p:cNvPr>
          <p:cNvSpPr>
            <a:spLocks noGrp="1"/>
          </p:cNvSpPr>
          <p:nvPr>
            <p:ph type="sldNum" sz="quarter" idx="12"/>
          </p:nvPr>
        </p:nvSpPr>
        <p:spPr/>
        <p:txBody>
          <a:bodyPr/>
          <a:lstStyle/>
          <a:p>
            <a:fld id="{82625568-2932-45AE-B82F-ECEC31C7842F}" type="slidenum">
              <a:rPr lang="en-US" smtClean="0"/>
              <a:t>‹#›</a:t>
            </a:fld>
            <a:endParaRPr lang="en-US"/>
          </a:p>
        </p:txBody>
      </p:sp>
    </p:spTree>
    <p:extLst>
      <p:ext uri="{BB962C8B-B14F-4D97-AF65-F5344CB8AC3E}">
        <p14:creationId xmlns:p14="http://schemas.microsoft.com/office/powerpoint/2010/main" val="1604476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47563-4EE0-487A-89CE-4059FA8673D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EC3485F-45E4-41AC-BD13-157BFFF504E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E37C137-34D9-4CA3-9A74-72A60C4D54C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E6E054A-F105-4E01-ADE7-F648577B442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FE39C2F-64F7-47F8-A0F1-A9D024F6550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58E46DD-6ADE-41CE-B832-C301B00C8215}"/>
              </a:ext>
            </a:extLst>
          </p:cNvPr>
          <p:cNvSpPr>
            <a:spLocks noGrp="1"/>
          </p:cNvSpPr>
          <p:nvPr>
            <p:ph type="dt" sz="half" idx="10"/>
          </p:nvPr>
        </p:nvSpPr>
        <p:spPr/>
        <p:txBody>
          <a:bodyPr/>
          <a:lstStyle/>
          <a:p>
            <a:fld id="{DBDE43BF-8F8F-4289-9C9F-9286BE626B4E}" type="datetimeFigureOut">
              <a:rPr lang="en-US" smtClean="0"/>
              <a:t>10/23/2023</a:t>
            </a:fld>
            <a:endParaRPr lang="en-US"/>
          </a:p>
        </p:txBody>
      </p:sp>
      <p:sp>
        <p:nvSpPr>
          <p:cNvPr id="8" name="Footer Placeholder 7">
            <a:extLst>
              <a:ext uri="{FF2B5EF4-FFF2-40B4-BE49-F238E27FC236}">
                <a16:creationId xmlns:a16="http://schemas.microsoft.com/office/drawing/2014/main" id="{A5E4F282-2DE7-4FDF-B9CE-3973EE34368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1A55725-1540-4FE7-9810-C6B81EB40EA6}"/>
              </a:ext>
            </a:extLst>
          </p:cNvPr>
          <p:cNvSpPr>
            <a:spLocks noGrp="1"/>
          </p:cNvSpPr>
          <p:nvPr>
            <p:ph type="sldNum" sz="quarter" idx="12"/>
          </p:nvPr>
        </p:nvSpPr>
        <p:spPr/>
        <p:txBody>
          <a:bodyPr/>
          <a:lstStyle/>
          <a:p>
            <a:fld id="{82625568-2932-45AE-B82F-ECEC31C7842F}" type="slidenum">
              <a:rPr lang="en-US" smtClean="0"/>
              <a:t>‹#›</a:t>
            </a:fld>
            <a:endParaRPr lang="en-US"/>
          </a:p>
        </p:txBody>
      </p:sp>
    </p:spTree>
    <p:extLst>
      <p:ext uri="{BB962C8B-B14F-4D97-AF65-F5344CB8AC3E}">
        <p14:creationId xmlns:p14="http://schemas.microsoft.com/office/powerpoint/2010/main" val="933519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8F876-9508-4E52-8245-96FDA569DC6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29A7B8F-441F-4C2F-9B09-A912F4AFE5A2}"/>
              </a:ext>
            </a:extLst>
          </p:cNvPr>
          <p:cNvSpPr>
            <a:spLocks noGrp="1"/>
          </p:cNvSpPr>
          <p:nvPr>
            <p:ph type="dt" sz="half" idx="10"/>
          </p:nvPr>
        </p:nvSpPr>
        <p:spPr/>
        <p:txBody>
          <a:bodyPr/>
          <a:lstStyle/>
          <a:p>
            <a:fld id="{DBDE43BF-8F8F-4289-9C9F-9286BE626B4E}" type="datetimeFigureOut">
              <a:rPr lang="en-US" smtClean="0"/>
              <a:t>10/23/2023</a:t>
            </a:fld>
            <a:endParaRPr lang="en-US"/>
          </a:p>
        </p:txBody>
      </p:sp>
      <p:sp>
        <p:nvSpPr>
          <p:cNvPr id="4" name="Footer Placeholder 3">
            <a:extLst>
              <a:ext uri="{FF2B5EF4-FFF2-40B4-BE49-F238E27FC236}">
                <a16:creationId xmlns:a16="http://schemas.microsoft.com/office/drawing/2014/main" id="{9D1785B2-D419-47A0-89DE-863C6A47462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AF27426-0F18-4310-B63B-B1CAADDD1FF1}"/>
              </a:ext>
            </a:extLst>
          </p:cNvPr>
          <p:cNvSpPr>
            <a:spLocks noGrp="1"/>
          </p:cNvSpPr>
          <p:nvPr>
            <p:ph type="sldNum" sz="quarter" idx="12"/>
          </p:nvPr>
        </p:nvSpPr>
        <p:spPr/>
        <p:txBody>
          <a:bodyPr/>
          <a:lstStyle/>
          <a:p>
            <a:fld id="{82625568-2932-45AE-B82F-ECEC31C7842F}" type="slidenum">
              <a:rPr lang="en-US" smtClean="0"/>
              <a:t>‹#›</a:t>
            </a:fld>
            <a:endParaRPr lang="en-US"/>
          </a:p>
        </p:txBody>
      </p:sp>
    </p:spTree>
    <p:extLst>
      <p:ext uri="{BB962C8B-B14F-4D97-AF65-F5344CB8AC3E}">
        <p14:creationId xmlns:p14="http://schemas.microsoft.com/office/powerpoint/2010/main" val="3602648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5A69BC-25A5-4FB3-8A63-C37D18B595C6}"/>
              </a:ext>
            </a:extLst>
          </p:cNvPr>
          <p:cNvSpPr>
            <a:spLocks noGrp="1"/>
          </p:cNvSpPr>
          <p:nvPr>
            <p:ph type="dt" sz="half" idx="10"/>
          </p:nvPr>
        </p:nvSpPr>
        <p:spPr/>
        <p:txBody>
          <a:bodyPr/>
          <a:lstStyle/>
          <a:p>
            <a:fld id="{DBDE43BF-8F8F-4289-9C9F-9286BE626B4E}" type="datetimeFigureOut">
              <a:rPr lang="en-US" smtClean="0"/>
              <a:t>10/23/2023</a:t>
            </a:fld>
            <a:endParaRPr lang="en-US"/>
          </a:p>
        </p:txBody>
      </p:sp>
      <p:sp>
        <p:nvSpPr>
          <p:cNvPr id="3" name="Footer Placeholder 2">
            <a:extLst>
              <a:ext uri="{FF2B5EF4-FFF2-40B4-BE49-F238E27FC236}">
                <a16:creationId xmlns:a16="http://schemas.microsoft.com/office/drawing/2014/main" id="{EC633157-A48D-4D2E-835A-E8A3EB3576A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A8CCC2A-4F60-4027-B77E-1863853439C5}"/>
              </a:ext>
            </a:extLst>
          </p:cNvPr>
          <p:cNvSpPr>
            <a:spLocks noGrp="1"/>
          </p:cNvSpPr>
          <p:nvPr>
            <p:ph type="sldNum" sz="quarter" idx="12"/>
          </p:nvPr>
        </p:nvSpPr>
        <p:spPr/>
        <p:txBody>
          <a:bodyPr/>
          <a:lstStyle/>
          <a:p>
            <a:fld id="{82625568-2932-45AE-B82F-ECEC31C7842F}" type="slidenum">
              <a:rPr lang="en-US" smtClean="0"/>
              <a:t>‹#›</a:t>
            </a:fld>
            <a:endParaRPr lang="en-US"/>
          </a:p>
        </p:txBody>
      </p:sp>
    </p:spTree>
    <p:extLst>
      <p:ext uri="{BB962C8B-B14F-4D97-AF65-F5344CB8AC3E}">
        <p14:creationId xmlns:p14="http://schemas.microsoft.com/office/powerpoint/2010/main" val="1700840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5CF20-D6ED-4399-A6B7-064D76631F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519775D-6D35-4AC1-8783-DA8BD062F2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93F029C-E883-4D35-A294-C9AE8857B6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DC9A9A-DE2E-4AFC-9A0F-6C09104E0FC6}"/>
              </a:ext>
            </a:extLst>
          </p:cNvPr>
          <p:cNvSpPr>
            <a:spLocks noGrp="1"/>
          </p:cNvSpPr>
          <p:nvPr>
            <p:ph type="dt" sz="half" idx="10"/>
          </p:nvPr>
        </p:nvSpPr>
        <p:spPr/>
        <p:txBody>
          <a:bodyPr/>
          <a:lstStyle/>
          <a:p>
            <a:fld id="{DBDE43BF-8F8F-4289-9C9F-9286BE626B4E}" type="datetimeFigureOut">
              <a:rPr lang="en-US" smtClean="0"/>
              <a:t>10/23/2023</a:t>
            </a:fld>
            <a:endParaRPr lang="en-US"/>
          </a:p>
        </p:txBody>
      </p:sp>
      <p:sp>
        <p:nvSpPr>
          <p:cNvPr id="6" name="Footer Placeholder 5">
            <a:extLst>
              <a:ext uri="{FF2B5EF4-FFF2-40B4-BE49-F238E27FC236}">
                <a16:creationId xmlns:a16="http://schemas.microsoft.com/office/drawing/2014/main" id="{9191579A-AD77-4984-9753-A9FA9C7A09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69A7BE-7382-4424-BEEA-A2B1CAD29643}"/>
              </a:ext>
            </a:extLst>
          </p:cNvPr>
          <p:cNvSpPr>
            <a:spLocks noGrp="1"/>
          </p:cNvSpPr>
          <p:nvPr>
            <p:ph type="sldNum" sz="quarter" idx="12"/>
          </p:nvPr>
        </p:nvSpPr>
        <p:spPr/>
        <p:txBody>
          <a:bodyPr/>
          <a:lstStyle/>
          <a:p>
            <a:fld id="{82625568-2932-45AE-B82F-ECEC31C7842F}" type="slidenum">
              <a:rPr lang="en-US" smtClean="0"/>
              <a:t>‹#›</a:t>
            </a:fld>
            <a:endParaRPr lang="en-US"/>
          </a:p>
        </p:txBody>
      </p:sp>
    </p:spTree>
    <p:extLst>
      <p:ext uri="{BB962C8B-B14F-4D97-AF65-F5344CB8AC3E}">
        <p14:creationId xmlns:p14="http://schemas.microsoft.com/office/powerpoint/2010/main" val="2345628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43FFF-9D9C-4E99-A780-2EA0ABE51F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6661C70-2C9A-4BA4-8FF3-9212B02840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EC8D9C5-7C52-4E43-AFF7-CA466B6C3F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A64D56D-7786-4E32-965B-2755D1A063D9}"/>
              </a:ext>
            </a:extLst>
          </p:cNvPr>
          <p:cNvSpPr>
            <a:spLocks noGrp="1"/>
          </p:cNvSpPr>
          <p:nvPr>
            <p:ph type="dt" sz="half" idx="10"/>
          </p:nvPr>
        </p:nvSpPr>
        <p:spPr/>
        <p:txBody>
          <a:bodyPr/>
          <a:lstStyle/>
          <a:p>
            <a:fld id="{DBDE43BF-8F8F-4289-9C9F-9286BE626B4E}" type="datetimeFigureOut">
              <a:rPr lang="en-US" smtClean="0"/>
              <a:t>10/23/2023</a:t>
            </a:fld>
            <a:endParaRPr lang="en-US"/>
          </a:p>
        </p:txBody>
      </p:sp>
      <p:sp>
        <p:nvSpPr>
          <p:cNvPr id="6" name="Footer Placeholder 5">
            <a:extLst>
              <a:ext uri="{FF2B5EF4-FFF2-40B4-BE49-F238E27FC236}">
                <a16:creationId xmlns:a16="http://schemas.microsoft.com/office/drawing/2014/main" id="{19E972B6-8DC5-4C48-9252-6B4FF8FB44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6469665-FDD7-4808-A589-04939E323F6C}"/>
              </a:ext>
            </a:extLst>
          </p:cNvPr>
          <p:cNvSpPr>
            <a:spLocks noGrp="1"/>
          </p:cNvSpPr>
          <p:nvPr>
            <p:ph type="sldNum" sz="quarter" idx="12"/>
          </p:nvPr>
        </p:nvSpPr>
        <p:spPr/>
        <p:txBody>
          <a:bodyPr/>
          <a:lstStyle/>
          <a:p>
            <a:fld id="{82625568-2932-45AE-B82F-ECEC31C7842F}" type="slidenum">
              <a:rPr lang="en-US" smtClean="0"/>
              <a:t>‹#›</a:t>
            </a:fld>
            <a:endParaRPr lang="en-US"/>
          </a:p>
        </p:txBody>
      </p:sp>
    </p:spTree>
    <p:extLst>
      <p:ext uri="{BB962C8B-B14F-4D97-AF65-F5344CB8AC3E}">
        <p14:creationId xmlns:p14="http://schemas.microsoft.com/office/powerpoint/2010/main" val="3186805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C911DF1-782E-4A29-BBE5-0E3768DD769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9C3FE95-54C7-4E57-8EC2-F421BCF2E8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145F99-A878-46CB-A4DE-FE2E47D527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DE43BF-8F8F-4289-9C9F-9286BE626B4E}" type="datetimeFigureOut">
              <a:rPr lang="en-US" smtClean="0"/>
              <a:t>10/23/2023</a:t>
            </a:fld>
            <a:endParaRPr lang="en-US"/>
          </a:p>
        </p:txBody>
      </p:sp>
      <p:sp>
        <p:nvSpPr>
          <p:cNvPr id="5" name="Footer Placeholder 4">
            <a:extLst>
              <a:ext uri="{FF2B5EF4-FFF2-40B4-BE49-F238E27FC236}">
                <a16:creationId xmlns:a16="http://schemas.microsoft.com/office/drawing/2014/main" id="{B315FDA9-17A6-444F-9330-5CDAC93E9B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82E4833-FAE1-45DB-A855-EA12EE9033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625568-2932-45AE-B82F-ECEC31C7842F}" type="slidenum">
              <a:rPr lang="en-US" smtClean="0"/>
              <a:t>‹#›</a:t>
            </a:fld>
            <a:endParaRPr lang="en-US"/>
          </a:p>
        </p:txBody>
      </p:sp>
    </p:spTree>
    <p:extLst>
      <p:ext uri="{BB962C8B-B14F-4D97-AF65-F5344CB8AC3E}">
        <p14:creationId xmlns:p14="http://schemas.microsoft.com/office/powerpoint/2010/main" val="14687286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2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2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2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247675802"/>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nikesh.narayanan@zu.ac.ae"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2.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3" Type="http://schemas.openxmlformats.org/officeDocument/2006/relationships/hyperlink" Target="https://huji-il.libguides.com/open_access_eng" TargetMode="External"/><Relationship Id="rId2" Type="http://schemas.openxmlformats.org/officeDocument/2006/relationships/hyperlink" Target="https://www.qnl.qa/en/open-access-at-qnl/publishing-fund/funding-criteria" TargetMode="External"/><Relationship Id="rId1" Type="http://schemas.openxmlformats.org/officeDocument/2006/relationships/slideLayout" Target="../slideLayouts/slideLayout2.xml"/><Relationship Id="rId4" Type="http://schemas.openxmlformats.org/officeDocument/2006/relationships/hyperlink" Target="https://library.kaust.edu.sa/Oapublishing" TargetMode="Externa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
          <p:cNvSpPr/>
          <p:nvPr/>
        </p:nvSpPr>
        <p:spPr>
          <a:xfrm>
            <a:off x="6480628" y="9283"/>
            <a:ext cx="5689470" cy="6843249"/>
          </a:xfrm>
          <a:prstGeom prst="rect">
            <a:avLst/>
          </a:prstGeom>
          <a:solidFill>
            <a:srgbClr val="3F3F3F"/>
          </a:solidFill>
          <a:ln w="38100" cap="flat" cmpd="sng">
            <a:solidFill>
              <a:srgbClr val="98002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latin typeface="Poppins Medium"/>
              <a:ea typeface="Poppins Medium"/>
              <a:cs typeface="Poppins Medium"/>
              <a:sym typeface="Poppins Medium"/>
            </a:endParaRPr>
          </a:p>
        </p:txBody>
      </p:sp>
      <p:sp>
        <p:nvSpPr>
          <p:cNvPr id="91" name="Google Shape;91;p1"/>
          <p:cNvSpPr/>
          <p:nvPr/>
        </p:nvSpPr>
        <p:spPr>
          <a:xfrm>
            <a:off x="6950080" y="904298"/>
            <a:ext cx="4891400" cy="2062063"/>
          </a:xfrm>
          <a:prstGeom prst="rect">
            <a:avLst/>
          </a:prstGeom>
          <a:noFill/>
          <a:ln>
            <a:noFill/>
          </a:ln>
        </p:spPr>
        <p:txBody>
          <a:bodyPr spcFirstLastPara="1" wrap="square" lIns="91425" tIns="45700" rIns="91425" bIns="45700" anchor="t" anchorCtr="0">
            <a:spAutoFit/>
          </a:bodyPr>
          <a:lstStyle/>
          <a:p>
            <a:pPr>
              <a:buClr>
                <a:srgbClr val="000000"/>
              </a:buClr>
            </a:pPr>
            <a:r>
              <a:rPr lang="en-US" sz="3200" kern="0" dirty="0">
                <a:solidFill>
                  <a:srgbClr val="FFFFFF"/>
                </a:solidFill>
                <a:latin typeface="Poppins"/>
              </a:rPr>
              <a:t>Citation Impact of Open Access Publications by Scholars in the Middle East </a:t>
            </a:r>
            <a:r>
              <a:rPr lang="en-US" dirty="0"/>
              <a:t>	</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3200" b="0" i="0" u="none" strike="noStrike" kern="0" cap="none" spc="0" normalizeH="0" baseline="0" noProof="0" dirty="0">
              <a:ln>
                <a:noFill/>
              </a:ln>
              <a:solidFill>
                <a:srgbClr val="FFFFFF"/>
              </a:solidFill>
              <a:effectLst/>
              <a:uLnTx/>
              <a:uFillTx/>
              <a:latin typeface="Poppins"/>
              <a:ea typeface="Poppins"/>
              <a:cs typeface="Poppins"/>
              <a:sym typeface="Poppins"/>
            </a:endParaRPr>
          </a:p>
        </p:txBody>
      </p:sp>
      <p:sp>
        <p:nvSpPr>
          <p:cNvPr id="92" name="Google Shape;92;p1"/>
          <p:cNvSpPr/>
          <p:nvPr/>
        </p:nvSpPr>
        <p:spPr>
          <a:xfrm>
            <a:off x="6721453" y="4313416"/>
            <a:ext cx="4778270" cy="2339061"/>
          </a:xfrm>
          <a:prstGeom prst="rect">
            <a:avLst/>
          </a:prstGeom>
          <a:solidFill>
            <a:srgbClr val="900E26"/>
          </a:solid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200" b="0" i="0" u="none" strike="noStrike" kern="0" cap="none" spc="0" normalizeH="0" baseline="0" noProof="0" dirty="0">
                <a:ln>
                  <a:noFill/>
                </a:ln>
                <a:solidFill>
                  <a:srgbClr val="FFFFFF"/>
                </a:solidFill>
                <a:effectLst/>
                <a:uLnTx/>
                <a:uFillTx/>
                <a:latin typeface="Belleza"/>
                <a:ea typeface="Belleza"/>
                <a:cs typeface="Belleza"/>
                <a:sym typeface="Belleza"/>
              </a:rPr>
              <a:t>Nikesh Narayanan</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R="0" lvl="0" indent="0" fontAlgn="auto">
              <a:lnSpc>
                <a:spcPct val="100000"/>
              </a:lnSpc>
              <a:spcBef>
                <a:spcPts val="0"/>
              </a:spcBef>
              <a:spcAft>
                <a:spcPts val="0"/>
              </a:spcAft>
              <a:buClr>
                <a:srgbClr val="000000"/>
              </a:buClr>
              <a:buSzTx/>
              <a:buFont typeface="Arial"/>
              <a:buNone/>
              <a:tabLst/>
              <a:defRPr/>
            </a:pPr>
            <a:r>
              <a:rPr lang="en-US" sz="2200" kern="0" dirty="0">
                <a:solidFill>
                  <a:srgbClr val="FFFFFF"/>
                </a:solidFill>
                <a:latin typeface="Belleza"/>
                <a:sym typeface="Belleza"/>
                <a:hlinkClick r:id="rId3">
                  <a:extLst>
                    <a:ext uri="{A12FA001-AC4F-418D-AE19-62706E023703}">
                      <ahyp:hlinkClr xmlns:ahyp="http://schemas.microsoft.com/office/drawing/2018/hyperlinkcolor" val="tx"/>
                    </a:ext>
                  </a:extLst>
                </a:hlinkClick>
              </a:rPr>
              <a:t>nikesh.narayanan@zu.ac.ae</a:t>
            </a:r>
            <a:endParaRPr lang="en-US" sz="2200" kern="0" dirty="0">
              <a:solidFill>
                <a:srgbClr val="FFFFFF"/>
              </a:solidFill>
              <a:latin typeface="Belleza"/>
              <a:sym typeface="Belleza"/>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US" sz="2200" kern="0" dirty="0">
              <a:solidFill>
                <a:srgbClr val="FFFFFF"/>
              </a:solidFill>
              <a:latin typeface="Belleza"/>
              <a:cs typeface="Arial"/>
              <a:sym typeface="Belleza"/>
            </a:endParaRPr>
          </a:p>
          <a:p>
            <a:pPr>
              <a:buClr>
                <a:srgbClr val="000000"/>
              </a:buClr>
              <a:defRPr/>
            </a:pPr>
            <a:r>
              <a:rPr lang="fi-FI" sz="2200" kern="0" dirty="0">
                <a:solidFill>
                  <a:srgbClr val="FFFFFF"/>
                </a:solidFill>
                <a:latin typeface="Belleza"/>
                <a:sym typeface="Belleza"/>
              </a:rPr>
              <a:t>Yrjo Lappalainen</a:t>
            </a:r>
            <a:br>
              <a:rPr lang="fi-FI" sz="1400" kern="0" dirty="0">
                <a:solidFill>
                  <a:srgbClr val="FFFFFF"/>
                </a:solidFill>
                <a:latin typeface="Belleza"/>
                <a:ea typeface="Belleza"/>
                <a:cs typeface="Belleza"/>
                <a:sym typeface="Belleza"/>
              </a:rPr>
            </a:br>
            <a:r>
              <a:rPr lang="fi-FI" sz="2200" kern="0" dirty="0">
                <a:solidFill>
                  <a:srgbClr val="FFFFFF"/>
                </a:solidFill>
                <a:latin typeface="Belleza"/>
                <a:sym typeface="Belleza"/>
              </a:rPr>
              <a:t>yrjo.lappalainen@zu.ac.ae</a:t>
            </a:r>
            <a:endParaRPr lang="fi-FI" sz="2200" kern="0" dirty="0">
              <a:solidFill>
                <a:srgbClr val="FFFFFF"/>
              </a:solidFill>
              <a:latin typeface="Belleza"/>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200" b="0" i="0" u="none" strike="noStrike" kern="0" cap="none" spc="0" normalizeH="0" baseline="0" noProof="0" dirty="0">
                <a:ln>
                  <a:noFill/>
                </a:ln>
                <a:solidFill>
                  <a:srgbClr val="FFFFFF"/>
                </a:solidFill>
                <a:effectLst/>
                <a:uLnTx/>
                <a:uFillTx/>
                <a:latin typeface="Belleza"/>
                <a:ea typeface="Belleza"/>
                <a:cs typeface="Belleza"/>
                <a:sym typeface="Belleza"/>
              </a:rPr>
              <a:t>ZU Library and Learning Commons </a:t>
            </a: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
        <p:nvSpPr>
          <p:cNvPr id="93" name="Google Shape;93;p1"/>
          <p:cNvSpPr/>
          <p:nvPr/>
        </p:nvSpPr>
        <p:spPr>
          <a:xfrm>
            <a:off x="8499230" y="4039947"/>
            <a:ext cx="3458308" cy="461665"/>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b="0" i="0" u="none" strike="noStrike" kern="0" cap="none" spc="0" normalizeH="0" baseline="0" noProof="0">
                <a:ln>
                  <a:noFill/>
                </a:ln>
                <a:solidFill>
                  <a:srgbClr val="FFFFFF"/>
                </a:solidFill>
                <a:effectLst/>
                <a:uLnTx/>
                <a:uFillTx/>
                <a:latin typeface="Poppins"/>
                <a:ea typeface="Poppins"/>
                <a:cs typeface="Poppins"/>
                <a:sym typeface="Poppins"/>
              </a:rPr>
              <a:t> </a:t>
            </a:r>
            <a:endParaRPr kumimoji="0" sz="2400" b="0" i="0" u="none" strike="noStrike" kern="0" cap="none" spc="0" normalizeH="0" baseline="0" noProof="0">
              <a:ln>
                <a:noFill/>
              </a:ln>
              <a:solidFill>
                <a:srgbClr val="FFFFFF"/>
              </a:solidFill>
              <a:effectLst/>
              <a:uLnTx/>
              <a:uFillTx/>
              <a:latin typeface="Poppins"/>
              <a:ea typeface="Poppins"/>
              <a:cs typeface="Poppins"/>
              <a:sym typeface="Poppins"/>
            </a:endParaRPr>
          </a:p>
        </p:txBody>
      </p:sp>
      <p:pic>
        <p:nvPicPr>
          <p:cNvPr id="94" name="Google Shape;94;p1" descr="A picture containing text&#10;&#10;Description automatically generated"/>
          <p:cNvPicPr preferRelativeResize="0"/>
          <p:nvPr/>
        </p:nvPicPr>
        <p:blipFill rotWithShape="1">
          <a:blip r:embed="rId4">
            <a:alphaModFix/>
          </a:blip>
          <a:srcRect/>
          <a:stretch/>
        </p:blipFill>
        <p:spPr>
          <a:xfrm>
            <a:off x="21903" y="3429000"/>
            <a:ext cx="6328098" cy="2981531"/>
          </a:xfrm>
          <a:prstGeom prst="rect">
            <a:avLst/>
          </a:prstGeom>
          <a:noFill/>
          <a:ln>
            <a:noFill/>
          </a:ln>
        </p:spPr>
      </p:pic>
      <p:sp>
        <p:nvSpPr>
          <p:cNvPr id="95" name="Google Shape;95;p1"/>
          <p:cNvSpPr/>
          <p:nvPr/>
        </p:nvSpPr>
        <p:spPr>
          <a:xfrm>
            <a:off x="0" y="6452422"/>
            <a:ext cx="6328099" cy="400110"/>
          </a:xfrm>
          <a:prstGeom prst="rect">
            <a:avLst/>
          </a:prstGeom>
          <a:solidFill>
            <a:srgbClr val="930D26"/>
          </a:solid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000" b="0" i="0" u="none" strike="noStrike" kern="0" cap="none" spc="0" normalizeH="0" baseline="0" noProof="0">
                <a:ln>
                  <a:noFill/>
                </a:ln>
                <a:solidFill>
                  <a:srgbClr val="FFFFFF"/>
                </a:solidFill>
                <a:effectLst/>
                <a:uLnTx/>
                <a:uFillTx/>
                <a:latin typeface="Calibri"/>
                <a:ea typeface="Calibri"/>
                <a:cs typeface="Calibri"/>
                <a:sym typeface="Calibri"/>
              </a:rPr>
              <a:t>Zayed University, United Arab Emirates</a:t>
            </a:r>
            <a:endParaRPr kumimoji="0" sz="2000" b="0" i="0" u="none" strike="noStrike" kern="0" cap="none" spc="0" normalizeH="0" baseline="0" noProof="0">
              <a:ln>
                <a:noFill/>
              </a:ln>
              <a:solidFill>
                <a:srgbClr val="FFFFFF"/>
              </a:solidFill>
              <a:effectLst/>
              <a:uLnTx/>
              <a:uFillTx/>
              <a:latin typeface="Calibri"/>
              <a:ea typeface="Calibri"/>
              <a:cs typeface="Calibri"/>
              <a:sym typeface="Calibri"/>
            </a:endParaRPr>
          </a:p>
        </p:txBody>
      </p:sp>
      <p:pic>
        <p:nvPicPr>
          <p:cNvPr id="96" name="Google Shape;96;p1"/>
          <p:cNvPicPr preferRelativeResize="0"/>
          <p:nvPr/>
        </p:nvPicPr>
        <p:blipFill rotWithShape="1">
          <a:blip r:embed="rId5">
            <a:alphaModFix/>
          </a:blip>
          <a:srcRect/>
          <a:stretch/>
        </p:blipFill>
        <p:spPr>
          <a:xfrm>
            <a:off x="2288610" y="20713"/>
            <a:ext cx="2027358" cy="2899736"/>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CED4D40-4B67-4331-AC48-79B82B4A47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0B118D3-DA54-442F-8585-5B2D0F9FD5E9}"/>
              </a:ext>
            </a:extLst>
          </p:cNvPr>
          <p:cNvSpPr>
            <a:spLocks noGrp="1"/>
          </p:cNvSpPr>
          <p:nvPr>
            <p:ph type="title"/>
          </p:nvPr>
        </p:nvSpPr>
        <p:spPr>
          <a:xfrm>
            <a:off x="638881" y="417576"/>
            <a:ext cx="10909640" cy="1249394"/>
          </a:xfrm>
        </p:spPr>
        <p:txBody>
          <a:bodyPr vert="horz" lIns="91440" tIns="45720" rIns="91440" bIns="45720" rtlCol="0" anchor="ctr">
            <a:normAutofit/>
          </a:bodyPr>
          <a:lstStyle/>
          <a:p>
            <a:pPr algn="ctr"/>
            <a:r>
              <a:rPr lang="en-US" sz="3600" b="1" kern="1200" dirty="0">
                <a:solidFill>
                  <a:srgbClr val="C00000"/>
                </a:solidFill>
                <a:latin typeface="+mn-lt"/>
                <a:ea typeface="+mj-ea"/>
                <a:cs typeface="+mj-cs"/>
              </a:rPr>
              <a:t>Citation impact of OA vs Non-OA Articles</a:t>
            </a:r>
          </a:p>
        </p:txBody>
      </p:sp>
      <p:sp>
        <p:nvSpPr>
          <p:cNvPr id="14" name="sketch line">
            <a:extLst>
              <a:ext uri="{FF2B5EF4-FFF2-40B4-BE49-F238E27FC236}">
                <a16:creationId xmlns:a16="http://schemas.microsoft.com/office/drawing/2014/main" id="{670CEDEF-4F34-412E-84EE-329C1E936A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07702" y="1733454"/>
            <a:ext cx="4572000" cy="18288"/>
          </a:xfrm>
          <a:custGeom>
            <a:avLst/>
            <a:gdLst>
              <a:gd name="connsiteX0" fmla="*/ 0 w 4572000"/>
              <a:gd name="connsiteY0" fmla="*/ 0 h 18288"/>
              <a:gd name="connsiteX1" fmla="*/ 515983 w 4572000"/>
              <a:gd name="connsiteY1" fmla="*/ 0 h 18288"/>
              <a:gd name="connsiteX2" fmla="*/ 1031966 w 4572000"/>
              <a:gd name="connsiteY2" fmla="*/ 0 h 18288"/>
              <a:gd name="connsiteX3" fmla="*/ 1639389 w 4572000"/>
              <a:gd name="connsiteY3" fmla="*/ 0 h 18288"/>
              <a:gd name="connsiteX4" fmla="*/ 2383971 w 4572000"/>
              <a:gd name="connsiteY4" fmla="*/ 0 h 18288"/>
              <a:gd name="connsiteX5" fmla="*/ 2945674 w 4572000"/>
              <a:gd name="connsiteY5" fmla="*/ 0 h 18288"/>
              <a:gd name="connsiteX6" fmla="*/ 3507377 w 4572000"/>
              <a:gd name="connsiteY6" fmla="*/ 0 h 18288"/>
              <a:gd name="connsiteX7" fmla="*/ 4572000 w 4572000"/>
              <a:gd name="connsiteY7" fmla="*/ 0 h 18288"/>
              <a:gd name="connsiteX8" fmla="*/ 4572000 w 4572000"/>
              <a:gd name="connsiteY8" fmla="*/ 18288 h 18288"/>
              <a:gd name="connsiteX9" fmla="*/ 3873137 w 4572000"/>
              <a:gd name="connsiteY9" fmla="*/ 18288 h 18288"/>
              <a:gd name="connsiteX10" fmla="*/ 3311434 w 4572000"/>
              <a:gd name="connsiteY10" fmla="*/ 18288 h 18288"/>
              <a:gd name="connsiteX11" fmla="*/ 2749731 w 4572000"/>
              <a:gd name="connsiteY11" fmla="*/ 18288 h 18288"/>
              <a:gd name="connsiteX12" fmla="*/ 2050869 w 4572000"/>
              <a:gd name="connsiteY12" fmla="*/ 18288 h 18288"/>
              <a:gd name="connsiteX13" fmla="*/ 1306286 w 4572000"/>
              <a:gd name="connsiteY13" fmla="*/ 18288 h 18288"/>
              <a:gd name="connsiteX14" fmla="*/ 790303 w 4572000"/>
              <a:gd name="connsiteY14" fmla="*/ 18288 h 18288"/>
              <a:gd name="connsiteX15" fmla="*/ 0 w 4572000"/>
              <a:gd name="connsiteY15" fmla="*/ 18288 h 18288"/>
              <a:gd name="connsiteX16" fmla="*/ 0 w 457200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0" h="18288" fill="none" extrusionOk="0">
                <a:moveTo>
                  <a:pt x="0" y="0"/>
                </a:moveTo>
                <a:cubicBezTo>
                  <a:pt x="105156" y="-20963"/>
                  <a:pt x="340432" y="822"/>
                  <a:pt x="515983" y="0"/>
                </a:cubicBezTo>
                <a:cubicBezTo>
                  <a:pt x="691534" y="-822"/>
                  <a:pt x="850679" y="16479"/>
                  <a:pt x="1031966" y="0"/>
                </a:cubicBezTo>
                <a:cubicBezTo>
                  <a:pt x="1213253" y="-16479"/>
                  <a:pt x="1443646" y="-18730"/>
                  <a:pt x="1639389" y="0"/>
                </a:cubicBezTo>
                <a:cubicBezTo>
                  <a:pt x="1835132" y="18730"/>
                  <a:pt x="2159975" y="18531"/>
                  <a:pt x="2383971" y="0"/>
                </a:cubicBezTo>
                <a:cubicBezTo>
                  <a:pt x="2607967" y="-18531"/>
                  <a:pt x="2719096" y="-12030"/>
                  <a:pt x="2945674" y="0"/>
                </a:cubicBezTo>
                <a:cubicBezTo>
                  <a:pt x="3172252" y="12030"/>
                  <a:pt x="3269167" y="27666"/>
                  <a:pt x="3507377" y="0"/>
                </a:cubicBezTo>
                <a:cubicBezTo>
                  <a:pt x="3745587" y="-27666"/>
                  <a:pt x="4116741" y="18705"/>
                  <a:pt x="4572000" y="0"/>
                </a:cubicBezTo>
                <a:cubicBezTo>
                  <a:pt x="4572895" y="8974"/>
                  <a:pt x="4571454" y="9359"/>
                  <a:pt x="4572000" y="18288"/>
                </a:cubicBezTo>
                <a:cubicBezTo>
                  <a:pt x="4374698" y="3942"/>
                  <a:pt x="4098874" y="-11042"/>
                  <a:pt x="3873137" y="18288"/>
                </a:cubicBezTo>
                <a:cubicBezTo>
                  <a:pt x="3647400" y="47618"/>
                  <a:pt x="3517055" y="5421"/>
                  <a:pt x="3311434" y="18288"/>
                </a:cubicBezTo>
                <a:cubicBezTo>
                  <a:pt x="3105813" y="31155"/>
                  <a:pt x="3025168" y="17856"/>
                  <a:pt x="2749731" y="18288"/>
                </a:cubicBezTo>
                <a:cubicBezTo>
                  <a:pt x="2474294" y="18720"/>
                  <a:pt x="2291766" y="-14168"/>
                  <a:pt x="2050869" y="18288"/>
                </a:cubicBezTo>
                <a:cubicBezTo>
                  <a:pt x="1809972" y="50744"/>
                  <a:pt x="1540276" y="46798"/>
                  <a:pt x="1306286" y="18288"/>
                </a:cubicBezTo>
                <a:cubicBezTo>
                  <a:pt x="1072296" y="-10222"/>
                  <a:pt x="972445" y="19645"/>
                  <a:pt x="790303" y="18288"/>
                </a:cubicBezTo>
                <a:cubicBezTo>
                  <a:pt x="608161" y="16931"/>
                  <a:pt x="200981" y="8241"/>
                  <a:pt x="0" y="18288"/>
                </a:cubicBezTo>
                <a:cubicBezTo>
                  <a:pt x="-229" y="14222"/>
                  <a:pt x="509" y="5816"/>
                  <a:pt x="0" y="0"/>
                </a:cubicBezTo>
                <a:close/>
              </a:path>
              <a:path w="4572000" h="18288" stroke="0" extrusionOk="0">
                <a:moveTo>
                  <a:pt x="0" y="0"/>
                </a:moveTo>
                <a:cubicBezTo>
                  <a:pt x="143285" y="-9565"/>
                  <a:pt x="327959" y="-11498"/>
                  <a:pt x="561703" y="0"/>
                </a:cubicBezTo>
                <a:cubicBezTo>
                  <a:pt x="795447" y="11498"/>
                  <a:pt x="838260" y="18255"/>
                  <a:pt x="1077686" y="0"/>
                </a:cubicBezTo>
                <a:cubicBezTo>
                  <a:pt x="1317112" y="-18255"/>
                  <a:pt x="1437472" y="23514"/>
                  <a:pt x="1639389" y="0"/>
                </a:cubicBezTo>
                <a:cubicBezTo>
                  <a:pt x="1841306" y="-23514"/>
                  <a:pt x="2037142" y="-12551"/>
                  <a:pt x="2292531" y="0"/>
                </a:cubicBezTo>
                <a:cubicBezTo>
                  <a:pt x="2547920" y="12551"/>
                  <a:pt x="2810436" y="-20352"/>
                  <a:pt x="2991394" y="0"/>
                </a:cubicBezTo>
                <a:cubicBezTo>
                  <a:pt x="3172352" y="20352"/>
                  <a:pt x="3530025" y="-13347"/>
                  <a:pt x="3735977" y="0"/>
                </a:cubicBezTo>
                <a:cubicBezTo>
                  <a:pt x="3941929" y="13347"/>
                  <a:pt x="4161497" y="34086"/>
                  <a:pt x="4572000" y="0"/>
                </a:cubicBezTo>
                <a:cubicBezTo>
                  <a:pt x="4571545" y="6162"/>
                  <a:pt x="4571903" y="11775"/>
                  <a:pt x="4572000" y="18288"/>
                </a:cubicBezTo>
                <a:cubicBezTo>
                  <a:pt x="4228040" y="36490"/>
                  <a:pt x="4199736" y="42557"/>
                  <a:pt x="3873137" y="18288"/>
                </a:cubicBezTo>
                <a:cubicBezTo>
                  <a:pt x="3546538" y="-5981"/>
                  <a:pt x="3472124" y="16809"/>
                  <a:pt x="3128554" y="18288"/>
                </a:cubicBezTo>
                <a:cubicBezTo>
                  <a:pt x="2784984" y="19767"/>
                  <a:pt x="2735896" y="-17781"/>
                  <a:pt x="2383971" y="18288"/>
                </a:cubicBezTo>
                <a:cubicBezTo>
                  <a:pt x="2032046" y="54357"/>
                  <a:pt x="2019324" y="2920"/>
                  <a:pt x="1867989" y="18288"/>
                </a:cubicBezTo>
                <a:cubicBezTo>
                  <a:pt x="1716654" y="33656"/>
                  <a:pt x="1418675" y="32575"/>
                  <a:pt x="1169126" y="18288"/>
                </a:cubicBezTo>
                <a:cubicBezTo>
                  <a:pt x="919577" y="4001"/>
                  <a:pt x="798537" y="16165"/>
                  <a:pt x="561703" y="18288"/>
                </a:cubicBezTo>
                <a:cubicBezTo>
                  <a:pt x="324869" y="20411"/>
                  <a:pt x="221395" y="-912"/>
                  <a:pt x="0" y="18288"/>
                </a:cubicBezTo>
                <a:cubicBezTo>
                  <a:pt x="766" y="10800"/>
                  <a:pt x="-457" y="8180"/>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Content Placeholder 6">
            <a:extLst>
              <a:ext uri="{FF2B5EF4-FFF2-40B4-BE49-F238E27FC236}">
                <a16:creationId xmlns:a16="http://schemas.microsoft.com/office/drawing/2014/main" id="{06DAC080-3F91-4BAB-9425-20029606F956}"/>
              </a:ext>
            </a:extLst>
          </p:cNvPr>
          <p:cNvGraphicFramePr>
            <a:graphicFrameLocks noGrp="1"/>
          </p:cNvGraphicFramePr>
          <p:nvPr>
            <p:ph idx="1"/>
            <p:extLst>
              <p:ext uri="{D42A27DB-BD31-4B8C-83A1-F6EECF244321}">
                <p14:modId xmlns:p14="http://schemas.microsoft.com/office/powerpoint/2010/main" val="2237404623"/>
              </p:ext>
            </p:extLst>
          </p:nvPr>
        </p:nvGraphicFramePr>
        <p:xfrm>
          <a:off x="638881" y="2429063"/>
          <a:ext cx="10636479" cy="3507170"/>
        </p:xfrm>
        <a:graphic>
          <a:graphicData uri="http://schemas.openxmlformats.org/drawingml/2006/table">
            <a:tbl>
              <a:tblPr/>
              <a:tblGrid>
                <a:gridCol w="3088587">
                  <a:extLst>
                    <a:ext uri="{9D8B030D-6E8A-4147-A177-3AD203B41FA5}">
                      <a16:colId xmlns:a16="http://schemas.microsoft.com/office/drawing/2014/main" val="785023223"/>
                    </a:ext>
                  </a:extLst>
                </a:gridCol>
                <a:gridCol w="2215763">
                  <a:extLst>
                    <a:ext uri="{9D8B030D-6E8A-4147-A177-3AD203B41FA5}">
                      <a16:colId xmlns:a16="http://schemas.microsoft.com/office/drawing/2014/main" val="1045400784"/>
                    </a:ext>
                  </a:extLst>
                </a:gridCol>
                <a:gridCol w="2679954">
                  <a:extLst>
                    <a:ext uri="{9D8B030D-6E8A-4147-A177-3AD203B41FA5}">
                      <a16:colId xmlns:a16="http://schemas.microsoft.com/office/drawing/2014/main" val="869910821"/>
                    </a:ext>
                  </a:extLst>
                </a:gridCol>
                <a:gridCol w="2652175">
                  <a:extLst>
                    <a:ext uri="{9D8B030D-6E8A-4147-A177-3AD203B41FA5}">
                      <a16:colId xmlns:a16="http://schemas.microsoft.com/office/drawing/2014/main" val="2653372049"/>
                    </a:ext>
                  </a:extLst>
                </a:gridCol>
              </a:tblGrid>
              <a:tr h="1319699">
                <a:tc>
                  <a:txBody>
                    <a:bodyPr/>
                    <a:lstStyle/>
                    <a:p>
                      <a:pPr algn="ctr" fontAlgn="b">
                        <a:spcBef>
                          <a:spcPts val="0"/>
                        </a:spcBef>
                        <a:spcAft>
                          <a:spcPts val="0"/>
                        </a:spcAft>
                      </a:pPr>
                      <a:r>
                        <a:rPr lang="en-US" sz="2400" b="1" i="0" u="none" strike="noStrike" dirty="0">
                          <a:solidFill>
                            <a:srgbClr val="000000"/>
                          </a:solidFill>
                          <a:effectLst/>
                          <a:latin typeface="Calibri" panose="020F0502020204030204" pitchFamily="34" charset="0"/>
                        </a:rPr>
                        <a:t>Category</a:t>
                      </a:r>
                      <a:endParaRPr lang="en-US" sz="4000" b="0" i="0" u="none" strike="noStrike" dirty="0">
                        <a:effectLst/>
                        <a:latin typeface="Arial" panose="020B0604020202020204" pitchFamily="34" charset="0"/>
                      </a:endParaRPr>
                    </a:p>
                  </a:txBody>
                  <a:tcPr marL="17463" marR="17463" marT="17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spcBef>
                          <a:spcPts val="0"/>
                        </a:spcBef>
                        <a:spcAft>
                          <a:spcPts val="0"/>
                        </a:spcAft>
                      </a:pPr>
                      <a:r>
                        <a:rPr lang="en-US" sz="2400" b="1" i="0" u="none" strike="noStrike" dirty="0">
                          <a:solidFill>
                            <a:srgbClr val="000000"/>
                          </a:solidFill>
                          <a:effectLst/>
                          <a:latin typeface="Calibri" panose="020F0502020204030204" pitchFamily="34" charset="0"/>
                        </a:rPr>
                        <a:t>Total Publications</a:t>
                      </a:r>
                      <a:endParaRPr lang="en-US" sz="4000" b="0" i="0" u="none" strike="noStrike" dirty="0">
                        <a:effectLst/>
                        <a:latin typeface="Arial" panose="020B0604020202020204" pitchFamily="34" charset="0"/>
                      </a:endParaRPr>
                    </a:p>
                  </a:txBody>
                  <a:tcPr marL="17463" marR="17463" marT="17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spcBef>
                          <a:spcPts val="0"/>
                        </a:spcBef>
                        <a:spcAft>
                          <a:spcPts val="0"/>
                        </a:spcAft>
                      </a:pPr>
                      <a:r>
                        <a:rPr lang="en-US" sz="2400" b="1" i="0" u="none" strike="noStrike" dirty="0">
                          <a:solidFill>
                            <a:srgbClr val="000000"/>
                          </a:solidFill>
                          <a:effectLst/>
                          <a:latin typeface="Calibri" panose="020F0502020204030204" pitchFamily="34" charset="0"/>
                        </a:rPr>
                        <a:t>Total citations</a:t>
                      </a:r>
                      <a:endParaRPr lang="en-US" sz="4000" b="0" i="0" u="none" strike="noStrike" dirty="0">
                        <a:effectLst/>
                        <a:latin typeface="Arial" panose="020B0604020202020204" pitchFamily="34" charset="0"/>
                      </a:endParaRPr>
                    </a:p>
                  </a:txBody>
                  <a:tcPr marL="17463" marR="17463" marT="17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spcBef>
                          <a:spcPts val="0"/>
                        </a:spcBef>
                        <a:spcAft>
                          <a:spcPts val="0"/>
                        </a:spcAft>
                      </a:pPr>
                      <a:r>
                        <a:rPr lang="en-US" sz="2400" b="1" i="0" u="none" strike="noStrike" dirty="0">
                          <a:solidFill>
                            <a:srgbClr val="000000"/>
                          </a:solidFill>
                          <a:effectLst/>
                          <a:latin typeface="Calibri" panose="020F0502020204030204" pitchFamily="34" charset="0"/>
                        </a:rPr>
                        <a:t>Citation per publication</a:t>
                      </a:r>
                      <a:endParaRPr lang="en-US" sz="4000" b="0" i="0" u="none" strike="noStrike" dirty="0">
                        <a:effectLst/>
                        <a:latin typeface="Arial" panose="020B0604020202020204" pitchFamily="34" charset="0"/>
                      </a:endParaRPr>
                    </a:p>
                  </a:txBody>
                  <a:tcPr marL="17463" marR="17463" marT="17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42614225"/>
                  </a:ext>
                </a:extLst>
              </a:tr>
              <a:tr h="729157">
                <a:tc>
                  <a:txBody>
                    <a:bodyPr/>
                    <a:lstStyle/>
                    <a:p>
                      <a:pPr algn="l" fontAlgn="b">
                        <a:spcBef>
                          <a:spcPts val="0"/>
                        </a:spcBef>
                        <a:spcAft>
                          <a:spcPts val="0"/>
                        </a:spcAft>
                      </a:pPr>
                      <a:r>
                        <a:rPr lang="en-US" sz="3300" b="0" i="0" u="none" strike="noStrike" dirty="0">
                          <a:solidFill>
                            <a:srgbClr val="000000"/>
                          </a:solidFill>
                          <a:effectLst/>
                          <a:latin typeface="Calibri" panose="020F0502020204030204" pitchFamily="34" charset="0"/>
                        </a:rPr>
                        <a:t>All Articles</a:t>
                      </a:r>
                      <a:endParaRPr lang="en-US" sz="5000" b="0" i="0" u="none" strike="noStrike" dirty="0">
                        <a:effectLst/>
                        <a:latin typeface="Arial" panose="020B0604020202020204" pitchFamily="34" charset="0"/>
                      </a:endParaRPr>
                    </a:p>
                  </a:txBody>
                  <a:tcPr marL="17463" marR="17463" marT="17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spcBef>
                          <a:spcPts val="0"/>
                        </a:spcBef>
                        <a:spcAft>
                          <a:spcPts val="0"/>
                        </a:spcAft>
                      </a:pPr>
                      <a:r>
                        <a:rPr lang="en-US" sz="3300" b="0" i="0" u="none" strike="noStrike">
                          <a:solidFill>
                            <a:srgbClr val="000000"/>
                          </a:solidFill>
                          <a:effectLst/>
                          <a:latin typeface="Calibri" panose="020F0502020204030204" pitchFamily="34" charset="0"/>
                        </a:rPr>
                        <a:t>799369</a:t>
                      </a:r>
                      <a:endParaRPr lang="en-US" sz="5000" b="0" i="0" u="none" strike="noStrike">
                        <a:effectLst/>
                        <a:latin typeface="Arial" panose="020B0604020202020204" pitchFamily="34" charset="0"/>
                      </a:endParaRPr>
                    </a:p>
                  </a:txBody>
                  <a:tcPr marL="17463" marR="17463" marT="17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spcBef>
                          <a:spcPts val="0"/>
                        </a:spcBef>
                        <a:spcAft>
                          <a:spcPts val="0"/>
                        </a:spcAft>
                      </a:pPr>
                      <a:r>
                        <a:rPr lang="en-US" sz="3300" b="0" i="0" u="none" strike="noStrike" dirty="0">
                          <a:solidFill>
                            <a:srgbClr val="2E2E2E"/>
                          </a:solidFill>
                          <a:effectLst/>
                          <a:latin typeface="Arial" panose="020B0604020202020204" pitchFamily="34" charset="0"/>
                        </a:rPr>
                        <a:t>6,155,314</a:t>
                      </a:r>
                      <a:endParaRPr lang="en-US" sz="5000" b="0" i="0" u="none" strike="noStrike" dirty="0">
                        <a:effectLst/>
                        <a:latin typeface="Arial" panose="020B0604020202020204" pitchFamily="34" charset="0"/>
                      </a:endParaRPr>
                    </a:p>
                  </a:txBody>
                  <a:tcPr marL="17463" marR="17463" marT="17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spcBef>
                          <a:spcPts val="0"/>
                        </a:spcBef>
                        <a:spcAft>
                          <a:spcPts val="0"/>
                        </a:spcAft>
                      </a:pPr>
                      <a:r>
                        <a:rPr lang="en-US" sz="3300" b="1" i="0" u="none" strike="noStrike" dirty="0">
                          <a:solidFill>
                            <a:schemeClr val="tx1"/>
                          </a:solidFill>
                          <a:effectLst/>
                          <a:latin typeface="Calibri" panose="020F0502020204030204" pitchFamily="34" charset="0"/>
                        </a:rPr>
                        <a:t>7.70</a:t>
                      </a:r>
                      <a:endParaRPr lang="en-US" sz="5000" b="1" i="0" u="none" strike="noStrike" dirty="0">
                        <a:solidFill>
                          <a:schemeClr val="tx1"/>
                        </a:solidFill>
                        <a:effectLst/>
                        <a:latin typeface="Arial" panose="020B0604020202020204" pitchFamily="34" charset="0"/>
                      </a:endParaRPr>
                    </a:p>
                  </a:txBody>
                  <a:tcPr marL="17463" marR="17463" marT="17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1686781"/>
                  </a:ext>
                </a:extLst>
              </a:tr>
              <a:tr h="729157">
                <a:tc>
                  <a:txBody>
                    <a:bodyPr/>
                    <a:lstStyle/>
                    <a:p>
                      <a:pPr algn="l" fontAlgn="b">
                        <a:spcBef>
                          <a:spcPts val="0"/>
                        </a:spcBef>
                        <a:spcAft>
                          <a:spcPts val="0"/>
                        </a:spcAft>
                      </a:pPr>
                      <a:r>
                        <a:rPr lang="en-US" sz="3300" b="0" i="0" u="none" strike="noStrike" dirty="0">
                          <a:solidFill>
                            <a:srgbClr val="000000"/>
                          </a:solidFill>
                          <a:effectLst/>
                          <a:latin typeface="Calibri" panose="020F0502020204030204" pitchFamily="34" charset="0"/>
                        </a:rPr>
                        <a:t>Non- OA Articles</a:t>
                      </a:r>
                      <a:endParaRPr lang="en-US" sz="5000" b="0" i="0" u="none" strike="noStrike" dirty="0">
                        <a:effectLst/>
                        <a:latin typeface="Arial" panose="020B0604020202020204" pitchFamily="34" charset="0"/>
                      </a:endParaRPr>
                    </a:p>
                  </a:txBody>
                  <a:tcPr marL="17463" marR="17463" marT="17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spcBef>
                          <a:spcPts val="0"/>
                        </a:spcBef>
                        <a:spcAft>
                          <a:spcPts val="0"/>
                        </a:spcAft>
                      </a:pPr>
                      <a:r>
                        <a:rPr lang="en-US" sz="3300" b="0" i="0" u="none" strike="noStrike" dirty="0">
                          <a:solidFill>
                            <a:srgbClr val="000000"/>
                          </a:solidFill>
                          <a:effectLst/>
                          <a:latin typeface="Calibri" panose="020F0502020204030204" pitchFamily="34" charset="0"/>
                        </a:rPr>
                        <a:t>434175</a:t>
                      </a:r>
                      <a:endParaRPr lang="en-US" sz="5000" b="0" i="0" u="none" strike="noStrike" dirty="0">
                        <a:effectLst/>
                        <a:latin typeface="Arial" panose="020B0604020202020204" pitchFamily="34" charset="0"/>
                      </a:endParaRPr>
                    </a:p>
                  </a:txBody>
                  <a:tcPr marL="17463" marR="17463" marT="17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spcBef>
                          <a:spcPts val="0"/>
                        </a:spcBef>
                        <a:spcAft>
                          <a:spcPts val="0"/>
                        </a:spcAft>
                      </a:pPr>
                      <a:r>
                        <a:rPr lang="en-US" sz="3300" b="0" i="0" u="none" strike="noStrike">
                          <a:solidFill>
                            <a:srgbClr val="000000"/>
                          </a:solidFill>
                          <a:effectLst/>
                          <a:latin typeface="Calibri" panose="020F0502020204030204" pitchFamily="34" charset="0"/>
                        </a:rPr>
                        <a:t>1355647</a:t>
                      </a:r>
                      <a:endParaRPr lang="en-US" sz="5000" b="0" i="0" u="none" strike="noStrike">
                        <a:effectLst/>
                        <a:latin typeface="Arial" panose="020B0604020202020204" pitchFamily="34" charset="0"/>
                      </a:endParaRPr>
                    </a:p>
                  </a:txBody>
                  <a:tcPr marL="17463" marR="17463" marT="17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spcBef>
                          <a:spcPts val="0"/>
                        </a:spcBef>
                        <a:spcAft>
                          <a:spcPts val="0"/>
                        </a:spcAft>
                      </a:pPr>
                      <a:r>
                        <a:rPr lang="en-US" sz="3300" b="1" i="0" u="none" strike="noStrike" dirty="0">
                          <a:solidFill>
                            <a:srgbClr val="C00000"/>
                          </a:solidFill>
                          <a:effectLst/>
                          <a:latin typeface="Calibri" panose="020F0502020204030204" pitchFamily="34" charset="0"/>
                        </a:rPr>
                        <a:t>3.12</a:t>
                      </a:r>
                      <a:endParaRPr lang="en-US" sz="5000" b="1" i="0" u="none" strike="noStrike" dirty="0">
                        <a:solidFill>
                          <a:srgbClr val="C00000"/>
                        </a:solidFill>
                        <a:effectLst/>
                        <a:latin typeface="Arial" panose="020B0604020202020204" pitchFamily="34" charset="0"/>
                      </a:endParaRPr>
                    </a:p>
                  </a:txBody>
                  <a:tcPr marL="17463" marR="17463" marT="17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14908408"/>
                  </a:ext>
                </a:extLst>
              </a:tr>
              <a:tr h="729157">
                <a:tc>
                  <a:txBody>
                    <a:bodyPr/>
                    <a:lstStyle/>
                    <a:p>
                      <a:pPr algn="l" fontAlgn="b">
                        <a:spcBef>
                          <a:spcPts val="0"/>
                        </a:spcBef>
                        <a:spcAft>
                          <a:spcPts val="0"/>
                        </a:spcAft>
                      </a:pPr>
                      <a:r>
                        <a:rPr lang="en-US" sz="3300" b="0" i="0" u="none" strike="noStrike" dirty="0">
                          <a:solidFill>
                            <a:srgbClr val="000000"/>
                          </a:solidFill>
                          <a:effectLst/>
                          <a:latin typeface="Calibri" panose="020F0502020204030204" pitchFamily="34" charset="0"/>
                        </a:rPr>
                        <a:t>OA Articles</a:t>
                      </a:r>
                      <a:endParaRPr lang="en-US" sz="5000" b="0" i="0" u="none" strike="noStrike" dirty="0">
                        <a:effectLst/>
                        <a:latin typeface="Arial" panose="020B0604020202020204" pitchFamily="34" charset="0"/>
                      </a:endParaRPr>
                    </a:p>
                  </a:txBody>
                  <a:tcPr marL="17463" marR="17463" marT="17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spcBef>
                          <a:spcPts val="0"/>
                        </a:spcBef>
                        <a:spcAft>
                          <a:spcPts val="0"/>
                        </a:spcAft>
                      </a:pPr>
                      <a:r>
                        <a:rPr lang="en-US" sz="3300" b="0" i="0" u="none" strike="noStrike">
                          <a:solidFill>
                            <a:srgbClr val="000000"/>
                          </a:solidFill>
                          <a:effectLst/>
                          <a:latin typeface="Calibri" panose="020F0502020204030204" pitchFamily="34" charset="0"/>
                        </a:rPr>
                        <a:t>365194</a:t>
                      </a:r>
                      <a:endParaRPr lang="en-US" sz="5000" b="0" i="0" u="none" strike="noStrike">
                        <a:effectLst/>
                        <a:latin typeface="Arial" panose="020B0604020202020204" pitchFamily="34" charset="0"/>
                      </a:endParaRPr>
                    </a:p>
                  </a:txBody>
                  <a:tcPr marL="17463" marR="17463" marT="17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spcBef>
                          <a:spcPts val="0"/>
                        </a:spcBef>
                        <a:spcAft>
                          <a:spcPts val="0"/>
                        </a:spcAft>
                      </a:pPr>
                      <a:r>
                        <a:rPr lang="en-US" sz="3300" b="0" i="0" u="none" strike="noStrike">
                          <a:solidFill>
                            <a:srgbClr val="000000"/>
                          </a:solidFill>
                          <a:effectLst/>
                          <a:latin typeface="Calibri" panose="020F0502020204030204" pitchFamily="34" charset="0"/>
                        </a:rPr>
                        <a:t>4,799,667</a:t>
                      </a:r>
                      <a:endParaRPr lang="en-US" sz="5000" b="0" i="0" u="none" strike="noStrike">
                        <a:effectLst/>
                        <a:latin typeface="Arial" panose="020B0604020202020204" pitchFamily="34" charset="0"/>
                      </a:endParaRPr>
                    </a:p>
                  </a:txBody>
                  <a:tcPr marL="17463" marR="17463" marT="17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spcBef>
                          <a:spcPts val="0"/>
                        </a:spcBef>
                        <a:spcAft>
                          <a:spcPts val="0"/>
                        </a:spcAft>
                      </a:pPr>
                      <a:r>
                        <a:rPr lang="en-US" sz="3300" b="1" i="0" u="none" strike="noStrike" dirty="0">
                          <a:solidFill>
                            <a:srgbClr val="00B050"/>
                          </a:solidFill>
                          <a:effectLst/>
                          <a:latin typeface="Calibri" panose="020F0502020204030204" pitchFamily="34" charset="0"/>
                        </a:rPr>
                        <a:t>13.14</a:t>
                      </a:r>
                      <a:endParaRPr lang="en-US" sz="5000" b="1" i="0" u="none" strike="noStrike" dirty="0">
                        <a:solidFill>
                          <a:srgbClr val="00B050"/>
                        </a:solidFill>
                        <a:effectLst/>
                        <a:latin typeface="Arial" panose="020B0604020202020204" pitchFamily="34" charset="0"/>
                      </a:endParaRPr>
                    </a:p>
                  </a:txBody>
                  <a:tcPr marL="17463" marR="17463" marT="17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9293873"/>
                  </a:ext>
                </a:extLst>
              </a:tr>
            </a:tbl>
          </a:graphicData>
        </a:graphic>
      </p:graphicFrame>
    </p:spTree>
    <p:extLst>
      <p:ext uri="{BB962C8B-B14F-4D97-AF65-F5344CB8AC3E}">
        <p14:creationId xmlns:p14="http://schemas.microsoft.com/office/powerpoint/2010/main" val="34101243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 name="Rectangle 51">
            <a:extLst>
              <a:ext uri="{FF2B5EF4-FFF2-40B4-BE49-F238E27FC236}">
                <a16:creationId xmlns:a16="http://schemas.microsoft.com/office/drawing/2014/main" id="{2659FDB4-FCBE-4A89-B46D-43D4FA544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571D5CAF-B2AB-4A41-A048-33FD00D843D3}"/>
              </a:ext>
            </a:extLst>
          </p:cNvPr>
          <p:cNvSpPr>
            <a:spLocks noGrp="1"/>
          </p:cNvSpPr>
          <p:nvPr>
            <p:ph type="title"/>
          </p:nvPr>
        </p:nvSpPr>
        <p:spPr>
          <a:xfrm>
            <a:off x="1256522" y="591829"/>
            <a:ext cx="3939688" cy="5583126"/>
          </a:xfrm>
        </p:spPr>
        <p:txBody>
          <a:bodyPr>
            <a:normAutofit/>
          </a:bodyPr>
          <a:lstStyle/>
          <a:p>
            <a:r>
              <a:rPr lang="en-US" sz="3200" b="1" dirty="0">
                <a:solidFill>
                  <a:srgbClr val="C00000"/>
                </a:solidFill>
                <a:latin typeface="+mn-lt"/>
              </a:rPr>
              <a:t>Citation advantage of OA articles- possible reasons</a:t>
            </a:r>
          </a:p>
        </p:txBody>
      </p:sp>
      <p:cxnSp>
        <p:nvCxnSpPr>
          <p:cNvPr id="54" name="Straight Connector 53">
            <a:extLst>
              <a:ext uri="{FF2B5EF4-FFF2-40B4-BE49-F238E27FC236}">
                <a16:creationId xmlns:a16="http://schemas.microsoft.com/office/drawing/2014/main" id="{C8F51B3F-8331-4E4A-AE96-D47B1006EE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356812"/>
            <a:ext cx="0" cy="6492875"/>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56" name="Graphic 12">
            <a:extLst>
              <a:ext uri="{FF2B5EF4-FFF2-40B4-BE49-F238E27FC236}">
                <a16:creationId xmlns:a16="http://schemas.microsoft.com/office/drawing/2014/main" id="{58BDB0EE-D238-415B-9ED8-62AA6AB2AA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3111" y="591829"/>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58" name="Graphic 11">
            <a:extLst>
              <a:ext uri="{FF2B5EF4-FFF2-40B4-BE49-F238E27FC236}">
                <a16:creationId xmlns:a16="http://schemas.microsoft.com/office/drawing/2014/main" id="{C5B55FC3-961D-4325-82F1-DE92B0D04E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791891" y="821124"/>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60" name="Graphic 13">
            <a:extLst>
              <a:ext uri="{FF2B5EF4-FFF2-40B4-BE49-F238E27FC236}">
                <a16:creationId xmlns:a16="http://schemas.microsoft.com/office/drawing/2014/main" id="{4C8AB332-D09E-4F28-943C-DABDD4716A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17571" y="1336268"/>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aphicFrame>
        <p:nvGraphicFramePr>
          <p:cNvPr id="41" name="Content Placeholder 2">
            <a:extLst>
              <a:ext uri="{FF2B5EF4-FFF2-40B4-BE49-F238E27FC236}">
                <a16:creationId xmlns:a16="http://schemas.microsoft.com/office/drawing/2014/main" id="{E8EC3DC9-7444-FA7A-2D63-46FEDDC33EC3}"/>
              </a:ext>
            </a:extLst>
          </p:cNvPr>
          <p:cNvGraphicFramePr>
            <a:graphicFrameLocks noGrp="1"/>
          </p:cNvGraphicFramePr>
          <p:nvPr>
            <p:ph idx="1"/>
            <p:extLst>
              <p:ext uri="{D42A27DB-BD31-4B8C-83A1-F6EECF244321}">
                <p14:modId xmlns:p14="http://schemas.microsoft.com/office/powerpoint/2010/main" val="616094687"/>
              </p:ext>
            </p:extLst>
          </p:nvPr>
        </p:nvGraphicFramePr>
        <p:xfrm>
          <a:off x="5492710" y="671805"/>
          <a:ext cx="5861090" cy="55031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445739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53B021B3-DE93-4AB7-8A18-CF5F1CED8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C5DDE20-6B77-402B-821A-5AA862F6BB3C}"/>
              </a:ext>
            </a:extLst>
          </p:cNvPr>
          <p:cNvSpPr>
            <a:spLocks noGrp="1"/>
          </p:cNvSpPr>
          <p:nvPr>
            <p:ph type="title"/>
          </p:nvPr>
        </p:nvSpPr>
        <p:spPr>
          <a:xfrm>
            <a:off x="841248" y="256032"/>
            <a:ext cx="10506456" cy="1014984"/>
          </a:xfrm>
        </p:spPr>
        <p:txBody>
          <a:bodyPr anchor="b">
            <a:normAutofit/>
          </a:bodyPr>
          <a:lstStyle/>
          <a:p>
            <a:pPr algn="ctr"/>
            <a:r>
              <a:rPr lang="en-US" sz="3600" b="1" dirty="0">
                <a:solidFill>
                  <a:srgbClr val="C00000"/>
                </a:solidFill>
                <a:latin typeface="+mn-lt"/>
              </a:rPr>
              <a:t>Citation impact- Types of OA</a:t>
            </a:r>
          </a:p>
        </p:txBody>
      </p:sp>
      <p:sp>
        <p:nvSpPr>
          <p:cNvPr id="22" name="Rectangle 21">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953" y="1634502"/>
            <a:ext cx="1045159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4" name="Rectangle 23">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1538176"/>
            <a:ext cx="1873457"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15" name="Content Placeholder 14">
            <a:extLst>
              <a:ext uri="{FF2B5EF4-FFF2-40B4-BE49-F238E27FC236}">
                <a16:creationId xmlns:a16="http://schemas.microsoft.com/office/drawing/2014/main" id="{A37F099C-8355-4C07-9637-161AF9C1CE9A}"/>
              </a:ext>
            </a:extLst>
          </p:cNvPr>
          <p:cNvGraphicFramePr>
            <a:graphicFrameLocks noGrp="1"/>
          </p:cNvGraphicFramePr>
          <p:nvPr>
            <p:ph idx="1"/>
            <p:extLst>
              <p:ext uri="{D42A27DB-BD31-4B8C-83A1-F6EECF244321}">
                <p14:modId xmlns:p14="http://schemas.microsoft.com/office/powerpoint/2010/main" val="3735304322"/>
              </p:ext>
            </p:extLst>
          </p:nvPr>
        </p:nvGraphicFramePr>
        <p:xfrm>
          <a:off x="838200" y="2463621"/>
          <a:ext cx="10515602" cy="3282817"/>
        </p:xfrm>
        <a:graphic>
          <a:graphicData uri="http://schemas.openxmlformats.org/drawingml/2006/table">
            <a:tbl>
              <a:tblPr firstRow="1" firstCol="1" bandRow="1"/>
              <a:tblGrid>
                <a:gridCol w="1866781">
                  <a:extLst>
                    <a:ext uri="{9D8B030D-6E8A-4147-A177-3AD203B41FA5}">
                      <a16:colId xmlns:a16="http://schemas.microsoft.com/office/drawing/2014/main" val="3081340093"/>
                    </a:ext>
                  </a:extLst>
                </a:gridCol>
                <a:gridCol w="1612797">
                  <a:extLst>
                    <a:ext uri="{9D8B030D-6E8A-4147-A177-3AD203B41FA5}">
                      <a16:colId xmlns:a16="http://schemas.microsoft.com/office/drawing/2014/main" val="3110244816"/>
                    </a:ext>
                  </a:extLst>
                </a:gridCol>
                <a:gridCol w="2007141">
                  <a:extLst>
                    <a:ext uri="{9D8B030D-6E8A-4147-A177-3AD203B41FA5}">
                      <a16:colId xmlns:a16="http://schemas.microsoft.com/office/drawing/2014/main" val="745246022"/>
                    </a:ext>
                  </a:extLst>
                </a:gridCol>
                <a:gridCol w="1646218">
                  <a:extLst>
                    <a:ext uri="{9D8B030D-6E8A-4147-A177-3AD203B41FA5}">
                      <a16:colId xmlns:a16="http://schemas.microsoft.com/office/drawing/2014/main" val="237521810"/>
                    </a:ext>
                  </a:extLst>
                </a:gridCol>
                <a:gridCol w="1696346">
                  <a:extLst>
                    <a:ext uri="{9D8B030D-6E8A-4147-A177-3AD203B41FA5}">
                      <a16:colId xmlns:a16="http://schemas.microsoft.com/office/drawing/2014/main" val="386174418"/>
                    </a:ext>
                  </a:extLst>
                </a:gridCol>
                <a:gridCol w="1686319">
                  <a:extLst>
                    <a:ext uri="{9D8B030D-6E8A-4147-A177-3AD203B41FA5}">
                      <a16:colId xmlns:a16="http://schemas.microsoft.com/office/drawing/2014/main" val="1432212123"/>
                    </a:ext>
                  </a:extLst>
                </a:gridCol>
              </a:tblGrid>
              <a:tr h="1607585">
                <a:tc>
                  <a:txBody>
                    <a:bodyPr/>
                    <a:lstStyle/>
                    <a:p>
                      <a:pPr marL="0" marR="0" algn="ctr" fontAlgn="ctr">
                        <a:lnSpc>
                          <a:spcPct val="107000"/>
                        </a:lnSpc>
                        <a:spcBef>
                          <a:spcPts val="0"/>
                        </a:spcBef>
                        <a:spcAft>
                          <a:spcPts val="0"/>
                        </a:spcAft>
                      </a:pPr>
                      <a:r>
                        <a:rPr lang="en-US" sz="2300" b="1"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OA Models</a:t>
                      </a:r>
                      <a:endParaRPr lang="en-US" sz="3800" b="0" i="0" u="none" strike="noStrike">
                        <a:effectLst/>
                        <a:latin typeface="Arial" panose="020B0604020202020204" pitchFamily="34" charset="0"/>
                      </a:endParaRPr>
                    </a:p>
                  </a:txBody>
                  <a:tcPr marL="144370" marR="144370" marT="200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ctr">
                        <a:lnSpc>
                          <a:spcPct val="107000"/>
                        </a:lnSpc>
                        <a:spcBef>
                          <a:spcPts val="0"/>
                        </a:spcBef>
                        <a:spcAft>
                          <a:spcPts val="0"/>
                        </a:spcAft>
                      </a:pPr>
                      <a:r>
                        <a:rPr lang="en-US" sz="2300" b="1" i="0"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Scholarly </a:t>
                      </a:r>
                      <a:r>
                        <a:rPr lang="en-US" sz="2300" b="0" i="0" u="none" strike="noStrike"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output</a:t>
                      </a:r>
                      <a:endParaRPr lang="en-US" sz="2300" b="0" i="0" u="none" strike="noStrike" kern="1200" dirty="0">
                        <a:solidFill>
                          <a:srgbClr val="000000"/>
                        </a:solidFill>
                        <a:effectLst/>
                        <a:latin typeface="Calibri" panose="020F0502020204030204" pitchFamily="34" charset="0"/>
                        <a:cs typeface="Calibri" panose="020F0502020204030204" pitchFamily="34" charset="0"/>
                      </a:endParaRPr>
                    </a:p>
                  </a:txBody>
                  <a:tcPr marL="144370" marR="144370" marT="200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ctr">
                        <a:lnSpc>
                          <a:spcPct val="107000"/>
                        </a:lnSpc>
                        <a:spcBef>
                          <a:spcPts val="0"/>
                        </a:spcBef>
                        <a:spcAft>
                          <a:spcPts val="0"/>
                        </a:spcAft>
                      </a:pPr>
                      <a:r>
                        <a:rPr lang="en-US" sz="2300" b="1"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Citation per publications</a:t>
                      </a:r>
                      <a:endParaRPr lang="en-US" sz="3800" b="0" i="0" u="none" strike="noStrike">
                        <a:effectLst/>
                        <a:latin typeface="Arial" panose="020B0604020202020204" pitchFamily="34" charset="0"/>
                      </a:endParaRPr>
                    </a:p>
                  </a:txBody>
                  <a:tcPr marL="144370" marR="144370" marT="200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ctr">
                        <a:lnSpc>
                          <a:spcPct val="107000"/>
                        </a:lnSpc>
                        <a:spcBef>
                          <a:spcPts val="0"/>
                        </a:spcBef>
                        <a:spcAft>
                          <a:spcPts val="0"/>
                        </a:spcAft>
                      </a:pPr>
                      <a:r>
                        <a:rPr lang="en-US" sz="2300" b="1"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Field weighted Citation impact</a:t>
                      </a:r>
                      <a:endParaRPr lang="en-US" sz="3800" b="0" i="0" u="none" strike="noStrike">
                        <a:effectLst/>
                        <a:latin typeface="Arial" panose="020B0604020202020204" pitchFamily="34" charset="0"/>
                      </a:endParaRPr>
                    </a:p>
                  </a:txBody>
                  <a:tcPr marL="144370" marR="144370" marT="200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ctr">
                        <a:lnSpc>
                          <a:spcPct val="107000"/>
                        </a:lnSpc>
                        <a:spcBef>
                          <a:spcPts val="0"/>
                        </a:spcBef>
                        <a:spcAft>
                          <a:spcPts val="0"/>
                        </a:spcAft>
                      </a:pPr>
                      <a:r>
                        <a:rPr lang="en-US" sz="2300" b="1"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Published in top 10% journals </a:t>
                      </a:r>
                      <a:endParaRPr lang="en-US" sz="3800" b="0" i="0" u="none" strike="noStrike">
                        <a:effectLst/>
                        <a:latin typeface="Arial" panose="020B0604020202020204" pitchFamily="34" charset="0"/>
                      </a:endParaRPr>
                    </a:p>
                  </a:txBody>
                  <a:tcPr marL="144370" marR="144370" marT="200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ctr">
                        <a:lnSpc>
                          <a:spcPct val="107000"/>
                        </a:lnSpc>
                        <a:spcBef>
                          <a:spcPts val="0"/>
                        </a:spcBef>
                        <a:spcAft>
                          <a:spcPts val="0"/>
                        </a:spcAft>
                      </a:pPr>
                      <a:r>
                        <a:rPr lang="en-US" sz="2300" b="1" i="0"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Included in top 10% cited Articles</a:t>
                      </a:r>
                      <a:endParaRPr lang="en-US" sz="3800" b="0" i="0" u="none" strike="noStrike" dirty="0">
                        <a:effectLst/>
                        <a:latin typeface="Arial" panose="020B0604020202020204" pitchFamily="34" charset="0"/>
                      </a:endParaRPr>
                    </a:p>
                  </a:txBody>
                  <a:tcPr marL="144370" marR="144370" marT="200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7671546"/>
                  </a:ext>
                </a:extLst>
              </a:tr>
              <a:tr h="418808">
                <a:tc>
                  <a:txBody>
                    <a:bodyPr/>
                    <a:lstStyle/>
                    <a:p>
                      <a:pPr marL="0" marR="0" algn="l" fontAlgn="b">
                        <a:lnSpc>
                          <a:spcPct val="107000"/>
                        </a:lnSpc>
                        <a:spcBef>
                          <a:spcPts val="0"/>
                        </a:spcBef>
                        <a:spcAft>
                          <a:spcPts val="0"/>
                        </a:spcAft>
                      </a:pPr>
                      <a:r>
                        <a:rPr lang="en-US" sz="2300" b="1"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Bronze</a:t>
                      </a:r>
                      <a:endParaRPr lang="en-US" sz="3800" b="0" i="0" u="none" strike="noStrike">
                        <a:effectLst/>
                        <a:latin typeface="Arial" panose="020B0604020202020204" pitchFamily="34" charset="0"/>
                      </a:endParaRPr>
                    </a:p>
                  </a:txBody>
                  <a:tcPr marL="144370" marR="144370" marT="200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defTabSz="914400" rtl="0" eaLnBrk="1" fontAlgn="b" latinLnBrk="0" hangingPunct="1">
                        <a:lnSpc>
                          <a:spcPct val="107000"/>
                        </a:lnSpc>
                        <a:spcBef>
                          <a:spcPts val="0"/>
                        </a:spcBef>
                        <a:spcAft>
                          <a:spcPts val="0"/>
                        </a:spcAft>
                      </a:pPr>
                      <a:r>
                        <a:rPr lang="en-US" sz="2300" b="0" i="0" u="none" strike="noStrike"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64091</a:t>
                      </a:r>
                      <a:endParaRPr lang="en-US" sz="2300" b="0" i="0" u="none" strike="noStrike" kern="1200" dirty="0">
                        <a:solidFill>
                          <a:srgbClr val="000000"/>
                        </a:solidFill>
                        <a:effectLst/>
                        <a:latin typeface="Calibri" panose="020F0502020204030204" pitchFamily="34" charset="0"/>
                        <a:cs typeface="Calibri" panose="020F0502020204030204" pitchFamily="34" charset="0"/>
                      </a:endParaRPr>
                    </a:p>
                  </a:txBody>
                  <a:tcPr marL="144370" marR="144370" marT="200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fontAlgn="b">
                        <a:lnSpc>
                          <a:spcPct val="107000"/>
                        </a:lnSpc>
                        <a:spcBef>
                          <a:spcPts val="0"/>
                        </a:spcBef>
                        <a:spcAft>
                          <a:spcPts val="0"/>
                        </a:spcAft>
                      </a:pPr>
                      <a:r>
                        <a:rPr lang="en-US" sz="2300" b="0" i="0"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9.6</a:t>
                      </a:r>
                      <a:endParaRPr lang="en-US" sz="3800" b="0" i="0" u="none" strike="noStrike" dirty="0">
                        <a:effectLst/>
                        <a:latin typeface="Arial" panose="020B0604020202020204" pitchFamily="34" charset="0"/>
                      </a:endParaRPr>
                    </a:p>
                  </a:txBody>
                  <a:tcPr marL="144370" marR="144370" marT="200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fontAlgn="b">
                        <a:lnSpc>
                          <a:spcPct val="107000"/>
                        </a:lnSpc>
                        <a:spcBef>
                          <a:spcPts val="0"/>
                        </a:spcBef>
                        <a:spcAft>
                          <a:spcPts val="0"/>
                        </a:spcAft>
                      </a:pPr>
                      <a:r>
                        <a:rPr lang="en-US" sz="23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1.33</a:t>
                      </a:r>
                      <a:endParaRPr lang="en-US" sz="3800" b="0" i="0" u="none" strike="noStrike">
                        <a:effectLst/>
                        <a:latin typeface="Arial" panose="020B0604020202020204" pitchFamily="34" charset="0"/>
                      </a:endParaRPr>
                    </a:p>
                  </a:txBody>
                  <a:tcPr marL="144370" marR="144370" marT="200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fontAlgn="b">
                        <a:lnSpc>
                          <a:spcPct val="107000"/>
                        </a:lnSpc>
                        <a:spcBef>
                          <a:spcPts val="0"/>
                        </a:spcBef>
                        <a:spcAft>
                          <a:spcPts val="0"/>
                        </a:spcAft>
                      </a:pPr>
                      <a:r>
                        <a:rPr lang="en-US" sz="23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13.3 </a:t>
                      </a:r>
                      <a:endParaRPr lang="en-US" sz="3800" b="0" i="0" u="none" strike="noStrike">
                        <a:effectLst/>
                        <a:latin typeface="Arial" panose="020B0604020202020204" pitchFamily="34" charset="0"/>
                      </a:endParaRPr>
                    </a:p>
                  </a:txBody>
                  <a:tcPr marL="144370" marR="144370" marT="200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fontAlgn="b">
                        <a:lnSpc>
                          <a:spcPct val="107000"/>
                        </a:lnSpc>
                        <a:spcBef>
                          <a:spcPts val="0"/>
                        </a:spcBef>
                        <a:spcAft>
                          <a:spcPts val="0"/>
                        </a:spcAft>
                      </a:pPr>
                      <a:r>
                        <a:rPr lang="en-US" sz="23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12.7</a:t>
                      </a:r>
                      <a:endParaRPr lang="en-US" sz="3800" b="0" i="0" u="none" strike="noStrike">
                        <a:effectLst/>
                        <a:latin typeface="Arial" panose="020B0604020202020204" pitchFamily="34" charset="0"/>
                      </a:endParaRPr>
                    </a:p>
                  </a:txBody>
                  <a:tcPr marL="144370" marR="144370" marT="200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44339196"/>
                  </a:ext>
                </a:extLst>
              </a:tr>
              <a:tr h="418808">
                <a:tc>
                  <a:txBody>
                    <a:bodyPr/>
                    <a:lstStyle/>
                    <a:p>
                      <a:pPr marL="0" marR="0" algn="l" fontAlgn="b">
                        <a:lnSpc>
                          <a:spcPct val="107000"/>
                        </a:lnSpc>
                        <a:spcBef>
                          <a:spcPts val="0"/>
                        </a:spcBef>
                        <a:spcAft>
                          <a:spcPts val="0"/>
                        </a:spcAft>
                      </a:pPr>
                      <a:r>
                        <a:rPr lang="en-US" sz="2300" b="1"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Gold</a:t>
                      </a:r>
                      <a:endParaRPr lang="en-US" sz="3800" b="0" i="0" u="none" strike="noStrike">
                        <a:effectLst/>
                        <a:latin typeface="Arial" panose="020B0604020202020204" pitchFamily="34" charset="0"/>
                      </a:endParaRPr>
                    </a:p>
                  </a:txBody>
                  <a:tcPr marL="144370" marR="144370" marT="200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defTabSz="914400" rtl="0" eaLnBrk="1" fontAlgn="b" latinLnBrk="0" hangingPunct="1">
                        <a:lnSpc>
                          <a:spcPct val="107000"/>
                        </a:lnSpc>
                        <a:spcBef>
                          <a:spcPts val="0"/>
                        </a:spcBef>
                        <a:spcAft>
                          <a:spcPts val="0"/>
                        </a:spcAft>
                      </a:pPr>
                      <a:r>
                        <a:rPr lang="en-US" sz="2300" b="0" i="0" u="none" strike="noStrike"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199685</a:t>
                      </a:r>
                      <a:endParaRPr lang="en-US" sz="2300" b="0" i="0" u="none" strike="noStrike" kern="1200" dirty="0">
                        <a:solidFill>
                          <a:srgbClr val="000000"/>
                        </a:solidFill>
                        <a:effectLst/>
                        <a:latin typeface="Calibri" panose="020F0502020204030204" pitchFamily="34" charset="0"/>
                        <a:cs typeface="Calibri" panose="020F0502020204030204" pitchFamily="34" charset="0"/>
                      </a:endParaRPr>
                    </a:p>
                  </a:txBody>
                  <a:tcPr marL="144370" marR="144370" marT="200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fontAlgn="b">
                        <a:lnSpc>
                          <a:spcPct val="107000"/>
                        </a:lnSpc>
                        <a:spcBef>
                          <a:spcPts val="0"/>
                        </a:spcBef>
                        <a:spcAft>
                          <a:spcPts val="0"/>
                        </a:spcAft>
                      </a:pPr>
                      <a:r>
                        <a:rPr lang="en-US" sz="2300" b="0" i="0"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8.2</a:t>
                      </a:r>
                      <a:endParaRPr lang="en-US" sz="3800" b="0" i="0" u="none" strike="noStrike" dirty="0">
                        <a:effectLst/>
                        <a:latin typeface="Arial" panose="020B0604020202020204" pitchFamily="34" charset="0"/>
                      </a:endParaRPr>
                    </a:p>
                  </a:txBody>
                  <a:tcPr marL="144370" marR="144370" marT="200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fontAlgn="b">
                        <a:lnSpc>
                          <a:spcPct val="107000"/>
                        </a:lnSpc>
                        <a:spcBef>
                          <a:spcPts val="0"/>
                        </a:spcBef>
                        <a:spcAft>
                          <a:spcPts val="0"/>
                        </a:spcAft>
                      </a:pPr>
                      <a:r>
                        <a:rPr lang="en-US" sz="23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1.17</a:t>
                      </a:r>
                      <a:endParaRPr lang="en-US" sz="3800" b="0" i="0" u="none" strike="noStrike">
                        <a:effectLst/>
                        <a:latin typeface="Arial" panose="020B0604020202020204" pitchFamily="34" charset="0"/>
                      </a:endParaRPr>
                    </a:p>
                  </a:txBody>
                  <a:tcPr marL="144370" marR="144370" marT="200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fontAlgn="b">
                        <a:lnSpc>
                          <a:spcPct val="107000"/>
                        </a:lnSpc>
                        <a:spcBef>
                          <a:spcPts val="0"/>
                        </a:spcBef>
                        <a:spcAft>
                          <a:spcPts val="0"/>
                        </a:spcAft>
                      </a:pPr>
                      <a:r>
                        <a:rPr lang="en-US" sz="23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14.8</a:t>
                      </a:r>
                      <a:endParaRPr lang="en-US" sz="3800" b="0" i="0" u="none" strike="noStrike">
                        <a:effectLst/>
                        <a:latin typeface="Arial" panose="020B0604020202020204" pitchFamily="34" charset="0"/>
                      </a:endParaRPr>
                    </a:p>
                  </a:txBody>
                  <a:tcPr marL="144370" marR="144370" marT="200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fontAlgn="b">
                        <a:lnSpc>
                          <a:spcPct val="107000"/>
                        </a:lnSpc>
                        <a:spcBef>
                          <a:spcPts val="0"/>
                        </a:spcBef>
                        <a:spcAft>
                          <a:spcPts val="0"/>
                        </a:spcAft>
                      </a:pPr>
                      <a:r>
                        <a:rPr lang="en-US" sz="23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16.5</a:t>
                      </a:r>
                      <a:endParaRPr lang="en-US" sz="3800" b="0" i="0" u="none" strike="noStrike">
                        <a:effectLst/>
                        <a:latin typeface="Arial" panose="020B0604020202020204" pitchFamily="34" charset="0"/>
                      </a:endParaRPr>
                    </a:p>
                  </a:txBody>
                  <a:tcPr marL="144370" marR="144370" marT="200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08002861"/>
                  </a:ext>
                </a:extLst>
              </a:tr>
              <a:tr h="418808">
                <a:tc>
                  <a:txBody>
                    <a:bodyPr/>
                    <a:lstStyle/>
                    <a:p>
                      <a:pPr marL="0" marR="0" algn="l" fontAlgn="b">
                        <a:lnSpc>
                          <a:spcPct val="107000"/>
                        </a:lnSpc>
                        <a:spcBef>
                          <a:spcPts val="0"/>
                        </a:spcBef>
                        <a:spcAft>
                          <a:spcPts val="0"/>
                        </a:spcAft>
                      </a:pPr>
                      <a:r>
                        <a:rPr lang="en-US" sz="2300" b="1"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Green</a:t>
                      </a:r>
                      <a:endParaRPr lang="en-US" sz="3800" b="0" i="0" u="none" strike="noStrike">
                        <a:effectLst/>
                        <a:latin typeface="Arial" panose="020B0604020202020204" pitchFamily="34" charset="0"/>
                      </a:endParaRPr>
                    </a:p>
                  </a:txBody>
                  <a:tcPr marL="144370" marR="144370" marT="200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defTabSz="914400" rtl="0" eaLnBrk="1" fontAlgn="b" latinLnBrk="0" hangingPunct="1">
                        <a:lnSpc>
                          <a:spcPct val="107000"/>
                        </a:lnSpc>
                        <a:spcBef>
                          <a:spcPts val="0"/>
                        </a:spcBef>
                        <a:spcAft>
                          <a:spcPts val="0"/>
                        </a:spcAft>
                      </a:pPr>
                      <a:r>
                        <a:rPr lang="en-US" sz="2300" b="0" i="0" u="none" strike="noStrike"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196560</a:t>
                      </a:r>
                      <a:endParaRPr lang="en-US" sz="2300" b="0" i="0" u="none" strike="noStrike" kern="1200" dirty="0">
                        <a:solidFill>
                          <a:srgbClr val="000000"/>
                        </a:solidFill>
                        <a:effectLst/>
                        <a:latin typeface="Calibri" panose="020F0502020204030204" pitchFamily="34" charset="0"/>
                        <a:cs typeface="Calibri" panose="020F0502020204030204" pitchFamily="34" charset="0"/>
                      </a:endParaRPr>
                    </a:p>
                  </a:txBody>
                  <a:tcPr marL="144370" marR="144370" marT="200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fontAlgn="b">
                        <a:lnSpc>
                          <a:spcPct val="107000"/>
                        </a:lnSpc>
                        <a:spcBef>
                          <a:spcPts val="0"/>
                        </a:spcBef>
                        <a:spcAft>
                          <a:spcPts val="0"/>
                        </a:spcAft>
                      </a:pPr>
                      <a:r>
                        <a:rPr lang="en-US" sz="2300" b="0" i="0"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11.8</a:t>
                      </a:r>
                      <a:endParaRPr lang="en-US" sz="3800" b="0" i="0" u="none" strike="noStrike" dirty="0">
                        <a:effectLst/>
                        <a:latin typeface="Arial" panose="020B0604020202020204" pitchFamily="34" charset="0"/>
                      </a:endParaRPr>
                    </a:p>
                  </a:txBody>
                  <a:tcPr marL="144370" marR="144370" marT="200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fontAlgn="b">
                        <a:lnSpc>
                          <a:spcPct val="107000"/>
                        </a:lnSpc>
                        <a:spcBef>
                          <a:spcPts val="0"/>
                        </a:spcBef>
                        <a:spcAft>
                          <a:spcPts val="0"/>
                        </a:spcAft>
                      </a:pPr>
                      <a:r>
                        <a:rPr lang="en-US" sz="23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1.54</a:t>
                      </a:r>
                      <a:endParaRPr lang="en-US" sz="3800" b="0" i="0" u="none" strike="noStrike">
                        <a:effectLst/>
                        <a:latin typeface="Arial" panose="020B0604020202020204" pitchFamily="34" charset="0"/>
                      </a:endParaRPr>
                    </a:p>
                  </a:txBody>
                  <a:tcPr marL="144370" marR="144370" marT="200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fontAlgn="b">
                        <a:lnSpc>
                          <a:spcPct val="107000"/>
                        </a:lnSpc>
                        <a:spcBef>
                          <a:spcPts val="0"/>
                        </a:spcBef>
                        <a:spcAft>
                          <a:spcPts val="0"/>
                        </a:spcAft>
                      </a:pPr>
                      <a:r>
                        <a:rPr lang="en-US" sz="23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22.4</a:t>
                      </a:r>
                      <a:endParaRPr lang="en-US" sz="3800" b="0" i="0" u="none" strike="noStrike">
                        <a:effectLst/>
                        <a:latin typeface="Arial" panose="020B0604020202020204" pitchFamily="34" charset="0"/>
                      </a:endParaRPr>
                    </a:p>
                  </a:txBody>
                  <a:tcPr marL="144370" marR="144370" marT="200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fontAlgn="b">
                        <a:lnSpc>
                          <a:spcPct val="107000"/>
                        </a:lnSpc>
                        <a:spcBef>
                          <a:spcPts val="0"/>
                        </a:spcBef>
                        <a:spcAft>
                          <a:spcPts val="0"/>
                        </a:spcAft>
                      </a:pPr>
                      <a:r>
                        <a:rPr lang="en-US" sz="23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20.5</a:t>
                      </a:r>
                      <a:endParaRPr lang="en-US" sz="3800" b="0" i="0" u="none" strike="noStrike">
                        <a:effectLst/>
                        <a:latin typeface="Arial" panose="020B0604020202020204" pitchFamily="34" charset="0"/>
                      </a:endParaRPr>
                    </a:p>
                  </a:txBody>
                  <a:tcPr marL="144370" marR="144370" marT="200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5551203"/>
                  </a:ext>
                </a:extLst>
              </a:tr>
              <a:tr h="418808">
                <a:tc>
                  <a:txBody>
                    <a:bodyPr/>
                    <a:lstStyle/>
                    <a:p>
                      <a:pPr marL="0" marR="0" algn="l" fontAlgn="b">
                        <a:lnSpc>
                          <a:spcPct val="107000"/>
                        </a:lnSpc>
                        <a:spcBef>
                          <a:spcPts val="0"/>
                        </a:spcBef>
                        <a:spcAft>
                          <a:spcPts val="0"/>
                        </a:spcAft>
                      </a:pPr>
                      <a:r>
                        <a:rPr lang="en-US" sz="2300" b="1"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Hybrid Gold</a:t>
                      </a:r>
                      <a:endParaRPr lang="en-US" sz="3800" b="0" i="0" u="none" strike="noStrike">
                        <a:effectLst/>
                        <a:latin typeface="Arial" panose="020B0604020202020204" pitchFamily="34" charset="0"/>
                      </a:endParaRPr>
                    </a:p>
                  </a:txBody>
                  <a:tcPr marL="144370" marR="144370" marT="200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defTabSz="914400" rtl="0" eaLnBrk="1" fontAlgn="b" latinLnBrk="0" hangingPunct="1">
                        <a:lnSpc>
                          <a:spcPct val="107000"/>
                        </a:lnSpc>
                        <a:spcBef>
                          <a:spcPts val="0"/>
                        </a:spcBef>
                        <a:spcAft>
                          <a:spcPts val="0"/>
                        </a:spcAft>
                      </a:pPr>
                      <a:r>
                        <a:rPr lang="en-US" sz="2300" b="0" i="0" u="none" strike="noStrike"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25526</a:t>
                      </a:r>
                      <a:endParaRPr lang="en-US" sz="2300" b="0" i="0" u="none" strike="noStrike" kern="1200" dirty="0">
                        <a:solidFill>
                          <a:srgbClr val="000000"/>
                        </a:solidFill>
                        <a:effectLst/>
                        <a:latin typeface="Calibri" panose="020F0502020204030204" pitchFamily="34" charset="0"/>
                        <a:cs typeface="Calibri" panose="020F0502020204030204" pitchFamily="34" charset="0"/>
                      </a:endParaRPr>
                    </a:p>
                  </a:txBody>
                  <a:tcPr marL="144370" marR="144370" marT="200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fontAlgn="b">
                        <a:lnSpc>
                          <a:spcPct val="107000"/>
                        </a:lnSpc>
                        <a:spcBef>
                          <a:spcPts val="0"/>
                        </a:spcBef>
                        <a:spcAft>
                          <a:spcPts val="0"/>
                        </a:spcAft>
                      </a:pPr>
                      <a:r>
                        <a:rPr lang="en-US" sz="2300" b="1" i="0" u="none" strike="noStrike"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14.6</a:t>
                      </a:r>
                      <a:endParaRPr lang="en-US" sz="3800" b="1" i="0" u="none" strike="noStrike" dirty="0">
                        <a:solidFill>
                          <a:srgbClr val="FF0000"/>
                        </a:solidFill>
                        <a:effectLst/>
                        <a:latin typeface="Arial" panose="020B0604020202020204" pitchFamily="34" charset="0"/>
                      </a:endParaRPr>
                    </a:p>
                  </a:txBody>
                  <a:tcPr marL="144370" marR="144370" marT="200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fontAlgn="b">
                        <a:lnSpc>
                          <a:spcPct val="107000"/>
                        </a:lnSpc>
                        <a:spcBef>
                          <a:spcPts val="0"/>
                        </a:spcBef>
                        <a:spcAft>
                          <a:spcPts val="0"/>
                        </a:spcAft>
                      </a:pPr>
                      <a:r>
                        <a:rPr lang="en-US" sz="2300" b="1" i="0" u="none" strike="noStrike"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1.95</a:t>
                      </a:r>
                      <a:endParaRPr lang="en-US" sz="3800" b="1" i="0" u="none" strike="noStrike" dirty="0">
                        <a:solidFill>
                          <a:srgbClr val="FF0000"/>
                        </a:solidFill>
                        <a:effectLst/>
                        <a:latin typeface="Arial" panose="020B0604020202020204" pitchFamily="34" charset="0"/>
                      </a:endParaRPr>
                    </a:p>
                  </a:txBody>
                  <a:tcPr marL="144370" marR="144370" marT="200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fontAlgn="b">
                        <a:lnSpc>
                          <a:spcPct val="107000"/>
                        </a:lnSpc>
                        <a:spcBef>
                          <a:spcPts val="0"/>
                        </a:spcBef>
                        <a:spcAft>
                          <a:spcPts val="0"/>
                        </a:spcAft>
                      </a:pPr>
                      <a:r>
                        <a:rPr lang="en-US" sz="2300" b="1" i="0" u="none" strike="noStrike"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36.1</a:t>
                      </a:r>
                      <a:endParaRPr lang="en-US" sz="3800" b="1" i="0" u="none" strike="noStrike" dirty="0">
                        <a:solidFill>
                          <a:srgbClr val="FF0000"/>
                        </a:solidFill>
                        <a:effectLst/>
                        <a:latin typeface="Arial" panose="020B0604020202020204" pitchFamily="34" charset="0"/>
                      </a:endParaRPr>
                    </a:p>
                  </a:txBody>
                  <a:tcPr marL="144370" marR="144370" marT="200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fontAlgn="b">
                        <a:lnSpc>
                          <a:spcPct val="107000"/>
                        </a:lnSpc>
                        <a:spcBef>
                          <a:spcPts val="0"/>
                        </a:spcBef>
                        <a:spcAft>
                          <a:spcPts val="0"/>
                        </a:spcAft>
                      </a:pPr>
                      <a:r>
                        <a:rPr lang="en-US" sz="2300" b="1" i="0" u="none" strike="noStrike"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23.9</a:t>
                      </a:r>
                      <a:endParaRPr lang="en-US" sz="3800" b="1" i="0" u="none" strike="noStrike" dirty="0">
                        <a:solidFill>
                          <a:srgbClr val="FF0000"/>
                        </a:solidFill>
                        <a:effectLst/>
                        <a:latin typeface="Arial" panose="020B0604020202020204" pitchFamily="34" charset="0"/>
                      </a:endParaRPr>
                    </a:p>
                  </a:txBody>
                  <a:tcPr marL="144370" marR="144370" marT="200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1747775"/>
                  </a:ext>
                </a:extLst>
              </a:tr>
            </a:tbl>
          </a:graphicData>
        </a:graphic>
      </p:graphicFrame>
    </p:spTree>
    <p:extLst>
      <p:ext uri="{BB962C8B-B14F-4D97-AF65-F5344CB8AC3E}">
        <p14:creationId xmlns:p14="http://schemas.microsoft.com/office/powerpoint/2010/main" val="28944574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56E9B3E6-E277-4D68-BA48-9CB43FFBD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22" name="Rectangle 21">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6" name="Rectangle 25">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C7A9148-FCD7-4013-BA54-4F1C70290704}"/>
              </a:ext>
            </a:extLst>
          </p:cNvPr>
          <p:cNvSpPr>
            <a:spLocks noGrp="1"/>
          </p:cNvSpPr>
          <p:nvPr>
            <p:ph type="title"/>
          </p:nvPr>
        </p:nvSpPr>
        <p:spPr>
          <a:xfrm>
            <a:off x="1043631" y="809898"/>
            <a:ext cx="10173010" cy="1554480"/>
          </a:xfrm>
        </p:spPr>
        <p:txBody>
          <a:bodyPr anchor="ctr">
            <a:normAutofit/>
          </a:bodyPr>
          <a:lstStyle/>
          <a:p>
            <a:r>
              <a:rPr lang="en-US" sz="4800" b="1">
                <a:latin typeface="+mn-lt"/>
              </a:rPr>
              <a:t>International Collaboration</a:t>
            </a:r>
          </a:p>
        </p:txBody>
      </p:sp>
      <p:cxnSp>
        <p:nvCxnSpPr>
          <p:cNvPr id="28" name="Straight Connector 27">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4">
            <a:extLst>
              <a:ext uri="{FF2B5EF4-FFF2-40B4-BE49-F238E27FC236}">
                <a16:creationId xmlns:a16="http://schemas.microsoft.com/office/drawing/2014/main" id="{C8EA1D01-F590-42F4-AD13-E4A585CAD211}"/>
              </a:ext>
            </a:extLst>
          </p:cNvPr>
          <p:cNvGraphicFramePr>
            <a:graphicFrameLocks noGrp="1"/>
          </p:cNvGraphicFramePr>
          <p:nvPr>
            <p:ph idx="1"/>
            <p:extLst>
              <p:ext uri="{D42A27DB-BD31-4B8C-83A1-F6EECF244321}">
                <p14:modId xmlns:p14="http://schemas.microsoft.com/office/powerpoint/2010/main" val="3504251632"/>
              </p:ext>
            </p:extLst>
          </p:nvPr>
        </p:nvGraphicFramePr>
        <p:xfrm>
          <a:off x="1115694" y="3017519"/>
          <a:ext cx="9956257" cy="3209903"/>
        </p:xfrm>
        <a:graphic>
          <a:graphicData uri="http://schemas.openxmlformats.org/drawingml/2006/table">
            <a:tbl>
              <a:tblPr firstRow="1" bandRow="1"/>
              <a:tblGrid>
                <a:gridCol w="3643088">
                  <a:extLst>
                    <a:ext uri="{9D8B030D-6E8A-4147-A177-3AD203B41FA5}">
                      <a16:colId xmlns:a16="http://schemas.microsoft.com/office/drawing/2014/main" val="1708520146"/>
                    </a:ext>
                  </a:extLst>
                </a:gridCol>
                <a:gridCol w="2714073">
                  <a:extLst>
                    <a:ext uri="{9D8B030D-6E8A-4147-A177-3AD203B41FA5}">
                      <a16:colId xmlns:a16="http://schemas.microsoft.com/office/drawing/2014/main" val="1318501910"/>
                    </a:ext>
                  </a:extLst>
                </a:gridCol>
                <a:gridCol w="3599096">
                  <a:extLst>
                    <a:ext uri="{9D8B030D-6E8A-4147-A177-3AD203B41FA5}">
                      <a16:colId xmlns:a16="http://schemas.microsoft.com/office/drawing/2014/main" val="770152585"/>
                    </a:ext>
                  </a:extLst>
                </a:gridCol>
              </a:tblGrid>
              <a:tr h="1028031">
                <a:tc>
                  <a:txBody>
                    <a:bodyPr/>
                    <a:lstStyle/>
                    <a:p>
                      <a:pPr algn="ctr" fontAlgn="b"/>
                      <a:r>
                        <a:rPr lang="en-US" sz="3200" b="1" i="0" u="none" strike="noStrike" dirty="0">
                          <a:solidFill>
                            <a:srgbClr val="000000"/>
                          </a:solidFill>
                          <a:effectLst/>
                          <a:latin typeface="Calibri" panose="020F0502020204030204" pitchFamily="34" charset="0"/>
                        </a:rPr>
                        <a:t>Entity</a:t>
                      </a:r>
                    </a:p>
                  </a:txBody>
                  <a:tcPr marL="21543" marR="21543" marT="215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3200" b="1" i="0" u="none" strike="noStrike" dirty="0">
                          <a:solidFill>
                            <a:srgbClr val="000000"/>
                          </a:solidFill>
                          <a:effectLst/>
                          <a:latin typeface="Calibri" panose="020F0502020204030204" pitchFamily="34" charset="0"/>
                        </a:rPr>
                        <a:t>Scholarly Output</a:t>
                      </a:r>
                    </a:p>
                  </a:txBody>
                  <a:tcPr marL="21543" marR="21543" marT="215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3200" b="1" i="0" u="none" strike="noStrike" dirty="0">
                          <a:solidFill>
                            <a:srgbClr val="000000"/>
                          </a:solidFill>
                          <a:effectLst/>
                          <a:latin typeface="Calibri" panose="020F0502020204030204" pitchFamily="34" charset="0"/>
                        </a:rPr>
                        <a:t>International Collaboration (%)</a:t>
                      </a:r>
                    </a:p>
                  </a:txBody>
                  <a:tcPr marL="21543" marR="21543" marT="215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81843971"/>
                  </a:ext>
                </a:extLst>
              </a:tr>
              <a:tr h="545468">
                <a:tc>
                  <a:txBody>
                    <a:bodyPr/>
                    <a:lstStyle/>
                    <a:p>
                      <a:pPr algn="l" fontAlgn="b"/>
                      <a:r>
                        <a:rPr lang="en-US" sz="3200" b="0" i="0" u="none" strike="noStrike">
                          <a:solidFill>
                            <a:srgbClr val="000000"/>
                          </a:solidFill>
                          <a:effectLst/>
                          <a:latin typeface="Calibri" panose="020F0502020204030204" pitchFamily="34" charset="0"/>
                        </a:rPr>
                        <a:t>Hybrid Gold </a:t>
                      </a:r>
                    </a:p>
                  </a:txBody>
                  <a:tcPr marL="21543" marR="21543" marT="215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3200" b="0" i="0" u="none" strike="noStrike" dirty="0">
                          <a:solidFill>
                            <a:srgbClr val="000000"/>
                          </a:solidFill>
                          <a:effectLst/>
                          <a:latin typeface="Calibri" panose="020F0502020204030204" pitchFamily="34" charset="0"/>
                        </a:rPr>
                        <a:t>25521</a:t>
                      </a:r>
                    </a:p>
                  </a:txBody>
                  <a:tcPr marL="21543" marR="21543" marT="215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3200" b="1" i="0" u="none" strike="noStrike" dirty="0">
                          <a:solidFill>
                            <a:schemeClr val="tx1"/>
                          </a:solidFill>
                          <a:effectLst/>
                          <a:highlight>
                            <a:srgbClr val="00CC00"/>
                          </a:highlight>
                          <a:latin typeface="Calibri" panose="020F0502020204030204" pitchFamily="34" charset="0"/>
                        </a:rPr>
                        <a:t>65.7</a:t>
                      </a:r>
                    </a:p>
                  </a:txBody>
                  <a:tcPr marL="21543" marR="21543" marT="215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75693885"/>
                  </a:ext>
                </a:extLst>
              </a:tr>
              <a:tr h="545468">
                <a:tc>
                  <a:txBody>
                    <a:bodyPr/>
                    <a:lstStyle/>
                    <a:p>
                      <a:pPr algn="l" fontAlgn="b"/>
                      <a:r>
                        <a:rPr lang="en-US" sz="3200" b="0" i="0" u="none" strike="noStrike">
                          <a:solidFill>
                            <a:srgbClr val="000000"/>
                          </a:solidFill>
                          <a:effectLst/>
                          <a:latin typeface="Calibri" panose="020F0502020204030204" pitchFamily="34" charset="0"/>
                        </a:rPr>
                        <a:t>Green </a:t>
                      </a:r>
                    </a:p>
                  </a:txBody>
                  <a:tcPr marL="21543" marR="21543" marT="215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3200" b="0" i="0" u="none" strike="noStrike">
                          <a:solidFill>
                            <a:srgbClr val="000000"/>
                          </a:solidFill>
                          <a:effectLst/>
                          <a:latin typeface="Calibri" panose="020F0502020204030204" pitchFamily="34" charset="0"/>
                        </a:rPr>
                        <a:t>196553</a:t>
                      </a:r>
                    </a:p>
                  </a:txBody>
                  <a:tcPr marL="21543" marR="21543" marT="215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3200" b="0" i="0" u="none" strike="noStrike" dirty="0">
                          <a:solidFill>
                            <a:srgbClr val="000000"/>
                          </a:solidFill>
                          <a:effectLst/>
                          <a:latin typeface="Calibri" panose="020F0502020204030204" pitchFamily="34" charset="0"/>
                        </a:rPr>
                        <a:t>59.1</a:t>
                      </a:r>
                    </a:p>
                  </a:txBody>
                  <a:tcPr marL="21543" marR="21543" marT="215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59178220"/>
                  </a:ext>
                </a:extLst>
              </a:tr>
              <a:tr h="545468">
                <a:tc>
                  <a:txBody>
                    <a:bodyPr/>
                    <a:lstStyle/>
                    <a:p>
                      <a:pPr algn="l" fontAlgn="b"/>
                      <a:r>
                        <a:rPr lang="en-US" sz="3200" b="0" i="0" u="none" strike="noStrike">
                          <a:solidFill>
                            <a:srgbClr val="000000"/>
                          </a:solidFill>
                          <a:effectLst/>
                          <a:latin typeface="Calibri" panose="020F0502020204030204" pitchFamily="34" charset="0"/>
                        </a:rPr>
                        <a:t>Gold </a:t>
                      </a:r>
                    </a:p>
                  </a:txBody>
                  <a:tcPr marL="21543" marR="21543" marT="215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3200" b="0" i="0" u="none" strike="noStrike">
                          <a:solidFill>
                            <a:srgbClr val="000000"/>
                          </a:solidFill>
                          <a:effectLst/>
                          <a:latin typeface="Calibri" panose="020F0502020204030204" pitchFamily="34" charset="0"/>
                        </a:rPr>
                        <a:t>199685</a:t>
                      </a:r>
                    </a:p>
                  </a:txBody>
                  <a:tcPr marL="21543" marR="21543" marT="215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3200" b="0" i="0" u="none" strike="noStrike" dirty="0">
                          <a:solidFill>
                            <a:srgbClr val="000000"/>
                          </a:solidFill>
                          <a:effectLst/>
                          <a:latin typeface="Calibri" panose="020F0502020204030204" pitchFamily="34" charset="0"/>
                        </a:rPr>
                        <a:t>52.2</a:t>
                      </a:r>
                    </a:p>
                  </a:txBody>
                  <a:tcPr marL="21543" marR="21543" marT="215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80805156"/>
                  </a:ext>
                </a:extLst>
              </a:tr>
              <a:tr h="545468">
                <a:tc>
                  <a:txBody>
                    <a:bodyPr/>
                    <a:lstStyle/>
                    <a:p>
                      <a:pPr algn="l" fontAlgn="b"/>
                      <a:r>
                        <a:rPr lang="en-US" sz="3200" b="0" i="0" u="none" strike="noStrike">
                          <a:solidFill>
                            <a:srgbClr val="000000"/>
                          </a:solidFill>
                          <a:effectLst/>
                          <a:latin typeface="Calibri" panose="020F0502020204030204" pitchFamily="34" charset="0"/>
                        </a:rPr>
                        <a:t>Bronze </a:t>
                      </a:r>
                    </a:p>
                  </a:txBody>
                  <a:tcPr marL="21543" marR="21543" marT="215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3200" b="0" i="0" u="none" strike="noStrike">
                          <a:solidFill>
                            <a:srgbClr val="000000"/>
                          </a:solidFill>
                          <a:effectLst/>
                          <a:latin typeface="Calibri" panose="020F0502020204030204" pitchFamily="34" charset="0"/>
                        </a:rPr>
                        <a:t>64087</a:t>
                      </a:r>
                    </a:p>
                  </a:txBody>
                  <a:tcPr marL="21543" marR="21543" marT="215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3200" b="0" i="0" u="none" strike="noStrike" dirty="0">
                          <a:solidFill>
                            <a:srgbClr val="000000"/>
                          </a:solidFill>
                          <a:effectLst/>
                          <a:latin typeface="Calibri" panose="020F0502020204030204" pitchFamily="34" charset="0"/>
                        </a:rPr>
                        <a:t>34</a:t>
                      </a:r>
                    </a:p>
                  </a:txBody>
                  <a:tcPr marL="21543" marR="21543" marT="215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85268726"/>
                  </a:ext>
                </a:extLst>
              </a:tr>
            </a:tbl>
          </a:graphicData>
        </a:graphic>
      </p:graphicFrame>
    </p:spTree>
    <p:extLst>
      <p:ext uri="{BB962C8B-B14F-4D97-AF65-F5344CB8AC3E}">
        <p14:creationId xmlns:p14="http://schemas.microsoft.com/office/powerpoint/2010/main" val="31295652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86236A4-EB4C-468E-A18F-53ADFB3ABFCF}"/>
              </a:ext>
            </a:extLst>
          </p:cNvPr>
          <p:cNvSpPr>
            <a:spLocks noGrp="1"/>
          </p:cNvSpPr>
          <p:nvPr>
            <p:ph type="title"/>
          </p:nvPr>
        </p:nvSpPr>
        <p:spPr>
          <a:xfrm>
            <a:off x="838200" y="556995"/>
            <a:ext cx="10515600" cy="1133693"/>
          </a:xfrm>
        </p:spPr>
        <p:txBody>
          <a:bodyPr>
            <a:normAutofit/>
          </a:bodyPr>
          <a:lstStyle/>
          <a:p>
            <a:pPr algn="ctr"/>
            <a:r>
              <a:rPr lang="en-US" sz="3600" b="1" dirty="0">
                <a:solidFill>
                  <a:srgbClr val="C00000"/>
                </a:solidFill>
                <a:latin typeface="+mn-lt"/>
              </a:rPr>
              <a:t>Citation advantage of Hybrid OA journals-</a:t>
            </a:r>
            <a:br>
              <a:rPr lang="en-US" sz="3600" b="1" dirty="0">
                <a:solidFill>
                  <a:srgbClr val="C00000"/>
                </a:solidFill>
                <a:latin typeface="+mn-lt"/>
              </a:rPr>
            </a:br>
            <a:r>
              <a:rPr lang="en-US" sz="3600" b="1" dirty="0">
                <a:solidFill>
                  <a:srgbClr val="C00000"/>
                </a:solidFill>
                <a:latin typeface="+mn-lt"/>
              </a:rPr>
              <a:t> possible reasons</a:t>
            </a:r>
          </a:p>
        </p:txBody>
      </p:sp>
      <p:graphicFrame>
        <p:nvGraphicFramePr>
          <p:cNvPr id="5" name="Content Placeholder 2">
            <a:extLst>
              <a:ext uri="{FF2B5EF4-FFF2-40B4-BE49-F238E27FC236}">
                <a16:creationId xmlns:a16="http://schemas.microsoft.com/office/drawing/2014/main" id="{E3562915-DF43-EE6E-B823-17A93F04F935}"/>
              </a:ext>
            </a:extLst>
          </p:cNvPr>
          <p:cNvGraphicFramePr>
            <a:graphicFrameLocks noGrp="1"/>
          </p:cNvGraphicFramePr>
          <p:nvPr>
            <p:ph idx="1"/>
            <p:extLst>
              <p:ext uri="{D42A27DB-BD31-4B8C-83A1-F6EECF244321}">
                <p14:modId xmlns:p14="http://schemas.microsoft.com/office/powerpoint/2010/main" val="4232683137"/>
              </p:ext>
            </p:extLst>
          </p:nvPr>
        </p:nvGraphicFramePr>
        <p:xfrm>
          <a:off x="838199" y="1825624"/>
          <a:ext cx="10730023" cy="47240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531844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1" name="Rectangle 50">
            <a:extLst>
              <a:ext uri="{FF2B5EF4-FFF2-40B4-BE49-F238E27FC236}">
                <a16:creationId xmlns:a16="http://schemas.microsoft.com/office/drawing/2014/main" id="{32AEEBC8-9D30-42EF-95F2-386C2653FB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7ADB63C-EA5B-4B88-BBD8-421C2107547C}"/>
              </a:ext>
            </a:extLst>
          </p:cNvPr>
          <p:cNvSpPr>
            <a:spLocks noGrp="1"/>
          </p:cNvSpPr>
          <p:nvPr>
            <p:ph type="title"/>
          </p:nvPr>
        </p:nvSpPr>
        <p:spPr>
          <a:xfrm>
            <a:off x="630936" y="502920"/>
            <a:ext cx="3419856" cy="1463040"/>
          </a:xfrm>
        </p:spPr>
        <p:txBody>
          <a:bodyPr anchor="ctr">
            <a:normAutofit/>
          </a:bodyPr>
          <a:lstStyle/>
          <a:p>
            <a:r>
              <a:rPr lang="en-US" sz="3200" b="1" dirty="0">
                <a:latin typeface="+mn-lt"/>
              </a:rPr>
              <a:t>Hybrid Gold OA- Institutional support</a:t>
            </a:r>
          </a:p>
        </p:txBody>
      </p:sp>
      <p:sp>
        <p:nvSpPr>
          <p:cNvPr id="53" name="sketch line">
            <a:extLst>
              <a:ext uri="{FF2B5EF4-FFF2-40B4-BE49-F238E27FC236}">
                <a16:creationId xmlns:a16="http://schemas.microsoft.com/office/drawing/2014/main" id="{2E92FA66-67D7-4CB4-94D3-E643A9AD4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66159" y="1225296"/>
            <a:ext cx="1554480" cy="18288"/>
          </a:xfrm>
          <a:custGeom>
            <a:avLst/>
            <a:gdLst>
              <a:gd name="connsiteX0" fmla="*/ 0 w 1554480"/>
              <a:gd name="connsiteY0" fmla="*/ 0 h 18288"/>
              <a:gd name="connsiteX1" fmla="*/ 549250 w 1554480"/>
              <a:gd name="connsiteY1" fmla="*/ 0 h 18288"/>
              <a:gd name="connsiteX2" fmla="*/ 1082954 w 1554480"/>
              <a:gd name="connsiteY2" fmla="*/ 0 h 18288"/>
              <a:gd name="connsiteX3" fmla="*/ 1554480 w 1554480"/>
              <a:gd name="connsiteY3" fmla="*/ 0 h 18288"/>
              <a:gd name="connsiteX4" fmla="*/ 1554480 w 1554480"/>
              <a:gd name="connsiteY4" fmla="*/ 18288 h 18288"/>
              <a:gd name="connsiteX5" fmla="*/ 1067410 w 1554480"/>
              <a:gd name="connsiteY5" fmla="*/ 18288 h 18288"/>
              <a:gd name="connsiteX6" fmla="*/ 549250 w 1554480"/>
              <a:gd name="connsiteY6" fmla="*/ 18288 h 18288"/>
              <a:gd name="connsiteX7" fmla="*/ 0 w 1554480"/>
              <a:gd name="connsiteY7" fmla="*/ 18288 h 18288"/>
              <a:gd name="connsiteX8" fmla="*/ 0 w 1554480"/>
              <a:gd name="connsiteY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54480" h="18288" fill="none" extrusionOk="0">
                <a:moveTo>
                  <a:pt x="0" y="0"/>
                </a:moveTo>
                <a:cubicBezTo>
                  <a:pt x="114141" y="-19864"/>
                  <a:pt x="345055" y="-1657"/>
                  <a:pt x="549250" y="0"/>
                </a:cubicBezTo>
                <a:cubicBezTo>
                  <a:pt x="753445" y="1657"/>
                  <a:pt x="862292" y="-5674"/>
                  <a:pt x="1082954" y="0"/>
                </a:cubicBezTo>
                <a:cubicBezTo>
                  <a:pt x="1303616" y="5674"/>
                  <a:pt x="1363530" y="4537"/>
                  <a:pt x="1554480" y="0"/>
                </a:cubicBezTo>
                <a:cubicBezTo>
                  <a:pt x="1554963" y="7176"/>
                  <a:pt x="1553909" y="13682"/>
                  <a:pt x="1554480" y="18288"/>
                </a:cubicBezTo>
                <a:cubicBezTo>
                  <a:pt x="1338847" y="6127"/>
                  <a:pt x="1215066" y="37851"/>
                  <a:pt x="1067410" y="18288"/>
                </a:cubicBezTo>
                <a:cubicBezTo>
                  <a:pt x="919754" y="-1275"/>
                  <a:pt x="800465" y="3080"/>
                  <a:pt x="549250" y="18288"/>
                </a:cubicBezTo>
                <a:cubicBezTo>
                  <a:pt x="298035" y="33496"/>
                  <a:pt x="158868" y="22769"/>
                  <a:pt x="0" y="18288"/>
                </a:cubicBezTo>
                <a:cubicBezTo>
                  <a:pt x="-655" y="13237"/>
                  <a:pt x="709" y="4645"/>
                  <a:pt x="0" y="0"/>
                </a:cubicBezTo>
                <a:close/>
              </a:path>
              <a:path w="1554480" h="18288" stroke="0" extrusionOk="0">
                <a:moveTo>
                  <a:pt x="0" y="0"/>
                </a:moveTo>
                <a:cubicBezTo>
                  <a:pt x="249941" y="-58"/>
                  <a:pt x="367334" y="23448"/>
                  <a:pt x="502615" y="0"/>
                </a:cubicBezTo>
                <a:cubicBezTo>
                  <a:pt x="637897" y="-23448"/>
                  <a:pt x="813653" y="-20418"/>
                  <a:pt x="974141" y="0"/>
                </a:cubicBezTo>
                <a:cubicBezTo>
                  <a:pt x="1134629" y="20418"/>
                  <a:pt x="1268772" y="6288"/>
                  <a:pt x="1554480" y="0"/>
                </a:cubicBezTo>
                <a:cubicBezTo>
                  <a:pt x="1554917" y="7222"/>
                  <a:pt x="1555359" y="13299"/>
                  <a:pt x="1554480" y="18288"/>
                </a:cubicBezTo>
                <a:cubicBezTo>
                  <a:pt x="1336087" y="12172"/>
                  <a:pt x="1310024" y="19759"/>
                  <a:pt x="1067410" y="18288"/>
                </a:cubicBezTo>
                <a:cubicBezTo>
                  <a:pt x="824796" y="16818"/>
                  <a:pt x="787902" y="34647"/>
                  <a:pt x="518160" y="18288"/>
                </a:cubicBezTo>
                <a:cubicBezTo>
                  <a:pt x="248418" y="1930"/>
                  <a:pt x="133160" y="9205"/>
                  <a:pt x="0" y="18288"/>
                </a:cubicBezTo>
                <a:cubicBezTo>
                  <a:pt x="-643" y="9451"/>
                  <a:pt x="-340" y="7114"/>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4C5F7B7-18CD-46B6-8959-3D86CBC49CD2}"/>
              </a:ext>
            </a:extLst>
          </p:cNvPr>
          <p:cNvSpPr>
            <a:spLocks noGrp="1"/>
          </p:cNvSpPr>
          <p:nvPr>
            <p:ph idx="1"/>
          </p:nvPr>
        </p:nvSpPr>
        <p:spPr>
          <a:xfrm>
            <a:off x="4608577" y="390525"/>
            <a:ext cx="6894576" cy="1463040"/>
          </a:xfrm>
        </p:spPr>
        <p:txBody>
          <a:bodyPr anchor="ctr">
            <a:normAutofit/>
          </a:bodyPr>
          <a:lstStyle/>
          <a:p>
            <a:pPr marL="0" indent="0">
              <a:buNone/>
            </a:pPr>
            <a:r>
              <a:rPr lang="en-US" sz="2200" dirty="0"/>
              <a:t>The study examined the top 10 institutions in the Middle East based on the total no. of Gold OA content. 9/10 of these institutions provides OA publication support and the information is available on their webpage.</a:t>
            </a:r>
          </a:p>
        </p:txBody>
      </p:sp>
      <p:graphicFrame>
        <p:nvGraphicFramePr>
          <p:cNvPr id="5" name="Table 4">
            <a:extLst>
              <a:ext uri="{FF2B5EF4-FFF2-40B4-BE49-F238E27FC236}">
                <a16:creationId xmlns:a16="http://schemas.microsoft.com/office/drawing/2014/main" id="{22C64CD5-1CD6-4DF6-B75C-1C2E4282CC44}"/>
              </a:ext>
            </a:extLst>
          </p:cNvPr>
          <p:cNvGraphicFramePr>
            <a:graphicFrameLocks noGrp="1"/>
          </p:cNvGraphicFramePr>
          <p:nvPr>
            <p:extLst>
              <p:ext uri="{D42A27DB-BD31-4B8C-83A1-F6EECF244321}">
                <p14:modId xmlns:p14="http://schemas.microsoft.com/office/powerpoint/2010/main" val="3532197549"/>
              </p:ext>
            </p:extLst>
          </p:nvPr>
        </p:nvGraphicFramePr>
        <p:xfrm>
          <a:off x="630933" y="2011680"/>
          <a:ext cx="10991090" cy="4721955"/>
        </p:xfrm>
        <a:graphic>
          <a:graphicData uri="http://schemas.openxmlformats.org/drawingml/2006/table">
            <a:tbl>
              <a:tblPr firstRow="1" bandRow="1">
                <a:solidFill>
                  <a:schemeClr val="bg1"/>
                </a:solidFill>
                <a:tableStyleId>{3B4B98B0-60AC-42C2-AFA5-B58CD77FA1E5}</a:tableStyleId>
              </a:tblPr>
              <a:tblGrid>
                <a:gridCol w="2643503">
                  <a:extLst>
                    <a:ext uri="{9D8B030D-6E8A-4147-A177-3AD203B41FA5}">
                      <a16:colId xmlns:a16="http://schemas.microsoft.com/office/drawing/2014/main" val="1871200135"/>
                    </a:ext>
                  </a:extLst>
                </a:gridCol>
                <a:gridCol w="1136852">
                  <a:extLst>
                    <a:ext uri="{9D8B030D-6E8A-4147-A177-3AD203B41FA5}">
                      <a16:colId xmlns:a16="http://schemas.microsoft.com/office/drawing/2014/main" val="3399509499"/>
                    </a:ext>
                  </a:extLst>
                </a:gridCol>
                <a:gridCol w="750128">
                  <a:extLst>
                    <a:ext uri="{9D8B030D-6E8A-4147-A177-3AD203B41FA5}">
                      <a16:colId xmlns:a16="http://schemas.microsoft.com/office/drawing/2014/main" val="362547554"/>
                    </a:ext>
                  </a:extLst>
                </a:gridCol>
                <a:gridCol w="856871">
                  <a:extLst>
                    <a:ext uri="{9D8B030D-6E8A-4147-A177-3AD203B41FA5}">
                      <a16:colId xmlns:a16="http://schemas.microsoft.com/office/drawing/2014/main" val="2127634028"/>
                    </a:ext>
                  </a:extLst>
                </a:gridCol>
                <a:gridCol w="1625070">
                  <a:extLst>
                    <a:ext uri="{9D8B030D-6E8A-4147-A177-3AD203B41FA5}">
                      <a16:colId xmlns:a16="http://schemas.microsoft.com/office/drawing/2014/main" val="1500142794"/>
                    </a:ext>
                  </a:extLst>
                </a:gridCol>
                <a:gridCol w="3978666">
                  <a:extLst>
                    <a:ext uri="{9D8B030D-6E8A-4147-A177-3AD203B41FA5}">
                      <a16:colId xmlns:a16="http://schemas.microsoft.com/office/drawing/2014/main" val="1786952760"/>
                    </a:ext>
                  </a:extLst>
                </a:gridCol>
              </a:tblGrid>
              <a:tr h="868438">
                <a:tc>
                  <a:txBody>
                    <a:bodyPr/>
                    <a:lstStyle/>
                    <a:p>
                      <a:pPr algn="l" fontAlgn="b"/>
                      <a:r>
                        <a:rPr lang="en-US" sz="1400" b="0" u="none" strike="noStrike" cap="none" spc="0">
                          <a:solidFill>
                            <a:schemeClr val="bg1"/>
                          </a:solidFill>
                          <a:effectLst/>
                        </a:rPr>
                        <a:t>Institution</a:t>
                      </a:r>
                      <a:endParaRPr lang="en-US" sz="1400" b="0" i="0" u="none" strike="noStrike" cap="none" spc="0">
                        <a:solidFill>
                          <a:schemeClr val="bg1"/>
                        </a:solidFill>
                        <a:effectLst/>
                        <a:latin typeface="Calibri" panose="020F0502020204030204" pitchFamily="34" charset="0"/>
                      </a:endParaRPr>
                    </a:p>
                  </a:txBody>
                  <a:tcPr marL="58928" marR="2731" marT="45330" marB="45330" anchor="ctr">
                    <a:lnL w="19050" cap="flat" cmpd="sng" algn="ctr">
                      <a:solidFill>
                        <a:schemeClr val="tx1"/>
                      </a:solidFill>
                      <a:prstDash val="solid"/>
                    </a:lnL>
                    <a:lnR w="12700" cmpd="sng">
                      <a:noFill/>
                    </a:lnR>
                    <a:lnT w="19050" cap="flat" cmpd="sng" algn="ctr">
                      <a:solidFill>
                        <a:schemeClr val="tx1"/>
                      </a:solidFill>
                      <a:prstDash val="solid"/>
                    </a:lnT>
                    <a:lnB w="38100" cmpd="sng">
                      <a:noFill/>
                    </a:lnB>
                    <a:solidFill>
                      <a:schemeClr val="tx1"/>
                    </a:solidFill>
                  </a:tcPr>
                </a:tc>
                <a:tc>
                  <a:txBody>
                    <a:bodyPr/>
                    <a:lstStyle/>
                    <a:p>
                      <a:pPr algn="l" fontAlgn="b"/>
                      <a:r>
                        <a:rPr lang="en-US" sz="1400" b="0" u="none" strike="noStrike" cap="none" spc="0">
                          <a:solidFill>
                            <a:schemeClr val="bg1"/>
                          </a:solidFill>
                          <a:effectLst/>
                        </a:rPr>
                        <a:t>Country/Region</a:t>
                      </a:r>
                      <a:endParaRPr lang="en-US" sz="1400" b="0" i="0" u="none" strike="noStrike" cap="none" spc="0">
                        <a:solidFill>
                          <a:schemeClr val="bg1"/>
                        </a:solidFill>
                        <a:effectLst/>
                        <a:latin typeface="Calibri" panose="020F0502020204030204" pitchFamily="34" charset="0"/>
                      </a:endParaRPr>
                    </a:p>
                  </a:txBody>
                  <a:tcPr marL="58928" marR="2731" marT="45330" marB="45330" anchor="ctr">
                    <a:lnL w="12700" cmpd="sng">
                      <a:noFill/>
                    </a:lnL>
                    <a:lnR w="12700" cmpd="sng">
                      <a:noFill/>
                    </a:lnR>
                    <a:lnT w="19050" cap="flat" cmpd="sng" algn="ctr">
                      <a:solidFill>
                        <a:schemeClr val="tx1"/>
                      </a:solidFill>
                      <a:prstDash val="solid"/>
                    </a:lnT>
                    <a:lnB w="38100" cmpd="sng">
                      <a:noFill/>
                    </a:lnB>
                    <a:solidFill>
                      <a:schemeClr val="tx1"/>
                    </a:solidFill>
                  </a:tcPr>
                </a:tc>
                <a:tc>
                  <a:txBody>
                    <a:bodyPr/>
                    <a:lstStyle/>
                    <a:p>
                      <a:pPr algn="l" fontAlgn="b"/>
                      <a:r>
                        <a:rPr lang="en-US" sz="1400" b="0" u="none" strike="noStrike" cap="none" spc="0">
                          <a:solidFill>
                            <a:schemeClr val="bg1"/>
                          </a:solidFill>
                          <a:effectLst/>
                        </a:rPr>
                        <a:t>Scholarly Output</a:t>
                      </a:r>
                      <a:endParaRPr lang="en-US" sz="1400" b="0" i="0" u="none" strike="noStrike" cap="none" spc="0">
                        <a:solidFill>
                          <a:schemeClr val="bg1"/>
                        </a:solidFill>
                        <a:effectLst/>
                        <a:latin typeface="Calibri" panose="020F0502020204030204" pitchFamily="34" charset="0"/>
                      </a:endParaRPr>
                    </a:p>
                  </a:txBody>
                  <a:tcPr marL="58928" marR="2731" marT="45330" marB="45330" anchor="ctr">
                    <a:lnL w="12700" cmpd="sng">
                      <a:noFill/>
                    </a:lnL>
                    <a:lnR w="12700" cmpd="sng">
                      <a:noFill/>
                    </a:lnR>
                    <a:lnT w="19050" cap="flat" cmpd="sng" algn="ctr">
                      <a:solidFill>
                        <a:schemeClr val="tx1"/>
                      </a:solidFill>
                      <a:prstDash val="solid"/>
                    </a:lnT>
                    <a:lnB w="38100" cmpd="sng">
                      <a:noFill/>
                    </a:lnB>
                    <a:solidFill>
                      <a:schemeClr val="tx1"/>
                    </a:solidFill>
                  </a:tcPr>
                </a:tc>
                <a:tc>
                  <a:txBody>
                    <a:bodyPr/>
                    <a:lstStyle/>
                    <a:p>
                      <a:pPr algn="l" fontAlgn="b"/>
                      <a:r>
                        <a:rPr lang="en-US" sz="1400" b="0" u="none" strike="noStrike" cap="none" spc="0">
                          <a:solidFill>
                            <a:schemeClr val="bg1"/>
                          </a:solidFill>
                          <a:effectLst/>
                        </a:rPr>
                        <a:t>citation per publication</a:t>
                      </a:r>
                      <a:endParaRPr lang="en-US" sz="1400" b="0" i="0" u="none" strike="noStrike" cap="none" spc="0">
                        <a:solidFill>
                          <a:schemeClr val="bg1"/>
                        </a:solidFill>
                        <a:effectLst/>
                        <a:latin typeface="Calibri" panose="020F0502020204030204" pitchFamily="34" charset="0"/>
                      </a:endParaRPr>
                    </a:p>
                  </a:txBody>
                  <a:tcPr marL="58928" marR="2731" marT="45330" marB="45330" anchor="ctr">
                    <a:lnL w="12700" cmpd="sng">
                      <a:noFill/>
                    </a:lnL>
                    <a:lnR w="12700" cmpd="sng">
                      <a:noFill/>
                    </a:lnR>
                    <a:lnT w="19050" cap="flat" cmpd="sng" algn="ctr">
                      <a:solidFill>
                        <a:schemeClr val="tx1"/>
                      </a:solidFill>
                      <a:prstDash val="solid"/>
                    </a:lnT>
                    <a:lnB w="38100" cmpd="sng">
                      <a:noFill/>
                    </a:lnB>
                    <a:solidFill>
                      <a:schemeClr val="tx1"/>
                    </a:solidFill>
                  </a:tcPr>
                </a:tc>
                <a:tc>
                  <a:txBody>
                    <a:bodyPr/>
                    <a:lstStyle/>
                    <a:p>
                      <a:pPr algn="l" fontAlgn="b"/>
                      <a:r>
                        <a:rPr lang="en-US" sz="1400" b="0" u="none" strike="noStrike" cap="none" spc="0">
                          <a:solidFill>
                            <a:schemeClr val="bg1"/>
                          </a:solidFill>
                          <a:effectLst/>
                        </a:rPr>
                        <a:t>Field-Weighted Citation Impact</a:t>
                      </a:r>
                      <a:endParaRPr lang="en-US" sz="1400" b="0" i="0" u="none" strike="noStrike" cap="none" spc="0">
                        <a:solidFill>
                          <a:schemeClr val="bg1"/>
                        </a:solidFill>
                        <a:effectLst/>
                        <a:latin typeface="Calibri" panose="020F0502020204030204" pitchFamily="34" charset="0"/>
                      </a:endParaRPr>
                    </a:p>
                  </a:txBody>
                  <a:tcPr marL="58928" marR="2731" marT="45330" marB="45330" anchor="ctr">
                    <a:lnL w="12700" cmpd="sng">
                      <a:noFill/>
                    </a:lnL>
                    <a:lnR w="12700" cmpd="sng">
                      <a:noFill/>
                    </a:lnR>
                    <a:lnT w="19050" cap="flat" cmpd="sng" algn="ctr">
                      <a:solidFill>
                        <a:schemeClr val="tx1"/>
                      </a:solidFill>
                      <a:prstDash val="solid"/>
                    </a:lnT>
                    <a:lnB w="38100" cmpd="sng">
                      <a:noFill/>
                    </a:lnB>
                    <a:solidFill>
                      <a:schemeClr val="tx1"/>
                    </a:solidFill>
                  </a:tcPr>
                </a:tc>
                <a:tc>
                  <a:txBody>
                    <a:bodyPr/>
                    <a:lstStyle/>
                    <a:p>
                      <a:pPr algn="l" fontAlgn="b"/>
                      <a:r>
                        <a:rPr lang="en-US" sz="1400" b="0" u="none" strike="noStrike" cap="none" spc="0">
                          <a:solidFill>
                            <a:schemeClr val="bg1"/>
                          </a:solidFill>
                          <a:effectLst/>
                        </a:rPr>
                        <a:t>Information on OA support  in the University</a:t>
                      </a:r>
                      <a:endParaRPr lang="en-US" sz="1400" b="0" i="0" u="none" strike="noStrike" cap="none" spc="0">
                        <a:solidFill>
                          <a:schemeClr val="bg1"/>
                        </a:solidFill>
                        <a:effectLst/>
                        <a:latin typeface="Calibri" panose="020F0502020204030204" pitchFamily="34" charset="0"/>
                      </a:endParaRPr>
                    </a:p>
                  </a:txBody>
                  <a:tcPr marL="58928" marR="2731" marT="45330" marB="45330" anchor="ctr">
                    <a:lnL w="12700" cmpd="sng">
                      <a:noFill/>
                    </a:lnL>
                    <a:lnR w="12700" cmpd="sng">
                      <a:noFill/>
                    </a:lnR>
                    <a:lnT w="19050" cap="flat" cmpd="sng" algn="ctr">
                      <a:solidFill>
                        <a:schemeClr val="tx1"/>
                      </a:solidFill>
                      <a:prstDash val="solid"/>
                    </a:lnT>
                    <a:lnB w="38100" cmpd="sng">
                      <a:noFill/>
                    </a:lnB>
                    <a:solidFill>
                      <a:schemeClr val="tx1"/>
                    </a:solidFill>
                  </a:tcPr>
                </a:tc>
                <a:extLst>
                  <a:ext uri="{0D108BD9-81ED-4DB2-BD59-A6C34878D82A}">
                    <a16:rowId xmlns:a16="http://schemas.microsoft.com/office/drawing/2014/main" val="2894234741"/>
                  </a:ext>
                </a:extLst>
              </a:tr>
              <a:tr h="279655">
                <a:tc>
                  <a:txBody>
                    <a:bodyPr/>
                    <a:lstStyle/>
                    <a:p>
                      <a:pPr algn="l" fontAlgn="b"/>
                      <a:r>
                        <a:rPr lang="en-US" sz="1200" b="0" u="none" strike="noStrike" cap="none" spc="0" dirty="0">
                          <a:solidFill>
                            <a:schemeClr val="tx1"/>
                          </a:solidFill>
                          <a:effectLst/>
                        </a:rPr>
                        <a:t>Tel Aviv University</a:t>
                      </a:r>
                      <a:endParaRPr lang="en-US" sz="1200" b="0" i="0" u="none" strike="noStrike" cap="none" spc="0" dirty="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38100" cmpd="sng">
                      <a:noFill/>
                    </a:lnT>
                    <a:lnB w="6350" cap="flat" cmpd="sng" algn="ctr">
                      <a:solidFill>
                        <a:schemeClr val="tx1">
                          <a:lumMod val="50000"/>
                          <a:lumOff val="50000"/>
                        </a:schemeClr>
                      </a:solidFill>
                      <a:prstDash val="solid"/>
                    </a:lnB>
                    <a:noFill/>
                  </a:tcPr>
                </a:tc>
                <a:tc>
                  <a:txBody>
                    <a:bodyPr/>
                    <a:lstStyle/>
                    <a:p>
                      <a:pPr algn="ctr" fontAlgn="b"/>
                      <a:r>
                        <a:rPr lang="en-US" sz="1200" b="0" u="none" strike="noStrike" cap="none" spc="0" dirty="0">
                          <a:solidFill>
                            <a:schemeClr val="tx1"/>
                          </a:solidFill>
                          <a:effectLst/>
                        </a:rPr>
                        <a:t>Israel</a:t>
                      </a:r>
                      <a:endParaRPr lang="en-US" sz="1200" b="0" i="0" u="none" strike="noStrike" cap="none" spc="0" dirty="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38100" cmpd="sng">
                      <a:noFill/>
                    </a:lnT>
                    <a:lnB w="6350" cap="flat" cmpd="sng" algn="ctr">
                      <a:solidFill>
                        <a:schemeClr val="tx1">
                          <a:lumMod val="50000"/>
                          <a:lumOff val="50000"/>
                        </a:schemeClr>
                      </a:solidFill>
                      <a:prstDash val="solid"/>
                    </a:lnB>
                    <a:noFill/>
                  </a:tcPr>
                </a:tc>
                <a:tc>
                  <a:txBody>
                    <a:bodyPr/>
                    <a:lstStyle/>
                    <a:p>
                      <a:pPr algn="ctr" fontAlgn="b"/>
                      <a:r>
                        <a:rPr lang="en-US" sz="1200" b="0" u="none" strike="noStrike" cap="none" spc="0" dirty="0">
                          <a:solidFill>
                            <a:schemeClr val="tx1"/>
                          </a:solidFill>
                          <a:effectLst/>
                        </a:rPr>
                        <a:t>1567</a:t>
                      </a:r>
                      <a:endParaRPr lang="en-US" sz="1200" b="0" i="0" u="none" strike="noStrike" cap="none" spc="0" dirty="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38100" cmpd="sng">
                      <a:noFill/>
                    </a:lnT>
                    <a:lnB w="6350" cap="flat" cmpd="sng" algn="ctr">
                      <a:solidFill>
                        <a:schemeClr val="tx1">
                          <a:lumMod val="50000"/>
                          <a:lumOff val="50000"/>
                        </a:schemeClr>
                      </a:solidFill>
                      <a:prstDash val="solid"/>
                    </a:lnB>
                    <a:noFill/>
                  </a:tcPr>
                </a:tc>
                <a:tc>
                  <a:txBody>
                    <a:bodyPr/>
                    <a:lstStyle/>
                    <a:p>
                      <a:pPr algn="ctr" fontAlgn="b"/>
                      <a:r>
                        <a:rPr lang="en-US" sz="1200" b="0" u="none" strike="noStrike" cap="none" spc="0">
                          <a:solidFill>
                            <a:schemeClr val="tx1"/>
                          </a:solidFill>
                          <a:effectLst/>
                        </a:rPr>
                        <a:t>22.8</a:t>
                      </a:r>
                      <a:endParaRPr lang="en-US" sz="1200" b="0" i="0" u="none" strike="noStrike" cap="none" spc="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38100" cmpd="sng">
                      <a:noFill/>
                    </a:lnT>
                    <a:lnB w="6350" cap="flat" cmpd="sng" algn="ctr">
                      <a:solidFill>
                        <a:schemeClr val="tx1">
                          <a:lumMod val="50000"/>
                          <a:lumOff val="50000"/>
                        </a:schemeClr>
                      </a:solidFill>
                      <a:prstDash val="solid"/>
                    </a:lnB>
                    <a:noFill/>
                  </a:tcPr>
                </a:tc>
                <a:tc>
                  <a:txBody>
                    <a:bodyPr/>
                    <a:lstStyle/>
                    <a:p>
                      <a:pPr algn="ctr" fontAlgn="b"/>
                      <a:r>
                        <a:rPr lang="en-US" sz="1200" b="0" u="none" strike="noStrike" cap="none" spc="0">
                          <a:solidFill>
                            <a:schemeClr val="tx1"/>
                          </a:solidFill>
                          <a:effectLst/>
                        </a:rPr>
                        <a:t>3.07</a:t>
                      </a:r>
                      <a:endParaRPr lang="en-US" sz="1200" b="0" i="0" u="none" strike="noStrike" cap="none" spc="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38100" cmpd="sng">
                      <a:noFill/>
                    </a:lnT>
                    <a:lnB w="6350" cap="flat" cmpd="sng" algn="ctr">
                      <a:solidFill>
                        <a:schemeClr val="tx1">
                          <a:lumMod val="50000"/>
                          <a:lumOff val="50000"/>
                        </a:schemeClr>
                      </a:solidFill>
                      <a:prstDash val="solid"/>
                    </a:lnB>
                    <a:noFill/>
                  </a:tcPr>
                </a:tc>
                <a:tc>
                  <a:txBody>
                    <a:bodyPr/>
                    <a:lstStyle/>
                    <a:p>
                      <a:pPr algn="l" fontAlgn="b"/>
                      <a:r>
                        <a:rPr lang="en-US" sz="1200" b="0" u="none" strike="noStrike" cap="none" spc="0">
                          <a:solidFill>
                            <a:schemeClr val="tx1"/>
                          </a:solidFill>
                          <a:effectLst/>
                        </a:rPr>
                        <a:t>https://en-med-lib.tau.ac.il/open-access-publishing</a:t>
                      </a:r>
                      <a:endParaRPr lang="en-US" sz="1200" b="0" i="0" u="none" strike="noStrike" cap="none" spc="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38100" cmpd="sng">
                      <a:noFill/>
                    </a:lnT>
                    <a:lnB w="6350" cap="flat" cmpd="sng" algn="ctr">
                      <a:solidFill>
                        <a:schemeClr val="tx1">
                          <a:lumMod val="50000"/>
                          <a:lumOff val="50000"/>
                        </a:schemeClr>
                      </a:solidFill>
                      <a:prstDash val="solid"/>
                    </a:lnB>
                    <a:noFill/>
                  </a:tcPr>
                </a:tc>
                <a:extLst>
                  <a:ext uri="{0D108BD9-81ED-4DB2-BD59-A6C34878D82A}">
                    <a16:rowId xmlns:a16="http://schemas.microsoft.com/office/drawing/2014/main" val="1961795057"/>
                  </a:ext>
                </a:extLst>
              </a:tr>
              <a:tr h="475916">
                <a:tc>
                  <a:txBody>
                    <a:bodyPr/>
                    <a:lstStyle/>
                    <a:p>
                      <a:pPr algn="l" fontAlgn="b"/>
                      <a:r>
                        <a:rPr lang="en-US" sz="1200" b="0" u="none" strike="noStrike" cap="none" spc="0">
                          <a:solidFill>
                            <a:schemeClr val="tx1"/>
                          </a:solidFill>
                          <a:effectLst/>
                        </a:rPr>
                        <a:t>Qatar University</a:t>
                      </a:r>
                      <a:endParaRPr lang="en-US" sz="1200" b="0" i="0" u="none" strike="noStrike" cap="none" spc="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tc>
                  <a:txBody>
                    <a:bodyPr/>
                    <a:lstStyle/>
                    <a:p>
                      <a:pPr algn="ctr" fontAlgn="b"/>
                      <a:r>
                        <a:rPr lang="en-US" sz="1200" b="0" u="none" strike="noStrike" cap="none" spc="0">
                          <a:solidFill>
                            <a:schemeClr val="tx1"/>
                          </a:solidFill>
                          <a:effectLst/>
                        </a:rPr>
                        <a:t>Qatar</a:t>
                      </a:r>
                      <a:endParaRPr lang="en-US" sz="1200" b="0" i="0" u="none" strike="noStrike" cap="none" spc="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tc>
                  <a:txBody>
                    <a:bodyPr/>
                    <a:lstStyle/>
                    <a:p>
                      <a:pPr algn="ctr" fontAlgn="b"/>
                      <a:r>
                        <a:rPr lang="en-US" sz="1200" b="0" u="none" strike="noStrike" cap="none" spc="0">
                          <a:solidFill>
                            <a:schemeClr val="tx1"/>
                          </a:solidFill>
                          <a:effectLst/>
                        </a:rPr>
                        <a:t>1036</a:t>
                      </a:r>
                      <a:endParaRPr lang="en-US" sz="1200" b="0" i="0" u="none" strike="noStrike" cap="none" spc="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tc>
                  <a:txBody>
                    <a:bodyPr/>
                    <a:lstStyle/>
                    <a:p>
                      <a:pPr algn="ctr" fontAlgn="b"/>
                      <a:r>
                        <a:rPr lang="en-US" sz="1200" b="0" u="none" strike="noStrike" cap="none" spc="0">
                          <a:solidFill>
                            <a:schemeClr val="tx1"/>
                          </a:solidFill>
                          <a:effectLst/>
                        </a:rPr>
                        <a:t>19.9</a:t>
                      </a:r>
                      <a:endParaRPr lang="en-US" sz="1200" b="0" i="0" u="none" strike="noStrike" cap="none" spc="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tc>
                  <a:txBody>
                    <a:bodyPr/>
                    <a:lstStyle/>
                    <a:p>
                      <a:pPr algn="ctr" fontAlgn="b"/>
                      <a:r>
                        <a:rPr lang="en-US" sz="1200" b="0" u="none" strike="noStrike" cap="none" spc="0">
                          <a:solidFill>
                            <a:schemeClr val="tx1"/>
                          </a:solidFill>
                          <a:effectLst/>
                        </a:rPr>
                        <a:t>2.7</a:t>
                      </a:r>
                      <a:endParaRPr lang="en-US" sz="1200" b="0" i="0" u="none" strike="noStrike" cap="none" spc="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tc>
                  <a:txBody>
                    <a:bodyPr/>
                    <a:lstStyle/>
                    <a:p>
                      <a:pPr algn="l" fontAlgn="b"/>
                      <a:r>
                        <a:rPr lang="en-US" sz="1200" b="0" u="none" strike="noStrike" cap="none" spc="0">
                          <a:solidFill>
                            <a:schemeClr val="tx1"/>
                          </a:solidFill>
                          <a:effectLst/>
                          <a:hlinkClick r:id="rId2">
                            <a:extLst>
                              <a:ext uri="{A12FA001-AC4F-418D-AE19-62706E023703}">
                                <ahyp:hlinkClr xmlns:ahyp="http://schemas.microsoft.com/office/drawing/2018/hyperlinkcolor" val="tx"/>
                              </a:ext>
                            </a:extLst>
                          </a:hlinkClick>
                        </a:rPr>
                        <a:t>https://www.qnl.qa/en/open-access-at-qnl/publishing-fund/funding-criteria</a:t>
                      </a:r>
                      <a:endParaRPr lang="en-US" sz="1200" b="0" i="0" u="none" strike="noStrike" cap="none" spc="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2700" cmpd="sng">
                      <a:no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extLst>
                  <a:ext uri="{0D108BD9-81ED-4DB2-BD59-A6C34878D82A}">
                    <a16:rowId xmlns:a16="http://schemas.microsoft.com/office/drawing/2014/main" val="3794438818"/>
                  </a:ext>
                </a:extLst>
              </a:tr>
              <a:tr h="279655">
                <a:tc>
                  <a:txBody>
                    <a:bodyPr/>
                    <a:lstStyle/>
                    <a:p>
                      <a:pPr algn="l" fontAlgn="b"/>
                      <a:r>
                        <a:rPr lang="en-US" sz="1200" b="0" u="none" strike="noStrike" cap="none" spc="0">
                          <a:solidFill>
                            <a:schemeClr val="tx1"/>
                          </a:solidFill>
                          <a:effectLst/>
                        </a:rPr>
                        <a:t>Hebrew University</a:t>
                      </a:r>
                      <a:endParaRPr lang="en-US" sz="1200" b="0" i="0" u="none" strike="noStrike" cap="none" spc="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12700" cmpd="sng">
                      <a:noFill/>
                      <a:prstDash val="solid"/>
                    </a:lnT>
                    <a:lnB w="6350" cap="flat" cmpd="sng" algn="ctr">
                      <a:solidFill>
                        <a:schemeClr val="tx1">
                          <a:lumMod val="50000"/>
                          <a:lumOff val="50000"/>
                        </a:schemeClr>
                      </a:solidFill>
                      <a:prstDash val="solid"/>
                    </a:lnB>
                    <a:noFill/>
                  </a:tcPr>
                </a:tc>
                <a:tc>
                  <a:txBody>
                    <a:bodyPr/>
                    <a:lstStyle/>
                    <a:p>
                      <a:pPr algn="ctr" fontAlgn="b"/>
                      <a:r>
                        <a:rPr lang="en-US" sz="1200" b="0" u="none" strike="noStrike" cap="none" spc="0">
                          <a:solidFill>
                            <a:schemeClr val="tx1"/>
                          </a:solidFill>
                          <a:effectLst/>
                        </a:rPr>
                        <a:t>Israel</a:t>
                      </a:r>
                      <a:endParaRPr lang="en-US" sz="1200" b="0" i="0" u="none" strike="noStrike" cap="none" spc="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12700" cmpd="sng">
                      <a:noFill/>
                      <a:prstDash val="solid"/>
                    </a:lnT>
                    <a:lnB w="6350" cap="flat" cmpd="sng" algn="ctr">
                      <a:solidFill>
                        <a:schemeClr val="tx1">
                          <a:lumMod val="50000"/>
                          <a:lumOff val="50000"/>
                        </a:schemeClr>
                      </a:solidFill>
                      <a:prstDash val="solid"/>
                    </a:lnB>
                    <a:noFill/>
                  </a:tcPr>
                </a:tc>
                <a:tc>
                  <a:txBody>
                    <a:bodyPr/>
                    <a:lstStyle/>
                    <a:p>
                      <a:pPr algn="ctr" fontAlgn="b"/>
                      <a:r>
                        <a:rPr lang="en-US" sz="1200" b="0" u="none" strike="noStrike" cap="none" spc="0">
                          <a:solidFill>
                            <a:schemeClr val="tx1"/>
                          </a:solidFill>
                          <a:effectLst/>
                        </a:rPr>
                        <a:t>936</a:t>
                      </a:r>
                      <a:endParaRPr lang="en-US" sz="1200" b="0" i="0" u="none" strike="noStrike" cap="none" spc="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12700" cmpd="sng">
                      <a:noFill/>
                      <a:prstDash val="solid"/>
                    </a:lnT>
                    <a:lnB w="6350" cap="flat" cmpd="sng" algn="ctr">
                      <a:solidFill>
                        <a:schemeClr val="tx1">
                          <a:lumMod val="50000"/>
                          <a:lumOff val="50000"/>
                        </a:schemeClr>
                      </a:solidFill>
                      <a:prstDash val="solid"/>
                    </a:lnB>
                    <a:noFill/>
                  </a:tcPr>
                </a:tc>
                <a:tc>
                  <a:txBody>
                    <a:bodyPr/>
                    <a:lstStyle/>
                    <a:p>
                      <a:pPr algn="ctr" fontAlgn="b"/>
                      <a:r>
                        <a:rPr lang="en-US" sz="1200" b="0" u="none" strike="noStrike" cap="none" spc="0">
                          <a:solidFill>
                            <a:schemeClr val="tx1"/>
                          </a:solidFill>
                          <a:effectLst/>
                        </a:rPr>
                        <a:t>22.9</a:t>
                      </a:r>
                      <a:endParaRPr lang="en-US" sz="1200" b="0" i="0" u="none" strike="noStrike" cap="none" spc="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12700" cmpd="sng">
                      <a:noFill/>
                      <a:prstDash val="solid"/>
                    </a:lnT>
                    <a:lnB w="6350" cap="flat" cmpd="sng" algn="ctr">
                      <a:solidFill>
                        <a:schemeClr val="tx1">
                          <a:lumMod val="50000"/>
                          <a:lumOff val="50000"/>
                        </a:schemeClr>
                      </a:solidFill>
                      <a:prstDash val="solid"/>
                    </a:lnB>
                    <a:noFill/>
                  </a:tcPr>
                </a:tc>
                <a:tc>
                  <a:txBody>
                    <a:bodyPr/>
                    <a:lstStyle/>
                    <a:p>
                      <a:pPr algn="ctr" fontAlgn="b"/>
                      <a:r>
                        <a:rPr lang="en-US" sz="1200" b="0" u="none" strike="noStrike" cap="none" spc="0">
                          <a:solidFill>
                            <a:schemeClr val="tx1"/>
                          </a:solidFill>
                          <a:effectLst/>
                        </a:rPr>
                        <a:t>2.67</a:t>
                      </a:r>
                      <a:endParaRPr lang="en-US" sz="1200" b="0" i="0" u="none" strike="noStrike" cap="none" spc="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12700" cmpd="sng">
                      <a:noFill/>
                      <a:prstDash val="solid"/>
                    </a:lnT>
                    <a:lnB w="6350" cap="flat" cmpd="sng" algn="ctr">
                      <a:solidFill>
                        <a:schemeClr val="tx1">
                          <a:lumMod val="50000"/>
                          <a:lumOff val="50000"/>
                        </a:schemeClr>
                      </a:solidFill>
                      <a:prstDash val="solid"/>
                    </a:lnB>
                    <a:noFill/>
                  </a:tcPr>
                </a:tc>
                <a:tc>
                  <a:txBody>
                    <a:bodyPr/>
                    <a:lstStyle/>
                    <a:p>
                      <a:pPr algn="l" fontAlgn="b"/>
                      <a:r>
                        <a:rPr lang="en-US" sz="1200" b="0" u="none" strike="noStrike" cap="none" spc="0">
                          <a:solidFill>
                            <a:schemeClr val="tx1"/>
                          </a:solidFill>
                          <a:effectLst/>
                          <a:hlinkClick r:id="rId3">
                            <a:extLst>
                              <a:ext uri="{A12FA001-AC4F-418D-AE19-62706E023703}">
                                <ahyp:hlinkClr xmlns:ahyp="http://schemas.microsoft.com/office/drawing/2018/hyperlinkcolor" val="tx"/>
                              </a:ext>
                            </a:extLst>
                          </a:hlinkClick>
                        </a:rPr>
                        <a:t>https://huji-il.libguides.com/open_access_eng</a:t>
                      </a:r>
                      <a:endParaRPr lang="en-US" sz="1200" b="0" i="0" u="none" strike="noStrike" cap="none" spc="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12700" cmpd="sng">
                      <a:noFill/>
                      <a:prstDash val="solid"/>
                    </a:lnT>
                    <a:lnB w="6350" cap="flat" cmpd="sng" algn="ctr">
                      <a:solidFill>
                        <a:schemeClr val="tx1">
                          <a:lumMod val="50000"/>
                          <a:lumOff val="50000"/>
                        </a:schemeClr>
                      </a:solidFill>
                      <a:prstDash val="solid"/>
                    </a:lnB>
                    <a:noFill/>
                  </a:tcPr>
                </a:tc>
                <a:extLst>
                  <a:ext uri="{0D108BD9-81ED-4DB2-BD59-A6C34878D82A}">
                    <a16:rowId xmlns:a16="http://schemas.microsoft.com/office/drawing/2014/main" val="2637541395"/>
                  </a:ext>
                </a:extLst>
              </a:tr>
              <a:tr h="475916">
                <a:tc>
                  <a:txBody>
                    <a:bodyPr/>
                    <a:lstStyle/>
                    <a:p>
                      <a:pPr algn="l" fontAlgn="b"/>
                      <a:r>
                        <a:rPr lang="en-US" sz="1200" b="0" u="none" strike="noStrike" cap="none" spc="0">
                          <a:solidFill>
                            <a:schemeClr val="tx1"/>
                          </a:solidFill>
                          <a:effectLst/>
                        </a:rPr>
                        <a:t>King Abdullah University of Science and Technology</a:t>
                      </a:r>
                      <a:endParaRPr lang="en-US" sz="1200" b="0" i="0" u="none" strike="noStrike" cap="none" spc="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tc>
                  <a:txBody>
                    <a:bodyPr/>
                    <a:lstStyle/>
                    <a:p>
                      <a:pPr algn="ctr" fontAlgn="b"/>
                      <a:r>
                        <a:rPr lang="en-US" sz="1200" b="0" u="none" strike="noStrike" cap="none" spc="0">
                          <a:solidFill>
                            <a:schemeClr val="tx1"/>
                          </a:solidFill>
                          <a:effectLst/>
                        </a:rPr>
                        <a:t>Saudi Arabia</a:t>
                      </a:r>
                      <a:endParaRPr lang="en-US" sz="1200" b="0" i="0" u="none" strike="noStrike" cap="none" spc="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tc>
                  <a:txBody>
                    <a:bodyPr/>
                    <a:lstStyle/>
                    <a:p>
                      <a:pPr algn="ctr" fontAlgn="b"/>
                      <a:r>
                        <a:rPr lang="en-US" sz="1200" b="0" u="none" strike="noStrike" cap="none" spc="0">
                          <a:solidFill>
                            <a:schemeClr val="tx1"/>
                          </a:solidFill>
                          <a:effectLst/>
                        </a:rPr>
                        <a:t>879</a:t>
                      </a:r>
                      <a:endParaRPr lang="en-US" sz="1200" b="0" i="0" u="none" strike="noStrike" cap="none" spc="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tc>
                  <a:txBody>
                    <a:bodyPr/>
                    <a:lstStyle/>
                    <a:p>
                      <a:pPr algn="ctr" fontAlgn="b"/>
                      <a:r>
                        <a:rPr lang="en-US" sz="1200" b="0" u="none" strike="noStrike" cap="none" spc="0">
                          <a:solidFill>
                            <a:schemeClr val="tx1"/>
                          </a:solidFill>
                          <a:effectLst/>
                        </a:rPr>
                        <a:t>26.2</a:t>
                      </a:r>
                      <a:endParaRPr lang="en-US" sz="1200" b="0" i="0" u="none" strike="noStrike" cap="none" spc="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tc>
                  <a:txBody>
                    <a:bodyPr/>
                    <a:lstStyle/>
                    <a:p>
                      <a:pPr algn="ctr" fontAlgn="b"/>
                      <a:r>
                        <a:rPr lang="en-US" sz="1200" b="0" u="none" strike="noStrike" cap="none" spc="0">
                          <a:solidFill>
                            <a:schemeClr val="tx1"/>
                          </a:solidFill>
                          <a:effectLst/>
                        </a:rPr>
                        <a:t>2.56</a:t>
                      </a:r>
                      <a:endParaRPr lang="en-US" sz="1200" b="0" i="0" u="none" strike="noStrike" cap="none" spc="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tc>
                  <a:txBody>
                    <a:bodyPr/>
                    <a:lstStyle/>
                    <a:p>
                      <a:pPr algn="l" fontAlgn="b"/>
                      <a:r>
                        <a:rPr lang="en-US" sz="1200" b="0" u="none" strike="noStrike" cap="none" spc="0">
                          <a:solidFill>
                            <a:schemeClr val="tx1"/>
                          </a:solidFill>
                          <a:effectLst/>
                          <a:hlinkClick r:id="rId4">
                            <a:extLst>
                              <a:ext uri="{A12FA001-AC4F-418D-AE19-62706E023703}">
                                <ahyp:hlinkClr xmlns:ahyp="http://schemas.microsoft.com/office/drawing/2018/hyperlinkcolor" val="tx"/>
                              </a:ext>
                            </a:extLst>
                          </a:hlinkClick>
                        </a:rPr>
                        <a:t>https://library.kaust.edu.sa/Oapublishing</a:t>
                      </a:r>
                      <a:endParaRPr lang="en-US" sz="1200" b="0" i="0" u="none" strike="noStrike" cap="none" spc="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2700" cmpd="sng">
                      <a:no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extLst>
                  <a:ext uri="{0D108BD9-81ED-4DB2-BD59-A6C34878D82A}">
                    <a16:rowId xmlns:a16="http://schemas.microsoft.com/office/drawing/2014/main" val="3691615138"/>
                  </a:ext>
                </a:extLst>
              </a:tr>
              <a:tr h="279655">
                <a:tc>
                  <a:txBody>
                    <a:bodyPr/>
                    <a:lstStyle/>
                    <a:p>
                      <a:pPr algn="l" fontAlgn="b"/>
                      <a:r>
                        <a:rPr lang="en-US" sz="1200" b="0" u="none" strike="noStrike" cap="none" spc="0">
                          <a:solidFill>
                            <a:schemeClr val="tx1"/>
                          </a:solidFill>
                          <a:effectLst/>
                        </a:rPr>
                        <a:t>Cairo University</a:t>
                      </a:r>
                      <a:endParaRPr lang="en-US" sz="1200" b="0" i="0" u="none" strike="noStrike" cap="none" spc="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12700" cmpd="sng">
                      <a:noFill/>
                      <a:prstDash val="solid"/>
                    </a:lnT>
                    <a:lnB w="6350" cap="flat" cmpd="sng" algn="ctr">
                      <a:solidFill>
                        <a:schemeClr val="tx1">
                          <a:lumMod val="50000"/>
                          <a:lumOff val="50000"/>
                        </a:schemeClr>
                      </a:solidFill>
                      <a:prstDash val="solid"/>
                    </a:lnB>
                    <a:noFill/>
                  </a:tcPr>
                </a:tc>
                <a:tc>
                  <a:txBody>
                    <a:bodyPr/>
                    <a:lstStyle/>
                    <a:p>
                      <a:pPr algn="ctr" fontAlgn="b"/>
                      <a:r>
                        <a:rPr lang="en-US" sz="1200" b="0" u="none" strike="noStrike" cap="none" spc="0">
                          <a:solidFill>
                            <a:schemeClr val="tx1"/>
                          </a:solidFill>
                          <a:effectLst/>
                        </a:rPr>
                        <a:t>Egypt</a:t>
                      </a:r>
                      <a:endParaRPr lang="en-US" sz="1200" b="0" i="0" u="none" strike="noStrike" cap="none" spc="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12700" cmpd="sng">
                      <a:noFill/>
                      <a:prstDash val="solid"/>
                    </a:lnT>
                    <a:lnB w="6350" cap="flat" cmpd="sng" algn="ctr">
                      <a:solidFill>
                        <a:schemeClr val="tx1">
                          <a:lumMod val="50000"/>
                          <a:lumOff val="50000"/>
                        </a:schemeClr>
                      </a:solidFill>
                      <a:prstDash val="solid"/>
                    </a:lnB>
                    <a:noFill/>
                  </a:tcPr>
                </a:tc>
                <a:tc>
                  <a:txBody>
                    <a:bodyPr/>
                    <a:lstStyle/>
                    <a:p>
                      <a:pPr algn="ctr" fontAlgn="b"/>
                      <a:r>
                        <a:rPr lang="en-US" sz="1200" b="0" u="none" strike="noStrike" cap="none" spc="0">
                          <a:solidFill>
                            <a:schemeClr val="tx1"/>
                          </a:solidFill>
                          <a:effectLst/>
                        </a:rPr>
                        <a:t>775</a:t>
                      </a:r>
                      <a:endParaRPr lang="en-US" sz="1200" b="0" i="0" u="none" strike="noStrike" cap="none" spc="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12700" cmpd="sng">
                      <a:noFill/>
                      <a:prstDash val="solid"/>
                    </a:lnT>
                    <a:lnB w="6350" cap="flat" cmpd="sng" algn="ctr">
                      <a:solidFill>
                        <a:schemeClr val="tx1">
                          <a:lumMod val="50000"/>
                          <a:lumOff val="50000"/>
                        </a:schemeClr>
                      </a:solidFill>
                      <a:prstDash val="solid"/>
                    </a:lnB>
                    <a:noFill/>
                  </a:tcPr>
                </a:tc>
                <a:tc>
                  <a:txBody>
                    <a:bodyPr/>
                    <a:lstStyle/>
                    <a:p>
                      <a:pPr algn="ctr" fontAlgn="b"/>
                      <a:r>
                        <a:rPr lang="en-US" sz="1200" b="0" u="none" strike="noStrike" cap="none" spc="0">
                          <a:solidFill>
                            <a:schemeClr val="tx1"/>
                          </a:solidFill>
                          <a:effectLst/>
                        </a:rPr>
                        <a:t>23.8</a:t>
                      </a:r>
                      <a:endParaRPr lang="en-US" sz="1200" b="0" i="0" u="none" strike="noStrike" cap="none" spc="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12700" cmpd="sng">
                      <a:noFill/>
                      <a:prstDash val="solid"/>
                    </a:lnT>
                    <a:lnB w="6350" cap="flat" cmpd="sng" algn="ctr">
                      <a:solidFill>
                        <a:schemeClr val="tx1">
                          <a:lumMod val="50000"/>
                          <a:lumOff val="50000"/>
                        </a:schemeClr>
                      </a:solidFill>
                      <a:prstDash val="solid"/>
                    </a:lnB>
                    <a:noFill/>
                  </a:tcPr>
                </a:tc>
                <a:tc>
                  <a:txBody>
                    <a:bodyPr/>
                    <a:lstStyle/>
                    <a:p>
                      <a:pPr algn="ctr" fontAlgn="b"/>
                      <a:r>
                        <a:rPr lang="en-US" sz="1200" b="0" u="none" strike="noStrike" cap="none" spc="0" dirty="0">
                          <a:solidFill>
                            <a:schemeClr val="tx1"/>
                          </a:solidFill>
                          <a:effectLst/>
                        </a:rPr>
                        <a:t>3.12</a:t>
                      </a:r>
                      <a:endParaRPr lang="en-US" sz="1200" b="0" i="0" u="none" strike="noStrike" cap="none" spc="0" dirty="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12700" cmpd="sng">
                      <a:noFill/>
                      <a:prstDash val="solid"/>
                    </a:lnT>
                    <a:lnB w="6350" cap="flat" cmpd="sng" algn="ctr">
                      <a:solidFill>
                        <a:schemeClr val="tx1">
                          <a:lumMod val="50000"/>
                          <a:lumOff val="50000"/>
                        </a:schemeClr>
                      </a:solidFill>
                      <a:prstDash val="solid"/>
                    </a:lnB>
                    <a:noFill/>
                  </a:tcPr>
                </a:tc>
                <a:tc>
                  <a:txBody>
                    <a:bodyPr/>
                    <a:lstStyle/>
                    <a:p>
                      <a:pPr algn="l" fontAlgn="b"/>
                      <a:r>
                        <a:rPr lang="en-US" sz="1200" b="0" u="none" strike="noStrike" cap="none" spc="0" dirty="0">
                          <a:solidFill>
                            <a:schemeClr val="tx1"/>
                          </a:solidFill>
                          <a:effectLst/>
                        </a:rPr>
                        <a:t>No information on the website</a:t>
                      </a:r>
                      <a:endParaRPr lang="en-US" sz="1200" b="0" i="0" u="none" strike="noStrike" cap="none" spc="0" dirty="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12700" cmpd="sng">
                      <a:noFill/>
                      <a:prstDash val="solid"/>
                    </a:lnT>
                    <a:lnB w="6350" cap="flat" cmpd="sng" algn="ctr">
                      <a:solidFill>
                        <a:schemeClr val="tx1">
                          <a:lumMod val="50000"/>
                          <a:lumOff val="50000"/>
                        </a:schemeClr>
                      </a:solidFill>
                      <a:prstDash val="solid"/>
                    </a:lnB>
                    <a:noFill/>
                  </a:tcPr>
                </a:tc>
                <a:extLst>
                  <a:ext uri="{0D108BD9-81ED-4DB2-BD59-A6C34878D82A}">
                    <a16:rowId xmlns:a16="http://schemas.microsoft.com/office/drawing/2014/main" val="3537092226"/>
                  </a:ext>
                </a:extLst>
              </a:tr>
              <a:tr h="475916">
                <a:tc>
                  <a:txBody>
                    <a:bodyPr/>
                    <a:lstStyle/>
                    <a:p>
                      <a:pPr algn="l" fontAlgn="b"/>
                      <a:r>
                        <a:rPr lang="en-US" sz="1200" b="0" u="none" strike="noStrike" cap="none" spc="0">
                          <a:solidFill>
                            <a:schemeClr val="tx1"/>
                          </a:solidFill>
                          <a:effectLst/>
                        </a:rPr>
                        <a:t>Weizmann Institute of Science</a:t>
                      </a:r>
                      <a:endParaRPr lang="en-US" sz="1200" b="0" i="0" u="none" strike="noStrike" cap="none" spc="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tc>
                  <a:txBody>
                    <a:bodyPr/>
                    <a:lstStyle/>
                    <a:p>
                      <a:pPr algn="ctr" fontAlgn="b"/>
                      <a:r>
                        <a:rPr lang="en-US" sz="1200" b="0" u="none" strike="noStrike" cap="none" spc="0">
                          <a:solidFill>
                            <a:schemeClr val="tx1"/>
                          </a:solidFill>
                          <a:effectLst/>
                        </a:rPr>
                        <a:t>Israel</a:t>
                      </a:r>
                      <a:endParaRPr lang="en-US" sz="1200" b="0" i="0" u="none" strike="noStrike" cap="none" spc="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tc>
                  <a:txBody>
                    <a:bodyPr/>
                    <a:lstStyle/>
                    <a:p>
                      <a:pPr algn="ctr" fontAlgn="b"/>
                      <a:r>
                        <a:rPr lang="en-US" sz="1200" b="0" u="none" strike="noStrike" cap="none" spc="0">
                          <a:solidFill>
                            <a:schemeClr val="tx1"/>
                          </a:solidFill>
                          <a:effectLst/>
                        </a:rPr>
                        <a:t>787</a:t>
                      </a:r>
                      <a:endParaRPr lang="en-US" sz="1200" b="0" i="0" u="none" strike="noStrike" cap="none" spc="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tc>
                  <a:txBody>
                    <a:bodyPr/>
                    <a:lstStyle/>
                    <a:p>
                      <a:pPr algn="ctr" fontAlgn="b"/>
                      <a:r>
                        <a:rPr lang="en-US" sz="1200" b="0" u="none" strike="noStrike" cap="none" spc="0">
                          <a:solidFill>
                            <a:schemeClr val="tx1"/>
                          </a:solidFill>
                          <a:effectLst/>
                        </a:rPr>
                        <a:t>26.3</a:t>
                      </a:r>
                      <a:endParaRPr lang="en-US" sz="1200" b="0" i="0" u="none" strike="noStrike" cap="none" spc="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tc>
                  <a:txBody>
                    <a:bodyPr/>
                    <a:lstStyle/>
                    <a:p>
                      <a:pPr algn="ctr" fontAlgn="b"/>
                      <a:r>
                        <a:rPr lang="en-US" sz="1200" b="0" u="none" strike="noStrike" cap="none" spc="0" dirty="0">
                          <a:solidFill>
                            <a:schemeClr val="tx1"/>
                          </a:solidFill>
                          <a:effectLst/>
                        </a:rPr>
                        <a:t>2.71</a:t>
                      </a:r>
                      <a:endParaRPr lang="en-US" sz="1200" b="0" i="0" u="none" strike="noStrike" cap="none" spc="0" dirty="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tc>
                  <a:txBody>
                    <a:bodyPr/>
                    <a:lstStyle/>
                    <a:p>
                      <a:pPr algn="l" fontAlgn="b"/>
                      <a:r>
                        <a:rPr lang="en-US" sz="1200" b="0" u="none" strike="noStrike" cap="none" spc="0">
                          <a:solidFill>
                            <a:schemeClr val="tx1"/>
                          </a:solidFill>
                          <a:effectLst/>
                        </a:rPr>
                        <a:t>https://weizmann.libguides.com/library/research-support/open-access</a:t>
                      </a:r>
                      <a:endParaRPr lang="en-US" sz="1200" b="0" i="0" u="none" strike="noStrike" cap="none" spc="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2700" cmpd="sng">
                      <a:no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extLst>
                  <a:ext uri="{0D108BD9-81ED-4DB2-BD59-A6C34878D82A}">
                    <a16:rowId xmlns:a16="http://schemas.microsoft.com/office/drawing/2014/main" val="1959769265"/>
                  </a:ext>
                </a:extLst>
              </a:tr>
              <a:tr h="475916">
                <a:tc>
                  <a:txBody>
                    <a:bodyPr/>
                    <a:lstStyle/>
                    <a:p>
                      <a:pPr algn="l" fontAlgn="b"/>
                      <a:r>
                        <a:rPr lang="en-US" sz="1200" b="0" u="none" strike="noStrike" cap="none" spc="0">
                          <a:solidFill>
                            <a:schemeClr val="tx1"/>
                          </a:solidFill>
                          <a:effectLst/>
                        </a:rPr>
                        <a:t>Technion-Israel Institute of Technology</a:t>
                      </a:r>
                      <a:endParaRPr lang="en-US" sz="1200" b="0" i="0" u="none" strike="noStrike" cap="none" spc="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12700" cmpd="sng">
                      <a:noFill/>
                      <a:prstDash val="solid"/>
                    </a:lnT>
                    <a:lnB w="6350" cap="flat" cmpd="sng" algn="ctr">
                      <a:solidFill>
                        <a:schemeClr val="tx1">
                          <a:lumMod val="50000"/>
                          <a:lumOff val="50000"/>
                        </a:schemeClr>
                      </a:solidFill>
                      <a:prstDash val="solid"/>
                    </a:lnB>
                    <a:noFill/>
                  </a:tcPr>
                </a:tc>
                <a:tc>
                  <a:txBody>
                    <a:bodyPr/>
                    <a:lstStyle/>
                    <a:p>
                      <a:pPr algn="ctr" fontAlgn="b"/>
                      <a:r>
                        <a:rPr lang="en-US" sz="1200" b="0" u="none" strike="noStrike" cap="none" spc="0">
                          <a:solidFill>
                            <a:schemeClr val="tx1"/>
                          </a:solidFill>
                          <a:effectLst/>
                        </a:rPr>
                        <a:t>Israel</a:t>
                      </a:r>
                      <a:endParaRPr lang="en-US" sz="1200" b="0" i="0" u="none" strike="noStrike" cap="none" spc="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12700" cmpd="sng">
                      <a:noFill/>
                      <a:prstDash val="solid"/>
                    </a:lnT>
                    <a:lnB w="6350" cap="flat" cmpd="sng" algn="ctr">
                      <a:solidFill>
                        <a:schemeClr val="tx1">
                          <a:lumMod val="50000"/>
                          <a:lumOff val="50000"/>
                        </a:schemeClr>
                      </a:solidFill>
                      <a:prstDash val="solid"/>
                    </a:lnB>
                    <a:noFill/>
                  </a:tcPr>
                </a:tc>
                <a:tc>
                  <a:txBody>
                    <a:bodyPr/>
                    <a:lstStyle/>
                    <a:p>
                      <a:pPr algn="ctr" fontAlgn="b"/>
                      <a:r>
                        <a:rPr lang="en-US" sz="1200" b="0" u="none" strike="noStrike" cap="none" spc="0">
                          <a:solidFill>
                            <a:schemeClr val="tx1"/>
                          </a:solidFill>
                          <a:effectLst/>
                        </a:rPr>
                        <a:t>732</a:t>
                      </a:r>
                      <a:endParaRPr lang="en-US" sz="1200" b="0" i="0" u="none" strike="noStrike" cap="none" spc="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12700" cmpd="sng">
                      <a:noFill/>
                      <a:prstDash val="solid"/>
                    </a:lnT>
                    <a:lnB w="6350" cap="flat" cmpd="sng" algn="ctr">
                      <a:solidFill>
                        <a:schemeClr val="tx1">
                          <a:lumMod val="50000"/>
                          <a:lumOff val="50000"/>
                        </a:schemeClr>
                      </a:solidFill>
                      <a:prstDash val="solid"/>
                    </a:lnB>
                    <a:noFill/>
                  </a:tcPr>
                </a:tc>
                <a:tc>
                  <a:txBody>
                    <a:bodyPr/>
                    <a:lstStyle/>
                    <a:p>
                      <a:pPr algn="ctr" fontAlgn="b"/>
                      <a:r>
                        <a:rPr lang="en-US" sz="1200" b="0" u="none" strike="noStrike" cap="none" spc="0" dirty="0">
                          <a:solidFill>
                            <a:schemeClr val="tx1"/>
                          </a:solidFill>
                          <a:effectLst/>
                        </a:rPr>
                        <a:t>19.5</a:t>
                      </a:r>
                      <a:endParaRPr lang="en-US" sz="1200" b="0" i="0" u="none" strike="noStrike" cap="none" spc="0" dirty="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12700" cmpd="sng">
                      <a:noFill/>
                      <a:prstDash val="solid"/>
                    </a:lnT>
                    <a:lnB w="6350" cap="flat" cmpd="sng" algn="ctr">
                      <a:solidFill>
                        <a:schemeClr val="tx1">
                          <a:lumMod val="50000"/>
                          <a:lumOff val="50000"/>
                        </a:schemeClr>
                      </a:solidFill>
                      <a:prstDash val="solid"/>
                    </a:lnB>
                    <a:noFill/>
                  </a:tcPr>
                </a:tc>
                <a:tc>
                  <a:txBody>
                    <a:bodyPr/>
                    <a:lstStyle/>
                    <a:p>
                      <a:pPr algn="ctr" fontAlgn="b"/>
                      <a:r>
                        <a:rPr lang="en-US" sz="1200" b="0" u="none" strike="noStrike" cap="none" spc="0" dirty="0">
                          <a:solidFill>
                            <a:schemeClr val="tx1"/>
                          </a:solidFill>
                          <a:effectLst/>
                        </a:rPr>
                        <a:t>2.58</a:t>
                      </a:r>
                      <a:endParaRPr lang="en-US" sz="1200" b="0" i="0" u="none" strike="noStrike" cap="none" spc="0" dirty="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12700" cmpd="sng">
                      <a:noFill/>
                      <a:prstDash val="solid"/>
                    </a:lnT>
                    <a:lnB w="6350" cap="flat" cmpd="sng" algn="ctr">
                      <a:solidFill>
                        <a:schemeClr val="tx1">
                          <a:lumMod val="50000"/>
                          <a:lumOff val="50000"/>
                        </a:schemeClr>
                      </a:solidFill>
                      <a:prstDash val="solid"/>
                    </a:lnB>
                    <a:noFill/>
                  </a:tcPr>
                </a:tc>
                <a:tc>
                  <a:txBody>
                    <a:bodyPr/>
                    <a:lstStyle/>
                    <a:p>
                      <a:pPr algn="l" fontAlgn="b"/>
                      <a:r>
                        <a:rPr lang="en-US" sz="1200" b="0" u="none" strike="noStrike" cap="none" spc="0">
                          <a:solidFill>
                            <a:schemeClr val="tx1"/>
                          </a:solidFill>
                          <a:effectLst/>
                        </a:rPr>
                        <a:t>https://library.technion.ac.il/oa-discounts/</a:t>
                      </a:r>
                      <a:endParaRPr lang="en-US" sz="1200" b="0" i="0" u="none" strike="noStrike" cap="none" spc="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12700" cmpd="sng">
                      <a:noFill/>
                      <a:prstDash val="solid"/>
                    </a:lnT>
                    <a:lnB w="6350" cap="flat" cmpd="sng" algn="ctr">
                      <a:solidFill>
                        <a:schemeClr val="tx1">
                          <a:lumMod val="50000"/>
                          <a:lumOff val="50000"/>
                        </a:schemeClr>
                      </a:solidFill>
                      <a:prstDash val="solid"/>
                    </a:lnB>
                    <a:noFill/>
                  </a:tcPr>
                </a:tc>
                <a:extLst>
                  <a:ext uri="{0D108BD9-81ED-4DB2-BD59-A6C34878D82A}">
                    <a16:rowId xmlns:a16="http://schemas.microsoft.com/office/drawing/2014/main" val="281739732"/>
                  </a:ext>
                </a:extLst>
              </a:tr>
              <a:tr h="279655">
                <a:tc>
                  <a:txBody>
                    <a:bodyPr/>
                    <a:lstStyle/>
                    <a:p>
                      <a:pPr algn="l" fontAlgn="b"/>
                      <a:r>
                        <a:rPr lang="en-US" sz="1200" b="0" u="none" strike="noStrike" cap="none" spc="0">
                          <a:solidFill>
                            <a:schemeClr val="tx1"/>
                          </a:solidFill>
                          <a:effectLst/>
                        </a:rPr>
                        <a:t>King Abdulaziz University</a:t>
                      </a:r>
                      <a:endParaRPr lang="en-US" sz="1200" b="0" i="0" u="none" strike="noStrike" cap="none" spc="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tc>
                  <a:txBody>
                    <a:bodyPr/>
                    <a:lstStyle/>
                    <a:p>
                      <a:pPr algn="ctr" fontAlgn="b"/>
                      <a:r>
                        <a:rPr lang="en-US" sz="1200" b="0" u="none" strike="noStrike" cap="none" spc="0">
                          <a:solidFill>
                            <a:schemeClr val="tx1"/>
                          </a:solidFill>
                          <a:effectLst/>
                        </a:rPr>
                        <a:t>Saudi Arabia</a:t>
                      </a:r>
                      <a:endParaRPr lang="en-US" sz="1200" b="0" i="0" u="none" strike="noStrike" cap="none" spc="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tc>
                  <a:txBody>
                    <a:bodyPr/>
                    <a:lstStyle/>
                    <a:p>
                      <a:pPr algn="ctr" fontAlgn="b"/>
                      <a:r>
                        <a:rPr lang="en-US" sz="1200" b="0" u="none" strike="noStrike" cap="none" spc="0">
                          <a:solidFill>
                            <a:schemeClr val="tx1"/>
                          </a:solidFill>
                          <a:effectLst/>
                        </a:rPr>
                        <a:t>693</a:t>
                      </a:r>
                      <a:endParaRPr lang="en-US" sz="1200" b="0" i="0" u="none" strike="noStrike" cap="none" spc="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tc>
                  <a:txBody>
                    <a:bodyPr/>
                    <a:lstStyle/>
                    <a:p>
                      <a:pPr algn="ctr" fontAlgn="b"/>
                      <a:r>
                        <a:rPr lang="en-US" sz="1200" b="0" u="none" strike="noStrike" cap="none" spc="0">
                          <a:solidFill>
                            <a:schemeClr val="tx1"/>
                          </a:solidFill>
                          <a:effectLst/>
                        </a:rPr>
                        <a:t>26.2</a:t>
                      </a:r>
                      <a:endParaRPr lang="en-US" sz="1200" b="0" i="0" u="none" strike="noStrike" cap="none" spc="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tc>
                  <a:txBody>
                    <a:bodyPr/>
                    <a:lstStyle/>
                    <a:p>
                      <a:pPr algn="ctr" fontAlgn="b"/>
                      <a:r>
                        <a:rPr lang="en-US" sz="1200" b="0" u="none" strike="noStrike" cap="none" spc="0">
                          <a:solidFill>
                            <a:schemeClr val="tx1"/>
                          </a:solidFill>
                          <a:effectLst/>
                        </a:rPr>
                        <a:t>3.43</a:t>
                      </a:r>
                      <a:endParaRPr lang="en-US" sz="1200" b="0" i="0" u="none" strike="noStrike" cap="none" spc="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tc>
                  <a:txBody>
                    <a:bodyPr/>
                    <a:lstStyle/>
                    <a:p>
                      <a:pPr algn="l" fontAlgn="b"/>
                      <a:r>
                        <a:rPr lang="en-US" sz="1200" b="0" u="none" strike="noStrike" cap="none" spc="0">
                          <a:solidFill>
                            <a:schemeClr val="tx1"/>
                          </a:solidFill>
                          <a:effectLst/>
                        </a:rPr>
                        <a:t>https://rdo.kau.edu.sa/Content-344-EN-276079</a:t>
                      </a:r>
                      <a:endParaRPr lang="en-US" sz="1200" b="0" i="0" u="none" strike="noStrike" cap="none" spc="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2700" cmpd="sng">
                      <a:no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extLst>
                  <a:ext uri="{0D108BD9-81ED-4DB2-BD59-A6C34878D82A}">
                    <a16:rowId xmlns:a16="http://schemas.microsoft.com/office/drawing/2014/main" val="242989901"/>
                  </a:ext>
                </a:extLst>
              </a:tr>
              <a:tr h="279655">
                <a:tc>
                  <a:txBody>
                    <a:bodyPr/>
                    <a:lstStyle/>
                    <a:p>
                      <a:pPr algn="l" fontAlgn="b"/>
                      <a:r>
                        <a:rPr lang="en-US" sz="1200" b="0" u="none" strike="noStrike" cap="none" spc="0">
                          <a:solidFill>
                            <a:schemeClr val="tx1"/>
                          </a:solidFill>
                          <a:effectLst/>
                        </a:rPr>
                        <a:t>King Saud University</a:t>
                      </a:r>
                      <a:endParaRPr lang="en-US" sz="1200" b="0" i="0" u="none" strike="noStrike" cap="none" spc="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12700" cmpd="sng">
                      <a:noFill/>
                      <a:prstDash val="solid"/>
                    </a:lnT>
                    <a:lnB w="6350" cap="flat" cmpd="sng" algn="ctr">
                      <a:solidFill>
                        <a:schemeClr val="tx1">
                          <a:lumMod val="50000"/>
                          <a:lumOff val="50000"/>
                        </a:schemeClr>
                      </a:solidFill>
                      <a:prstDash val="solid"/>
                    </a:lnB>
                    <a:noFill/>
                  </a:tcPr>
                </a:tc>
                <a:tc>
                  <a:txBody>
                    <a:bodyPr/>
                    <a:lstStyle/>
                    <a:p>
                      <a:pPr algn="ctr" fontAlgn="b"/>
                      <a:r>
                        <a:rPr lang="en-US" sz="1200" b="0" u="none" strike="noStrike" cap="none" spc="0">
                          <a:solidFill>
                            <a:schemeClr val="tx1"/>
                          </a:solidFill>
                          <a:effectLst/>
                        </a:rPr>
                        <a:t>Saudi Arabia</a:t>
                      </a:r>
                      <a:endParaRPr lang="en-US" sz="1200" b="0" i="0" u="none" strike="noStrike" cap="none" spc="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12700" cmpd="sng">
                      <a:noFill/>
                      <a:prstDash val="solid"/>
                    </a:lnT>
                    <a:lnB w="6350" cap="flat" cmpd="sng" algn="ctr">
                      <a:solidFill>
                        <a:schemeClr val="tx1">
                          <a:lumMod val="50000"/>
                          <a:lumOff val="50000"/>
                        </a:schemeClr>
                      </a:solidFill>
                      <a:prstDash val="solid"/>
                    </a:lnB>
                    <a:noFill/>
                  </a:tcPr>
                </a:tc>
                <a:tc>
                  <a:txBody>
                    <a:bodyPr/>
                    <a:lstStyle/>
                    <a:p>
                      <a:pPr algn="ctr" fontAlgn="b"/>
                      <a:r>
                        <a:rPr lang="en-US" sz="1200" b="0" u="none" strike="noStrike" cap="none" spc="0">
                          <a:solidFill>
                            <a:schemeClr val="tx1"/>
                          </a:solidFill>
                          <a:effectLst/>
                        </a:rPr>
                        <a:t>628</a:t>
                      </a:r>
                      <a:endParaRPr lang="en-US" sz="1200" b="0" i="0" u="none" strike="noStrike" cap="none" spc="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12700" cmpd="sng">
                      <a:noFill/>
                      <a:prstDash val="solid"/>
                    </a:lnT>
                    <a:lnB w="6350" cap="flat" cmpd="sng" algn="ctr">
                      <a:solidFill>
                        <a:schemeClr val="tx1">
                          <a:lumMod val="50000"/>
                          <a:lumOff val="50000"/>
                        </a:schemeClr>
                      </a:solidFill>
                      <a:prstDash val="solid"/>
                    </a:lnB>
                    <a:noFill/>
                  </a:tcPr>
                </a:tc>
                <a:tc>
                  <a:txBody>
                    <a:bodyPr/>
                    <a:lstStyle/>
                    <a:p>
                      <a:pPr algn="ctr" fontAlgn="b"/>
                      <a:r>
                        <a:rPr lang="en-US" sz="1200" b="0" u="none" strike="noStrike" cap="none" spc="0">
                          <a:solidFill>
                            <a:schemeClr val="tx1"/>
                          </a:solidFill>
                          <a:effectLst/>
                        </a:rPr>
                        <a:t>41.6</a:t>
                      </a:r>
                      <a:endParaRPr lang="en-US" sz="1200" b="0" i="0" u="none" strike="noStrike" cap="none" spc="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12700" cmpd="sng">
                      <a:noFill/>
                      <a:prstDash val="solid"/>
                    </a:lnT>
                    <a:lnB w="6350" cap="flat" cmpd="sng" algn="ctr">
                      <a:solidFill>
                        <a:schemeClr val="tx1">
                          <a:lumMod val="50000"/>
                          <a:lumOff val="50000"/>
                        </a:schemeClr>
                      </a:solidFill>
                      <a:prstDash val="solid"/>
                    </a:lnB>
                    <a:noFill/>
                  </a:tcPr>
                </a:tc>
                <a:tc>
                  <a:txBody>
                    <a:bodyPr/>
                    <a:lstStyle/>
                    <a:p>
                      <a:pPr algn="ctr" fontAlgn="b"/>
                      <a:r>
                        <a:rPr lang="en-US" sz="1200" b="0" u="none" strike="noStrike" cap="none" spc="0" dirty="0">
                          <a:solidFill>
                            <a:schemeClr val="tx1"/>
                          </a:solidFill>
                          <a:effectLst/>
                        </a:rPr>
                        <a:t>4.38</a:t>
                      </a:r>
                      <a:endParaRPr lang="en-US" sz="1200" b="0" i="0" u="none" strike="noStrike" cap="none" spc="0" dirty="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12700" cmpd="sng">
                      <a:noFill/>
                      <a:prstDash val="solid"/>
                    </a:lnT>
                    <a:lnB w="6350" cap="flat" cmpd="sng" algn="ctr">
                      <a:solidFill>
                        <a:schemeClr val="tx1">
                          <a:lumMod val="50000"/>
                          <a:lumOff val="50000"/>
                        </a:schemeClr>
                      </a:solidFill>
                      <a:prstDash val="solid"/>
                    </a:lnB>
                    <a:noFill/>
                  </a:tcPr>
                </a:tc>
                <a:tc>
                  <a:txBody>
                    <a:bodyPr/>
                    <a:lstStyle/>
                    <a:p>
                      <a:pPr algn="l" fontAlgn="b"/>
                      <a:r>
                        <a:rPr lang="en-US" sz="1200" b="0" u="none" strike="noStrike" cap="none" spc="0" dirty="0">
                          <a:solidFill>
                            <a:schemeClr val="tx1"/>
                          </a:solidFill>
                          <a:effectLst/>
                        </a:rPr>
                        <a:t>https://engineering.ksu.edu.sa/en/node/3798</a:t>
                      </a:r>
                      <a:endParaRPr lang="en-US" sz="1200" b="0" i="0" u="none" strike="noStrike" cap="none" spc="0" dirty="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12700" cmpd="sng">
                      <a:noFill/>
                      <a:prstDash val="solid"/>
                    </a:lnT>
                    <a:lnB w="6350" cap="flat" cmpd="sng" algn="ctr">
                      <a:solidFill>
                        <a:schemeClr val="tx1">
                          <a:lumMod val="50000"/>
                          <a:lumOff val="50000"/>
                        </a:schemeClr>
                      </a:solidFill>
                      <a:prstDash val="solid"/>
                    </a:lnB>
                    <a:noFill/>
                  </a:tcPr>
                </a:tc>
                <a:extLst>
                  <a:ext uri="{0D108BD9-81ED-4DB2-BD59-A6C34878D82A}">
                    <a16:rowId xmlns:a16="http://schemas.microsoft.com/office/drawing/2014/main" val="716583709"/>
                  </a:ext>
                </a:extLst>
              </a:tr>
              <a:tr h="475916">
                <a:tc>
                  <a:txBody>
                    <a:bodyPr/>
                    <a:lstStyle/>
                    <a:p>
                      <a:pPr algn="l" fontAlgn="b"/>
                      <a:r>
                        <a:rPr lang="en-US" sz="1200" b="0" u="none" strike="noStrike" cap="none" spc="0">
                          <a:solidFill>
                            <a:schemeClr val="tx1"/>
                          </a:solidFill>
                          <a:effectLst/>
                        </a:rPr>
                        <a:t>Ben-Gurion University of the Negev</a:t>
                      </a:r>
                      <a:endParaRPr lang="en-US" sz="1200" b="0" i="0" u="none" strike="noStrike" cap="none" spc="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tc>
                  <a:txBody>
                    <a:bodyPr/>
                    <a:lstStyle/>
                    <a:p>
                      <a:pPr algn="ctr" fontAlgn="b"/>
                      <a:r>
                        <a:rPr lang="en-US" sz="1200" b="0" u="none" strike="noStrike" cap="none" spc="0">
                          <a:solidFill>
                            <a:schemeClr val="tx1"/>
                          </a:solidFill>
                          <a:effectLst/>
                        </a:rPr>
                        <a:t>Israel</a:t>
                      </a:r>
                      <a:endParaRPr lang="en-US" sz="1200" b="0" i="0" u="none" strike="noStrike" cap="none" spc="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tc>
                  <a:txBody>
                    <a:bodyPr/>
                    <a:lstStyle/>
                    <a:p>
                      <a:pPr algn="ctr" fontAlgn="b"/>
                      <a:r>
                        <a:rPr lang="en-US" sz="1200" b="0" u="none" strike="noStrike" cap="none" spc="0">
                          <a:solidFill>
                            <a:schemeClr val="tx1"/>
                          </a:solidFill>
                          <a:effectLst/>
                        </a:rPr>
                        <a:t>624</a:t>
                      </a:r>
                      <a:endParaRPr lang="en-US" sz="1200" b="0" i="0" u="none" strike="noStrike" cap="none" spc="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tc>
                  <a:txBody>
                    <a:bodyPr/>
                    <a:lstStyle/>
                    <a:p>
                      <a:pPr algn="ctr" fontAlgn="b"/>
                      <a:r>
                        <a:rPr lang="en-US" sz="1200" b="0" u="none" strike="noStrike" cap="none" spc="0">
                          <a:solidFill>
                            <a:schemeClr val="tx1"/>
                          </a:solidFill>
                          <a:effectLst/>
                        </a:rPr>
                        <a:t>20.4</a:t>
                      </a:r>
                      <a:endParaRPr lang="en-US" sz="1200" b="0" i="0" u="none" strike="noStrike" cap="none" spc="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tc>
                  <a:txBody>
                    <a:bodyPr/>
                    <a:lstStyle/>
                    <a:p>
                      <a:pPr algn="ctr" fontAlgn="b"/>
                      <a:r>
                        <a:rPr lang="en-US" sz="1200" b="0" u="none" strike="noStrike" cap="none" spc="0" dirty="0">
                          <a:solidFill>
                            <a:schemeClr val="tx1"/>
                          </a:solidFill>
                          <a:effectLst/>
                        </a:rPr>
                        <a:t>2.83</a:t>
                      </a:r>
                      <a:endParaRPr lang="en-US" sz="1200" b="0" i="0" u="none" strike="noStrike" cap="none" spc="0" dirty="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tc>
                  <a:txBody>
                    <a:bodyPr/>
                    <a:lstStyle/>
                    <a:p>
                      <a:pPr algn="l" fontAlgn="b"/>
                      <a:r>
                        <a:rPr lang="en-US" sz="1200" b="0" u="none" strike="noStrike" cap="none" spc="0" dirty="0">
                          <a:solidFill>
                            <a:schemeClr val="tx1"/>
                          </a:solidFill>
                          <a:effectLst/>
                        </a:rPr>
                        <a:t>https://libguides.bgu.ac.il/central/writing_and_publishing</a:t>
                      </a:r>
                      <a:endParaRPr lang="en-US" sz="1200" b="0" i="0" u="none" strike="noStrike" cap="none" spc="0" dirty="0">
                        <a:solidFill>
                          <a:schemeClr val="tx1"/>
                        </a:solidFill>
                        <a:effectLst/>
                        <a:latin typeface="Calibri" panose="020F0502020204030204" pitchFamily="34" charset="0"/>
                      </a:endParaRPr>
                    </a:p>
                  </a:txBody>
                  <a:tcPr marL="58928" marR="2731" marT="45330" marB="45330" anchor="b">
                    <a:lnL w="19050" cap="flat" cmpd="sng" algn="ctr">
                      <a:solidFill>
                        <a:schemeClr val="tx1"/>
                      </a:solidFill>
                      <a:prstDash val="solid"/>
                    </a:lnL>
                    <a:lnR w="12700" cmpd="sng">
                      <a:no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extLst>
                  <a:ext uri="{0D108BD9-81ED-4DB2-BD59-A6C34878D82A}">
                    <a16:rowId xmlns:a16="http://schemas.microsoft.com/office/drawing/2014/main" val="1194566353"/>
                  </a:ext>
                </a:extLst>
              </a:tr>
            </a:tbl>
          </a:graphicData>
        </a:graphic>
      </p:graphicFrame>
    </p:spTree>
    <p:extLst>
      <p:ext uri="{BB962C8B-B14F-4D97-AF65-F5344CB8AC3E}">
        <p14:creationId xmlns:p14="http://schemas.microsoft.com/office/powerpoint/2010/main" val="3070554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2659FDB4-FCBE-4A89-B46D-43D4FA544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313"/>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729F6E20-6934-48CA-A2D8-33F513677F1B}"/>
              </a:ext>
            </a:extLst>
          </p:cNvPr>
          <p:cNvSpPr>
            <a:spLocks noGrp="1"/>
          </p:cNvSpPr>
          <p:nvPr>
            <p:ph type="title"/>
          </p:nvPr>
        </p:nvSpPr>
        <p:spPr>
          <a:xfrm>
            <a:off x="479394" y="1070800"/>
            <a:ext cx="3939688" cy="5583126"/>
          </a:xfrm>
        </p:spPr>
        <p:txBody>
          <a:bodyPr>
            <a:normAutofit/>
          </a:bodyPr>
          <a:lstStyle/>
          <a:p>
            <a:r>
              <a:rPr lang="en-US" sz="3600" b="1" dirty="0">
                <a:solidFill>
                  <a:srgbClr val="C00000"/>
                </a:solidFill>
                <a:latin typeface="+mn-lt"/>
              </a:rPr>
              <a:t>Citation advantage of Green open Access – possible reasons</a:t>
            </a:r>
          </a:p>
        </p:txBody>
      </p:sp>
      <p:cxnSp>
        <p:nvCxnSpPr>
          <p:cNvPr id="19" name="Straight Connector 18">
            <a:extLst>
              <a:ext uri="{FF2B5EF4-FFF2-40B4-BE49-F238E27FC236}">
                <a16:creationId xmlns:a16="http://schemas.microsoft.com/office/drawing/2014/main" id="{C8F51B3F-8331-4E4A-AE96-D47B1006EE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8053" y="1132114"/>
            <a:ext cx="0" cy="5717573"/>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86EC37C3-8464-0AAC-7A90-4B810F9A704C}"/>
              </a:ext>
            </a:extLst>
          </p:cNvPr>
          <p:cNvGraphicFramePr>
            <a:graphicFrameLocks noGrp="1"/>
          </p:cNvGraphicFramePr>
          <p:nvPr>
            <p:ph idx="1"/>
            <p:extLst>
              <p:ext uri="{D42A27DB-BD31-4B8C-83A1-F6EECF244321}">
                <p14:modId xmlns:p14="http://schemas.microsoft.com/office/powerpoint/2010/main" val="148692819"/>
              </p:ext>
            </p:extLst>
          </p:nvPr>
        </p:nvGraphicFramePr>
        <p:xfrm>
          <a:off x="5108534" y="287080"/>
          <a:ext cx="6757395" cy="63730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887617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4C5ECF0-5065-462B-9D56-B02A30F69A87}"/>
              </a:ext>
            </a:extLst>
          </p:cNvPr>
          <p:cNvSpPr>
            <a:spLocks noGrp="1"/>
          </p:cNvSpPr>
          <p:nvPr>
            <p:ph type="title"/>
          </p:nvPr>
        </p:nvSpPr>
        <p:spPr>
          <a:xfrm>
            <a:off x="838200" y="365125"/>
            <a:ext cx="10515600" cy="1325563"/>
          </a:xfrm>
        </p:spPr>
        <p:txBody>
          <a:bodyPr>
            <a:normAutofit fontScale="90000"/>
          </a:bodyPr>
          <a:lstStyle/>
          <a:p>
            <a:r>
              <a:rPr lang="en-US" sz="2200" b="1" dirty="0">
                <a:solidFill>
                  <a:srgbClr val="C00000"/>
                </a:solidFill>
                <a:latin typeface="+mn-lt"/>
              </a:rPr>
              <a:t>Discussion-1</a:t>
            </a:r>
            <a:br>
              <a:rPr lang="en-US" sz="3600" b="1" dirty="0">
                <a:solidFill>
                  <a:srgbClr val="C00000"/>
                </a:solidFill>
                <a:latin typeface="+mn-lt"/>
              </a:rPr>
            </a:br>
            <a:r>
              <a:rPr lang="en-US" sz="3600" b="1" dirty="0">
                <a:solidFill>
                  <a:srgbClr val="002060"/>
                </a:solidFill>
                <a:latin typeface="+mn-lt"/>
              </a:rPr>
              <a:t>-  </a:t>
            </a:r>
            <a:r>
              <a:rPr lang="en-US" sz="2200" b="1" dirty="0">
                <a:solidFill>
                  <a:srgbClr val="002060"/>
                </a:solidFill>
                <a:latin typeface="+mn-lt"/>
              </a:rPr>
              <a:t>Hybrid Gold OA exhibits a higher citation impact than other OA models</a:t>
            </a:r>
            <a:br>
              <a:rPr lang="en-US" sz="2200" b="1" dirty="0">
                <a:solidFill>
                  <a:srgbClr val="002060"/>
                </a:solidFill>
                <a:latin typeface="+mn-lt"/>
              </a:rPr>
            </a:br>
            <a:r>
              <a:rPr lang="en-US" sz="2400" b="1" dirty="0">
                <a:solidFill>
                  <a:srgbClr val="002060"/>
                </a:solidFill>
                <a:latin typeface="+mn-lt"/>
              </a:rPr>
              <a:t>-</a:t>
            </a:r>
            <a:r>
              <a:rPr lang="en-US" sz="2200" b="1" dirty="0">
                <a:solidFill>
                  <a:srgbClr val="002060"/>
                </a:solidFill>
                <a:latin typeface="+mn-lt"/>
              </a:rPr>
              <a:t>   Hybrid Gold OA journals are highly ranked.</a:t>
            </a:r>
            <a:br>
              <a:rPr lang="en-US" sz="2200" b="1" dirty="0">
                <a:solidFill>
                  <a:srgbClr val="002060"/>
                </a:solidFill>
                <a:latin typeface="+mn-lt"/>
              </a:rPr>
            </a:br>
            <a:r>
              <a:rPr lang="en-US" sz="2200" b="1" dirty="0">
                <a:solidFill>
                  <a:srgbClr val="002060"/>
                </a:solidFill>
                <a:latin typeface="+mn-lt"/>
              </a:rPr>
              <a:t>-    Researchers publish more in the hybrid OA journals when they receive Institutional support</a:t>
            </a:r>
            <a:br>
              <a:rPr lang="en-US" sz="3600" b="1" dirty="0"/>
            </a:br>
            <a:endParaRPr lang="en-US" sz="3600" dirty="0">
              <a:solidFill>
                <a:srgbClr val="C00000"/>
              </a:solidFill>
              <a:latin typeface="+mn-lt"/>
            </a:endParaRP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B4DAB8C-AC0E-493F-B6C3-E620BD3EC529}"/>
              </a:ext>
            </a:extLst>
          </p:cNvPr>
          <p:cNvSpPr>
            <a:spLocks noGrp="1"/>
          </p:cNvSpPr>
          <p:nvPr>
            <p:ph idx="1"/>
          </p:nvPr>
        </p:nvSpPr>
        <p:spPr>
          <a:xfrm>
            <a:off x="838200" y="1929384"/>
            <a:ext cx="10515600" cy="4251960"/>
          </a:xfrm>
        </p:spPr>
        <p:txBody>
          <a:bodyPr>
            <a:normAutofit lnSpcReduction="10000"/>
          </a:bodyPr>
          <a:lstStyle/>
          <a:p>
            <a:r>
              <a:rPr lang="en-US" sz="1900" b="1" dirty="0"/>
              <a:t>Why Hybrid Gold OA Journals Are Highly Ranked:</a:t>
            </a:r>
          </a:p>
          <a:p>
            <a:pPr lvl="1"/>
            <a:r>
              <a:rPr lang="en-US" sz="1900" b="1" dirty="0"/>
              <a:t>Historical Prestige:</a:t>
            </a:r>
            <a:r>
              <a:rPr lang="en-US" sz="1900" dirty="0"/>
              <a:t> Many have a long-standing reputation from their subscription-based days.</a:t>
            </a:r>
          </a:p>
          <a:p>
            <a:pPr lvl="1"/>
            <a:r>
              <a:rPr lang="en-US" sz="1900" b="1" dirty="0"/>
              <a:t>Economic Benefits:</a:t>
            </a:r>
            <a:r>
              <a:rPr lang="en-US" sz="1900" dirty="0"/>
              <a:t> Dual revenue from subscription fees and article processing charges (APCs).</a:t>
            </a:r>
          </a:p>
          <a:p>
            <a:pPr lvl="1"/>
            <a:r>
              <a:rPr lang="en-US" sz="1900" b="1" dirty="0"/>
              <a:t>Transition Phase:</a:t>
            </a:r>
            <a:r>
              <a:rPr lang="en-US" sz="1900" dirty="0"/>
              <a:t> Allows publishers to test open access waters without full commitment.</a:t>
            </a:r>
          </a:p>
          <a:p>
            <a:pPr lvl="1"/>
            <a:r>
              <a:rPr lang="en-US" sz="1900" b="1" dirty="0"/>
              <a:t>Author Flexibility:</a:t>
            </a:r>
            <a:r>
              <a:rPr lang="en-US" sz="1900" dirty="0"/>
              <a:t> Provides authors a choice between open access and traditional publishing.</a:t>
            </a:r>
          </a:p>
          <a:p>
            <a:pPr lvl="1"/>
            <a:r>
              <a:rPr lang="en-US" sz="1900" b="1" dirty="0"/>
              <a:t>Quality Control:</a:t>
            </a:r>
            <a:r>
              <a:rPr lang="en-US" sz="1900" dirty="0"/>
              <a:t> Rigorous peer-review processes often maintained from their traditional journal roots.</a:t>
            </a:r>
          </a:p>
          <a:p>
            <a:pPr lvl="1"/>
            <a:r>
              <a:rPr lang="en-US" sz="1900" b="1" dirty="0"/>
              <a:t>Reluctance to Change:</a:t>
            </a:r>
            <a:r>
              <a:rPr lang="en-US" sz="1900" dirty="0"/>
              <a:t> Uncertainties about OA sustainability and operational changes make full transition risky for some</a:t>
            </a:r>
          </a:p>
          <a:p>
            <a:r>
              <a:rPr lang="en-US" sz="1900" b="1" dirty="0"/>
              <a:t>Institutional support for publishing in Hybrid OA Journals</a:t>
            </a:r>
          </a:p>
          <a:p>
            <a:pPr lvl="1"/>
            <a:r>
              <a:rPr lang="en-US" sz="1900" dirty="0"/>
              <a:t>It is found that Institutions with high hybrid OA publishing productivity have their OA publishing support system.</a:t>
            </a:r>
          </a:p>
          <a:p>
            <a:pPr lvl="1"/>
            <a:r>
              <a:rPr lang="en-US" sz="1900" dirty="0"/>
              <a:t> When hybrid OA publishing increase it is advisable to conduct an analysis of Read and publish costs</a:t>
            </a:r>
          </a:p>
          <a:p>
            <a:pPr lvl="1"/>
            <a:endParaRPr lang="en-US" sz="1500" b="1" dirty="0"/>
          </a:p>
        </p:txBody>
      </p:sp>
    </p:spTree>
    <p:extLst>
      <p:ext uri="{BB962C8B-B14F-4D97-AF65-F5344CB8AC3E}">
        <p14:creationId xmlns:p14="http://schemas.microsoft.com/office/powerpoint/2010/main" val="21823451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6981C7-21AD-4DEC-8A35-2257F8C77871}"/>
              </a:ext>
            </a:extLst>
          </p:cNvPr>
          <p:cNvSpPr>
            <a:spLocks noGrp="1"/>
          </p:cNvSpPr>
          <p:nvPr>
            <p:ph type="title"/>
          </p:nvPr>
        </p:nvSpPr>
        <p:spPr>
          <a:xfrm>
            <a:off x="838200" y="365125"/>
            <a:ext cx="10515600" cy="1325563"/>
          </a:xfrm>
        </p:spPr>
        <p:txBody>
          <a:bodyPr>
            <a:normAutofit fontScale="90000"/>
          </a:bodyPr>
          <a:lstStyle/>
          <a:p>
            <a:r>
              <a:rPr lang="en-US" sz="2200" b="1" dirty="0">
                <a:solidFill>
                  <a:srgbClr val="C00000"/>
                </a:solidFill>
                <a:latin typeface="+mn-lt"/>
              </a:rPr>
              <a:t>Discussion-2</a:t>
            </a:r>
            <a:br>
              <a:rPr lang="en-US" sz="3600" b="1" dirty="0">
                <a:solidFill>
                  <a:srgbClr val="C00000"/>
                </a:solidFill>
              </a:rPr>
            </a:br>
            <a:br>
              <a:rPr lang="en-US" sz="3600" b="1" dirty="0">
                <a:solidFill>
                  <a:srgbClr val="C00000"/>
                </a:solidFill>
              </a:rPr>
            </a:br>
            <a:r>
              <a:rPr lang="en-US" sz="2200" b="1" dirty="0">
                <a:solidFill>
                  <a:srgbClr val="002060"/>
                </a:solidFill>
                <a:latin typeface="+mn-lt"/>
              </a:rPr>
              <a:t>Gold OA has less citation impact - Factors Affecting Gold OA Journals' Rankings and Impact</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1FE3286-9096-4177-BA90-A930E8AC8EF1}"/>
              </a:ext>
            </a:extLst>
          </p:cNvPr>
          <p:cNvSpPr>
            <a:spLocks noGrp="1"/>
          </p:cNvSpPr>
          <p:nvPr>
            <p:ph idx="1"/>
          </p:nvPr>
        </p:nvSpPr>
        <p:spPr>
          <a:xfrm>
            <a:off x="838200" y="1929384"/>
            <a:ext cx="10515600" cy="4251960"/>
          </a:xfrm>
        </p:spPr>
        <p:txBody>
          <a:bodyPr>
            <a:normAutofit/>
          </a:bodyPr>
          <a:lstStyle/>
          <a:p>
            <a:pPr lvl="1"/>
            <a:r>
              <a:rPr lang="en-US" sz="2000" b="1" dirty="0"/>
              <a:t>Establishment and Recognition:</a:t>
            </a:r>
            <a:r>
              <a:rPr lang="en-US" sz="2000" dirty="0"/>
              <a:t> Gold open access journals may struggle to gain recognition and reputation, especially when compared to long-established subscription-based journals.</a:t>
            </a:r>
          </a:p>
          <a:p>
            <a:pPr lvl="1"/>
            <a:r>
              <a:rPr lang="en-US" sz="2000" b="1" dirty="0"/>
              <a:t>Limited Resources:</a:t>
            </a:r>
            <a:r>
              <a:rPr lang="en-US" sz="2000" dirty="0"/>
              <a:t> New gold open access journals often have limited financial resources for editorial processes, marketing, and promotion, impacting their ability to attract quality submissions and visibility.</a:t>
            </a:r>
          </a:p>
          <a:p>
            <a:pPr lvl="1"/>
            <a:r>
              <a:rPr lang="en-US" sz="2000" b="1" dirty="0"/>
              <a:t>Peer Review Quality:</a:t>
            </a:r>
            <a:r>
              <a:rPr lang="en-US" sz="2000" dirty="0"/>
              <a:t> Maintaining rigorous peer review standards can be a challenge for some gold open access journals, affecting the quality of published articles and their perceived value.</a:t>
            </a:r>
          </a:p>
          <a:p>
            <a:pPr lvl="1"/>
            <a:r>
              <a:rPr lang="en-US" sz="2000" b="1" dirty="0"/>
              <a:t>Author and Institutional Preferences:</a:t>
            </a:r>
            <a:r>
              <a:rPr lang="en-US" sz="2000" dirty="0"/>
              <a:t> Researchers and institutions may still prefer to publish in traditional subscription journals due to perceived prestige, impacting the competitiveness of gold open access journals.</a:t>
            </a:r>
          </a:p>
          <a:p>
            <a:pPr lvl="1"/>
            <a:r>
              <a:rPr lang="en-US" sz="2000" b="1" dirty="0"/>
              <a:t>Funding Models:</a:t>
            </a:r>
            <a:r>
              <a:rPr lang="en-US" sz="2000" dirty="0"/>
              <a:t> Gold open access journals rely on article processing charges (APCs), which can deter some authors and institutions, limiting the pool of potential submissions and impacting journal rankings.</a:t>
            </a:r>
          </a:p>
        </p:txBody>
      </p:sp>
    </p:spTree>
    <p:extLst>
      <p:ext uri="{BB962C8B-B14F-4D97-AF65-F5344CB8AC3E}">
        <p14:creationId xmlns:p14="http://schemas.microsoft.com/office/powerpoint/2010/main" val="12762507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CB52A23-6D3F-4A6F-A8FC-5129A1AD59B0}"/>
              </a:ext>
            </a:extLst>
          </p:cNvPr>
          <p:cNvSpPr>
            <a:spLocks noGrp="1"/>
          </p:cNvSpPr>
          <p:nvPr>
            <p:ph type="title"/>
          </p:nvPr>
        </p:nvSpPr>
        <p:spPr>
          <a:xfrm>
            <a:off x="838200" y="365125"/>
            <a:ext cx="10515600" cy="1325563"/>
          </a:xfrm>
        </p:spPr>
        <p:txBody>
          <a:bodyPr>
            <a:normAutofit fontScale="90000"/>
          </a:bodyPr>
          <a:lstStyle/>
          <a:p>
            <a:br>
              <a:rPr lang="en-US" sz="3600" b="1" dirty="0">
                <a:solidFill>
                  <a:srgbClr val="C00000"/>
                </a:solidFill>
                <a:latin typeface="+mn-lt"/>
              </a:rPr>
            </a:br>
            <a:r>
              <a:rPr lang="en-US" sz="2200" b="1" dirty="0">
                <a:solidFill>
                  <a:srgbClr val="C00000"/>
                </a:solidFill>
                <a:latin typeface="+mn-lt"/>
              </a:rPr>
              <a:t>Discussion- 3</a:t>
            </a:r>
            <a:br>
              <a:rPr lang="en-US" sz="3600" b="1" dirty="0">
                <a:solidFill>
                  <a:srgbClr val="C00000"/>
                </a:solidFill>
                <a:latin typeface="+mn-lt"/>
              </a:rPr>
            </a:br>
            <a:br>
              <a:rPr lang="en-US" sz="3600" b="1" dirty="0">
                <a:solidFill>
                  <a:srgbClr val="C00000"/>
                </a:solidFill>
                <a:latin typeface="+mn-lt"/>
              </a:rPr>
            </a:br>
            <a:r>
              <a:rPr lang="en-US" sz="2200" b="1" dirty="0">
                <a:solidFill>
                  <a:srgbClr val="002060"/>
                </a:solidFill>
                <a:latin typeface="+mn-lt"/>
              </a:rPr>
              <a:t>Green OA is second behind hybrid Gold in terms of citation impact and ranking of journals</a:t>
            </a:r>
            <a:br>
              <a:rPr lang="en-US" sz="3600" b="1" dirty="0">
                <a:latin typeface="+mn-lt"/>
              </a:rPr>
            </a:br>
            <a:br>
              <a:rPr lang="en-US" sz="3600" dirty="0"/>
            </a:br>
            <a:endParaRPr lang="en-US" sz="3600" dirty="0">
              <a:solidFill>
                <a:srgbClr val="C00000"/>
              </a:solidFill>
              <a:latin typeface="+mn-lt"/>
            </a:endParaRP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1ACAA2F-9353-41C3-B821-E5C53D0A0641}"/>
              </a:ext>
            </a:extLst>
          </p:cNvPr>
          <p:cNvSpPr>
            <a:spLocks noGrp="1"/>
          </p:cNvSpPr>
          <p:nvPr>
            <p:ph idx="1"/>
          </p:nvPr>
        </p:nvSpPr>
        <p:spPr>
          <a:xfrm>
            <a:off x="838200" y="1929384"/>
            <a:ext cx="10515600" cy="4251960"/>
          </a:xfrm>
        </p:spPr>
        <p:txBody>
          <a:bodyPr>
            <a:normAutofit/>
          </a:bodyPr>
          <a:lstStyle/>
          <a:p>
            <a:r>
              <a:rPr lang="en-US" sz="2200" b="1" dirty="0"/>
              <a:t>Promoting Green Open Access (Green OA) at Your Institution</a:t>
            </a:r>
          </a:p>
          <a:p>
            <a:pPr lvl="1"/>
            <a:r>
              <a:rPr lang="en-US" sz="2200" dirty="0"/>
              <a:t>Establish an Institutional Repository (IR):</a:t>
            </a:r>
          </a:p>
          <a:p>
            <a:pPr lvl="1"/>
            <a:r>
              <a:rPr lang="en-US" sz="2200" dirty="0"/>
              <a:t>Institutional Policies and Mandates</a:t>
            </a:r>
          </a:p>
          <a:p>
            <a:pPr lvl="1"/>
            <a:r>
              <a:rPr lang="en-US" sz="2200" dirty="0"/>
              <a:t>Training and Support Services</a:t>
            </a:r>
          </a:p>
          <a:p>
            <a:pPr lvl="1"/>
            <a:r>
              <a:rPr lang="en-US" sz="2200" dirty="0"/>
              <a:t>Advocate for Open Access Principles</a:t>
            </a:r>
          </a:p>
          <a:p>
            <a:pPr lvl="1"/>
            <a:r>
              <a:rPr lang="en-US" sz="2200" dirty="0"/>
              <a:t>Collaboration with Publishers</a:t>
            </a:r>
          </a:p>
          <a:p>
            <a:pPr lvl="1"/>
            <a:r>
              <a:rPr lang="en-US" sz="2200" dirty="0"/>
              <a:t>Promotion and Outreach</a:t>
            </a:r>
          </a:p>
          <a:p>
            <a:pPr lvl="1"/>
            <a:endParaRPr lang="en-US" sz="2200" dirty="0"/>
          </a:p>
          <a:p>
            <a:endParaRPr lang="en-US" sz="2200" dirty="0"/>
          </a:p>
        </p:txBody>
      </p:sp>
    </p:spTree>
    <p:extLst>
      <p:ext uri="{BB962C8B-B14F-4D97-AF65-F5344CB8AC3E}">
        <p14:creationId xmlns:p14="http://schemas.microsoft.com/office/powerpoint/2010/main" val="2727663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3" name="Rectangle 42">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0586A67-8E9C-4ADC-8423-A3A4775112B7}"/>
              </a:ext>
            </a:extLst>
          </p:cNvPr>
          <p:cNvSpPr>
            <a:spLocks noGrp="1"/>
          </p:cNvSpPr>
          <p:nvPr>
            <p:ph type="title"/>
          </p:nvPr>
        </p:nvSpPr>
        <p:spPr>
          <a:xfrm>
            <a:off x="838200" y="365125"/>
            <a:ext cx="10515600" cy="1325563"/>
          </a:xfrm>
        </p:spPr>
        <p:txBody>
          <a:bodyPr>
            <a:normAutofit/>
          </a:bodyPr>
          <a:lstStyle/>
          <a:p>
            <a:pPr algn="ctr"/>
            <a:r>
              <a:rPr lang="en-US" sz="3600" b="1" dirty="0">
                <a:solidFill>
                  <a:srgbClr val="C00000"/>
                </a:solidFill>
                <a:latin typeface="+mn-lt"/>
              </a:rPr>
              <a:t>Objectives of the study</a:t>
            </a:r>
          </a:p>
        </p:txBody>
      </p:sp>
      <p:sp>
        <p:nvSpPr>
          <p:cNvPr id="45"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EF03BC41-2169-4812-BFF9-FF12E6598631}"/>
              </a:ext>
            </a:extLst>
          </p:cNvPr>
          <p:cNvSpPr>
            <a:spLocks noGrp="1"/>
          </p:cNvSpPr>
          <p:nvPr>
            <p:ph idx="1"/>
          </p:nvPr>
        </p:nvSpPr>
        <p:spPr>
          <a:xfrm>
            <a:off x="838200" y="1929384"/>
            <a:ext cx="10515600" cy="4251960"/>
          </a:xfrm>
        </p:spPr>
        <p:txBody>
          <a:bodyPr>
            <a:normAutofit fontScale="92500" lnSpcReduction="10000"/>
          </a:bodyPr>
          <a:lstStyle/>
          <a:p>
            <a:pPr lvl="1"/>
            <a:r>
              <a:rPr lang="en-US" kern="1200" dirty="0"/>
              <a:t>The study’s aim is to analyze and evaluate the citation impact of open access (OA) publications of Middle East countries.</a:t>
            </a:r>
          </a:p>
          <a:p>
            <a:pPr lvl="1"/>
            <a:endParaRPr lang="en-US" kern="1200" dirty="0"/>
          </a:p>
          <a:p>
            <a:pPr lvl="2"/>
            <a:r>
              <a:rPr lang="en-US" sz="2400" kern="1200" dirty="0">
                <a:latin typeface="Calibri" panose="020F0502020204030204"/>
                <a:ea typeface="+mn-ea"/>
                <a:cs typeface="+mn-cs"/>
              </a:rPr>
              <a:t>Determine the proportion of OA publications originating from the countries in the Middle </a:t>
            </a:r>
            <a:r>
              <a:rPr lang="en-US" sz="2400" kern="1200" dirty="0"/>
              <a:t>East</a:t>
            </a:r>
          </a:p>
          <a:p>
            <a:pPr lvl="2"/>
            <a:endParaRPr lang="en-US" sz="2400" kern="1200" dirty="0"/>
          </a:p>
          <a:p>
            <a:pPr lvl="2"/>
            <a:r>
              <a:rPr lang="en-US" sz="2400" kern="1200" dirty="0"/>
              <a:t>Analyze the growth trend of OA publications in the Middle East during the three-year period from 2020 to 2022.</a:t>
            </a:r>
          </a:p>
          <a:p>
            <a:pPr lvl="2"/>
            <a:endParaRPr lang="en-US" sz="2400" kern="1200" dirty="0"/>
          </a:p>
          <a:p>
            <a:pPr lvl="2"/>
            <a:r>
              <a:rPr lang="en-US" sz="2400" kern="1200" dirty="0"/>
              <a:t>Compare the citation impact of OA articles and paywalled articles</a:t>
            </a:r>
          </a:p>
          <a:p>
            <a:pPr lvl="2"/>
            <a:endParaRPr lang="en-US" sz="2400" kern="1200" dirty="0"/>
          </a:p>
          <a:p>
            <a:pPr lvl="2"/>
            <a:r>
              <a:rPr lang="en-US" sz="2400" kern="1200" dirty="0"/>
              <a:t>Differentiate and compare the citation impact among Gold ,hybrid Gold, green, and Bronze OA publications</a:t>
            </a:r>
          </a:p>
        </p:txBody>
      </p:sp>
    </p:spTree>
    <p:extLst>
      <p:ext uri="{BB962C8B-B14F-4D97-AF65-F5344CB8AC3E}">
        <p14:creationId xmlns:p14="http://schemas.microsoft.com/office/powerpoint/2010/main" val="814389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51D0C37-8FA6-4044-BB12-DA7A2FD7FFC9}"/>
              </a:ext>
            </a:extLst>
          </p:cNvPr>
          <p:cNvSpPr>
            <a:spLocks noGrp="1"/>
          </p:cNvSpPr>
          <p:nvPr>
            <p:ph type="title"/>
          </p:nvPr>
        </p:nvSpPr>
        <p:spPr>
          <a:xfrm>
            <a:off x="838200" y="365125"/>
            <a:ext cx="10515600" cy="1325563"/>
          </a:xfrm>
        </p:spPr>
        <p:txBody>
          <a:bodyPr>
            <a:normAutofit fontScale="90000"/>
          </a:bodyPr>
          <a:lstStyle/>
          <a:p>
            <a:r>
              <a:rPr lang="en-US" sz="2200" b="1" dirty="0">
                <a:solidFill>
                  <a:srgbClr val="C00000"/>
                </a:solidFill>
                <a:latin typeface="+mn-lt"/>
              </a:rPr>
              <a:t>Discussion-4</a:t>
            </a:r>
            <a:br>
              <a:rPr lang="en-US" sz="3600" b="1" dirty="0">
                <a:solidFill>
                  <a:srgbClr val="C00000"/>
                </a:solidFill>
                <a:latin typeface="+mn-lt"/>
              </a:rPr>
            </a:br>
            <a:br>
              <a:rPr lang="en-US" sz="2200" b="1" dirty="0">
                <a:solidFill>
                  <a:srgbClr val="C00000"/>
                </a:solidFill>
                <a:latin typeface="+mn-lt"/>
              </a:rPr>
            </a:br>
            <a:r>
              <a:rPr lang="en-US" sz="2200" b="1" dirty="0">
                <a:solidFill>
                  <a:srgbClr val="002060"/>
                </a:solidFill>
                <a:latin typeface="+mn-lt"/>
              </a:rPr>
              <a:t>Double Dipping in Hybrid OA- Challenges</a:t>
            </a:r>
            <a:br>
              <a:rPr lang="en-US" sz="3600" b="1" dirty="0">
                <a:solidFill>
                  <a:srgbClr val="002060"/>
                </a:solidFill>
              </a:rPr>
            </a:br>
            <a:endParaRPr lang="en-US" sz="3600" dirty="0">
              <a:solidFill>
                <a:srgbClr val="002060"/>
              </a:solidFill>
              <a:latin typeface="+mn-lt"/>
            </a:endParaRP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99E00F0-C7F5-4E44-8B7D-C56AADDAD6FA}"/>
              </a:ext>
            </a:extLst>
          </p:cNvPr>
          <p:cNvSpPr>
            <a:spLocks noGrp="1"/>
          </p:cNvSpPr>
          <p:nvPr>
            <p:ph idx="1"/>
          </p:nvPr>
        </p:nvSpPr>
        <p:spPr>
          <a:xfrm>
            <a:off x="838200" y="1929384"/>
            <a:ext cx="10515600" cy="4251960"/>
          </a:xfrm>
        </p:spPr>
        <p:txBody>
          <a:bodyPr>
            <a:normAutofit/>
          </a:bodyPr>
          <a:lstStyle/>
          <a:p>
            <a:pPr marL="0" indent="0">
              <a:buNone/>
            </a:pPr>
            <a:endParaRPr lang="en-US" sz="2200" b="1" dirty="0"/>
          </a:p>
          <a:p>
            <a:pPr lvl="1"/>
            <a:r>
              <a:rPr lang="en-US" sz="2200" b="1" dirty="0"/>
              <a:t>Double Payment:</a:t>
            </a:r>
            <a:r>
              <a:rPr lang="en-US" sz="2200" dirty="0"/>
              <a:t> Institutions pay twice for the same content—once through subscriptions and again via Article Processing Charges (APCs).</a:t>
            </a:r>
          </a:p>
          <a:p>
            <a:pPr lvl="1"/>
            <a:r>
              <a:rPr lang="en-US" sz="2200" b="1" dirty="0"/>
              <a:t>Cost Inefficiency:</a:t>
            </a:r>
            <a:r>
              <a:rPr lang="en-US" sz="2200" dirty="0"/>
              <a:t> Double dipping strains budgets and lacks cost-effectiveness.</a:t>
            </a:r>
          </a:p>
          <a:p>
            <a:pPr lvl="1"/>
            <a:r>
              <a:rPr lang="en-US" sz="2200" b="1" dirty="0"/>
              <a:t>Transparency Concerns:</a:t>
            </a:r>
            <a:r>
              <a:rPr lang="en-US" sz="2200" dirty="0"/>
              <a:t> Lack of clear allocation between subscriptions and APCs hinders assessment.</a:t>
            </a:r>
          </a:p>
          <a:p>
            <a:pPr lvl="1"/>
            <a:r>
              <a:rPr lang="en-US" sz="2200" b="1" dirty="0"/>
              <a:t>Fairness Issues:</a:t>
            </a:r>
            <a:r>
              <a:rPr lang="en-US" sz="2200" dirty="0"/>
              <a:t> It's perceived as unfair to institutions and researchers, undermining open access goals.</a:t>
            </a:r>
          </a:p>
          <a:p>
            <a:pPr lvl="1"/>
            <a:r>
              <a:rPr lang="en-US" sz="2200" b="1" dirty="0"/>
              <a:t>Solution: </a:t>
            </a:r>
            <a:r>
              <a:rPr lang="en-US" sz="2200" dirty="0"/>
              <a:t>Explore transformative agreements and transparent pricing to mitigate double dipping</a:t>
            </a:r>
          </a:p>
          <a:p>
            <a:endParaRPr lang="en-US" sz="2200" dirty="0"/>
          </a:p>
        </p:txBody>
      </p:sp>
    </p:spTree>
    <p:extLst>
      <p:ext uri="{BB962C8B-B14F-4D97-AF65-F5344CB8AC3E}">
        <p14:creationId xmlns:p14="http://schemas.microsoft.com/office/powerpoint/2010/main" val="5481930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665"/>
        <p:cNvGrpSpPr/>
        <p:nvPr/>
      </p:nvGrpSpPr>
      <p:grpSpPr>
        <a:xfrm>
          <a:off x="0" y="0"/>
          <a:ext cx="0" cy="0"/>
          <a:chOff x="0" y="0"/>
          <a:chExt cx="0" cy="0"/>
        </a:xfrm>
      </p:grpSpPr>
      <p:sp>
        <p:nvSpPr>
          <p:cNvPr id="666" name="Google Shape;666;p28"/>
          <p:cNvSpPr/>
          <p:nvPr/>
        </p:nvSpPr>
        <p:spPr>
          <a:xfrm>
            <a:off x="6480628" y="9283"/>
            <a:ext cx="5689470" cy="6843249"/>
          </a:xfrm>
          <a:prstGeom prst="rect">
            <a:avLst/>
          </a:prstGeom>
          <a:solidFill>
            <a:srgbClr val="3F3F3F"/>
          </a:solidFill>
          <a:ln w="38100" cap="flat" cmpd="sng">
            <a:solidFill>
              <a:srgbClr val="98002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latin typeface="Poppins Medium"/>
              <a:ea typeface="Poppins Medium"/>
              <a:cs typeface="Poppins Medium"/>
              <a:sym typeface="Poppins Medium"/>
            </a:endParaRPr>
          </a:p>
        </p:txBody>
      </p:sp>
      <p:sp>
        <p:nvSpPr>
          <p:cNvPr id="667" name="Google Shape;667;p28"/>
          <p:cNvSpPr/>
          <p:nvPr/>
        </p:nvSpPr>
        <p:spPr>
          <a:xfrm>
            <a:off x="7457690" y="1470581"/>
            <a:ext cx="4891400" cy="2308284"/>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4800" b="0" i="0" u="none" strike="noStrike" kern="0" cap="none" spc="0" normalizeH="0" baseline="0" noProof="0" dirty="0">
                <a:ln>
                  <a:noFill/>
                </a:ln>
                <a:solidFill>
                  <a:srgbClr val="FFFFFF"/>
                </a:solidFill>
                <a:effectLst/>
                <a:uLnTx/>
                <a:uFillTx/>
                <a:latin typeface="Poppins"/>
                <a:ea typeface="Poppins"/>
                <a:cs typeface="Poppins"/>
                <a:sym typeface="Poppins"/>
              </a:rPr>
              <a:t>Thank you!</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US" sz="4800" kern="0" dirty="0">
              <a:solidFill>
                <a:srgbClr val="FFFFFF"/>
              </a:solidFill>
              <a:latin typeface="Poppins"/>
              <a:cs typeface="Arial"/>
              <a:sym typeface="Poppins"/>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4800" b="0" i="0" u="none" strike="noStrike" kern="0" cap="none" spc="0" normalizeH="0" baseline="0" noProof="0" dirty="0">
                <a:ln>
                  <a:noFill/>
                </a:ln>
                <a:solidFill>
                  <a:srgbClr val="FFFFFF"/>
                </a:solidFill>
                <a:effectLst/>
                <a:uLnTx/>
                <a:uFillTx/>
                <a:latin typeface="Poppins"/>
                <a:cs typeface="Arial"/>
                <a:sym typeface="Poppins"/>
              </a:rPr>
              <a:t>Questions?</a:t>
            </a: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
        <p:nvSpPr>
          <p:cNvPr id="668" name="Google Shape;668;p28"/>
          <p:cNvSpPr/>
          <p:nvPr/>
        </p:nvSpPr>
        <p:spPr>
          <a:xfrm>
            <a:off x="8499230" y="4039947"/>
            <a:ext cx="3458308" cy="461665"/>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b="0" i="0" u="none" strike="noStrike" kern="0" cap="none" spc="0" normalizeH="0" baseline="0" noProof="0">
                <a:ln>
                  <a:noFill/>
                </a:ln>
                <a:solidFill>
                  <a:srgbClr val="FFFFFF"/>
                </a:solidFill>
                <a:effectLst/>
                <a:uLnTx/>
                <a:uFillTx/>
                <a:latin typeface="Poppins"/>
                <a:ea typeface="Poppins"/>
                <a:cs typeface="Poppins"/>
                <a:sym typeface="Poppins"/>
              </a:rPr>
              <a:t> </a:t>
            </a:r>
            <a:endParaRPr kumimoji="0" sz="2400" b="0" i="0" u="none" strike="noStrike" kern="0" cap="none" spc="0" normalizeH="0" baseline="0" noProof="0">
              <a:ln>
                <a:noFill/>
              </a:ln>
              <a:solidFill>
                <a:srgbClr val="FFFFFF"/>
              </a:solidFill>
              <a:effectLst/>
              <a:uLnTx/>
              <a:uFillTx/>
              <a:latin typeface="Poppins"/>
              <a:ea typeface="Poppins"/>
              <a:cs typeface="Poppins"/>
              <a:sym typeface="Poppins"/>
            </a:endParaRPr>
          </a:p>
        </p:txBody>
      </p:sp>
      <p:pic>
        <p:nvPicPr>
          <p:cNvPr id="669" name="Google Shape;669;p28" descr="A picture containing text&#10;&#10;Description automatically generated"/>
          <p:cNvPicPr preferRelativeResize="0"/>
          <p:nvPr/>
        </p:nvPicPr>
        <p:blipFill rotWithShape="1">
          <a:blip r:embed="rId3">
            <a:alphaModFix/>
          </a:blip>
          <a:srcRect/>
          <a:stretch/>
        </p:blipFill>
        <p:spPr>
          <a:xfrm>
            <a:off x="21903" y="3429000"/>
            <a:ext cx="6328098" cy="2981531"/>
          </a:xfrm>
          <a:prstGeom prst="rect">
            <a:avLst/>
          </a:prstGeom>
          <a:noFill/>
          <a:ln>
            <a:noFill/>
          </a:ln>
        </p:spPr>
      </p:pic>
      <p:sp>
        <p:nvSpPr>
          <p:cNvPr id="670" name="Google Shape;670;p28"/>
          <p:cNvSpPr/>
          <p:nvPr/>
        </p:nvSpPr>
        <p:spPr>
          <a:xfrm>
            <a:off x="0" y="6452422"/>
            <a:ext cx="6328099" cy="400110"/>
          </a:xfrm>
          <a:prstGeom prst="rect">
            <a:avLst/>
          </a:prstGeom>
          <a:solidFill>
            <a:srgbClr val="930D26"/>
          </a:solid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000" b="0" i="0" u="none" strike="noStrike" kern="0" cap="none" spc="0" normalizeH="0" baseline="0" noProof="0">
                <a:ln>
                  <a:noFill/>
                </a:ln>
                <a:solidFill>
                  <a:srgbClr val="FFFFFF"/>
                </a:solidFill>
                <a:effectLst/>
                <a:uLnTx/>
                <a:uFillTx/>
                <a:latin typeface="Calibri"/>
                <a:ea typeface="Calibri"/>
                <a:cs typeface="Calibri"/>
                <a:sym typeface="Calibri"/>
              </a:rPr>
              <a:t>Zayed University, United Arab Emirates</a:t>
            </a:r>
            <a:endParaRPr kumimoji="0" sz="2000" b="0" i="0" u="none" strike="noStrike" kern="0" cap="none" spc="0" normalizeH="0" baseline="0" noProof="0">
              <a:ln>
                <a:noFill/>
              </a:ln>
              <a:solidFill>
                <a:srgbClr val="FFFFFF"/>
              </a:solidFill>
              <a:effectLst/>
              <a:uLnTx/>
              <a:uFillTx/>
              <a:latin typeface="Calibri"/>
              <a:ea typeface="Calibri"/>
              <a:cs typeface="Calibri"/>
              <a:sym typeface="Calibri"/>
            </a:endParaRPr>
          </a:p>
        </p:txBody>
      </p:sp>
      <p:pic>
        <p:nvPicPr>
          <p:cNvPr id="671" name="Google Shape;671;p28"/>
          <p:cNvPicPr preferRelativeResize="0"/>
          <p:nvPr/>
        </p:nvPicPr>
        <p:blipFill rotWithShape="1">
          <a:blip r:embed="rId4">
            <a:alphaModFix/>
          </a:blip>
          <a:srcRect/>
          <a:stretch/>
        </p:blipFill>
        <p:spPr>
          <a:xfrm>
            <a:off x="2288610" y="20713"/>
            <a:ext cx="2027358" cy="2899736"/>
          </a:xfrm>
          <a:prstGeom prst="rect">
            <a:avLst/>
          </a:prstGeom>
          <a:noFill/>
          <a:ln>
            <a:noFill/>
          </a:ln>
        </p:spPr>
      </p:pic>
      <p:sp>
        <p:nvSpPr>
          <p:cNvPr id="672" name="Google Shape;672;p28"/>
          <p:cNvSpPr/>
          <p:nvPr/>
        </p:nvSpPr>
        <p:spPr>
          <a:xfrm>
            <a:off x="6807178" y="4395787"/>
            <a:ext cx="4778270" cy="2462213"/>
          </a:xfrm>
          <a:prstGeom prst="rect">
            <a:avLst/>
          </a:prstGeom>
          <a:solidFill>
            <a:srgbClr val="900E26"/>
          </a:solidFill>
          <a:ln>
            <a:noFill/>
          </a:ln>
        </p:spPr>
        <p:txBody>
          <a:bodyPr spcFirstLastPara="1" wrap="square" lIns="91425" tIns="45700" rIns="91425" bIns="45700" anchor="t" anchorCtr="0">
            <a:spAutoFit/>
          </a:bodyPr>
          <a:lstStyle/>
          <a:p>
            <a:pPr lvl="0">
              <a:buClr>
                <a:srgbClr val="000000"/>
              </a:buClr>
              <a:defRPr/>
            </a:pPr>
            <a:r>
              <a:rPr lang="fi-FI" sz="2200" kern="0" dirty="0">
                <a:solidFill>
                  <a:srgbClr val="FFFFFF"/>
                </a:solidFill>
                <a:latin typeface="Belleza"/>
                <a:ea typeface="Belleza"/>
                <a:cs typeface="Belleza"/>
                <a:sym typeface="Belleza"/>
              </a:rPr>
              <a:t>Yrjo Lappalainen</a:t>
            </a:r>
            <a:br>
              <a:rPr lang="fi-FI" sz="2200" kern="0" dirty="0">
                <a:solidFill>
                  <a:srgbClr val="FFFFFF"/>
                </a:solidFill>
                <a:latin typeface="Belleza"/>
                <a:ea typeface="Belleza"/>
                <a:cs typeface="Belleza"/>
                <a:sym typeface="Belleza"/>
              </a:rPr>
            </a:br>
            <a:r>
              <a:rPr lang="fi-FI" sz="2200" kern="0" dirty="0">
                <a:solidFill>
                  <a:srgbClr val="FFFFFF"/>
                </a:solidFill>
                <a:latin typeface="Belleza"/>
                <a:ea typeface="Belleza"/>
                <a:cs typeface="Belleza"/>
                <a:sym typeface="Belleza"/>
              </a:rPr>
              <a:t>yrjo.lappalainen@zu.ac.ae</a:t>
            </a:r>
            <a:endParaRPr lang="fi-FI" sz="1400" kern="0" dirty="0">
              <a:solidFill>
                <a:srgbClr val="000000"/>
              </a:solidFill>
              <a:cs typeface="Arial"/>
              <a:sym typeface="Arial"/>
            </a:endParaRPr>
          </a:p>
          <a:p>
            <a:pPr lvl="0">
              <a:buClr>
                <a:srgbClr val="000000"/>
              </a:buClr>
              <a:defRPr/>
            </a:pPr>
            <a:endParaRPr lang="fi-FI" sz="2200" kern="0" dirty="0">
              <a:solidFill>
                <a:srgbClr val="FFFFFF"/>
              </a:solidFill>
              <a:latin typeface="Belleza"/>
              <a:ea typeface="Belleza"/>
              <a:cs typeface="Belleza"/>
              <a:sym typeface="Belleza"/>
            </a:endParaRPr>
          </a:p>
          <a:p>
            <a:pPr lvl="0">
              <a:buClr>
                <a:srgbClr val="000000"/>
              </a:buClr>
              <a:defRPr/>
            </a:pPr>
            <a:r>
              <a:rPr lang="fi-FI" sz="2200" kern="0" dirty="0">
                <a:solidFill>
                  <a:srgbClr val="FFFFFF"/>
                </a:solidFill>
                <a:latin typeface="Belleza"/>
                <a:ea typeface="Belleza"/>
                <a:cs typeface="Belleza"/>
                <a:sym typeface="Belleza"/>
              </a:rPr>
              <a:t>Nikesh Narayanan</a:t>
            </a:r>
            <a:endParaRPr lang="fi-FI" sz="1400" kern="0" dirty="0">
              <a:solidFill>
                <a:srgbClr val="000000"/>
              </a:solidFill>
              <a:cs typeface="Arial"/>
              <a:sym typeface="Arial"/>
            </a:endParaRPr>
          </a:p>
          <a:p>
            <a:pPr lvl="0">
              <a:buClr>
                <a:srgbClr val="000000"/>
              </a:buClr>
              <a:defRPr/>
            </a:pPr>
            <a:r>
              <a:rPr lang="fi-FI" sz="2200" kern="0" dirty="0">
                <a:solidFill>
                  <a:srgbClr val="FFFFFF"/>
                </a:solidFill>
                <a:latin typeface="Belleza"/>
                <a:ea typeface="Belleza"/>
                <a:cs typeface="Belleza"/>
                <a:sym typeface="Belleza"/>
              </a:rPr>
              <a:t>nikesh.narayanan@zu.ac.ae</a:t>
            </a:r>
            <a:endParaRPr lang="fi-FI" sz="1400" kern="0" dirty="0">
              <a:solidFill>
                <a:srgbClr val="000000"/>
              </a:solidFil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2200" b="0" i="0" u="none" strike="noStrike" kern="0" cap="none" spc="0" normalizeH="0" baseline="0" noProof="0" dirty="0">
              <a:ln>
                <a:noFill/>
              </a:ln>
              <a:solidFill>
                <a:srgbClr val="FFFFFF"/>
              </a:solidFill>
              <a:effectLst/>
              <a:uLnTx/>
              <a:uFillTx/>
              <a:latin typeface="Belleza"/>
              <a:ea typeface="Belleza"/>
              <a:cs typeface="Belleza"/>
              <a:sym typeface="Belleza"/>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200" b="0" i="0" u="none" strike="noStrike" kern="0" cap="none" spc="0" normalizeH="0" baseline="0" noProof="0" dirty="0">
                <a:ln>
                  <a:noFill/>
                </a:ln>
                <a:solidFill>
                  <a:srgbClr val="FFFFFF"/>
                </a:solidFill>
                <a:effectLst/>
                <a:uLnTx/>
                <a:uFillTx/>
                <a:latin typeface="Belleza"/>
                <a:ea typeface="Belleza"/>
                <a:cs typeface="Belleza"/>
                <a:sym typeface="Belleza"/>
              </a:rPr>
              <a:t>ZU Library and Learning Commons </a:t>
            </a: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3" name="Rectangle 42">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0586A67-8E9C-4ADC-8423-A3A4775112B7}"/>
              </a:ext>
            </a:extLst>
          </p:cNvPr>
          <p:cNvSpPr>
            <a:spLocks noGrp="1"/>
          </p:cNvSpPr>
          <p:nvPr>
            <p:ph type="title"/>
          </p:nvPr>
        </p:nvSpPr>
        <p:spPr>
          <a:xfrm>
            <a:off x="838200" y="365125"/>
            <a:ext cx="10515600" cy="1325563"/>
          </a:xfrm>
        </p:spPr>
        <p:txBody>
          <a:bodyPr>
            <a:normAutofit/>
          </a:bodyPr>
          <a:lstStyle/>
          <a:p>
            <a:pPr algn="ctr"/>
            <a:r>
              <a:rPr lang="en-US" sz="3600" b="1" dirty="0">
                <a:solidFill>
                  <a:srgbClr val="C00000"/>
                </a:solidFill>
                <a:latin typeface="+mn-lt"/>
              </a:rPr>
              <a:t>Methodology and data source</a:t>
            </a:r>
          </a:p>
        </p:txBody>
      </p:sp>
      <p:sp>
        <p:nvSpPr>
          <p:cNvPr id="45"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EF03BC41-2169-4812-BFF9-FF12E6598631}"/>
              </a:ext>
            </a:extLst>
          </p:cNvPr>
          <p:cNvSpPr>
            <a:spLocks noGrp="1"/>
          </p:cNvSpPr>
          <p:nvPr>
            <p:ph idx="1"/>
          </p:nvPr>
        </p:nvSpPr>
        <p:spPr>
          <a:xfrm>
            <a:off x="838200" y="1929384"/>
            <a:ext cx="10515600" cy="4251960"/>
          </a:xfrm>
        </p:spPr>
        <p:txBody>
          <a:bodyPr>
            <a:normAutofit/>
          </a:bodyPr>
          <a:lstStyle/>
          <a:p>
            <a:pPr lvl="1"/>
            <a:r>
              <a:rPr lang="en-US" sz="2200"/>
              <a:t>Methodology: Bibliometric study</a:t>
            </a:r>
          </a:p>
          <a:p>
            <a:pPr lvl="1"/>
            <a:endParaRPr lang="en-US" sz="2200"/>
          </a:p>
          <a:p>
            <a:pPr lvl="1"/>
            <a:r>
              <a:rPr lang="en-US" sz="2200"/>
              <a:t>Data source : SCOPUS database and SCIVAL analytics. </a:t>
            </a:r>
          </a:p>
          <a:p>
            <a:pPr lvl="1"/>
            <a:endParaRPr lang="en-US" sz="2200"/>
          </a:p>
          <a:p>
            <a:pPr lvl="1"/>
            <a:r>
              <a:rPr lang="en-US" sz="2200"/>
              <a:t>The time frame for this study is set from 2020 to 2022, specifically narrowed down to a three-year window, to capture and analyze the immediate effects and implications of open access (OA) on citation impact.</a:t>
            </a:r>
          </a:p>
          <a:p>
            <a:pPr lvl="1"/>
            <a:endParaRPr lang="en-US" sz="2200"/>
          </a:p>
          <a:p>
            <a:pPr lvl="1"/>
            <a:r>
              <a:rPr lang="en-US" sz="2200"/>
              <a:t> The focus is exclusively on articles authored by scholars from the Middle East Countries (SCOPUS list 16 countries : UAE, Saudi Arabia, Qatar, Bahrain, Kuwait, OMAN, Iran, Turkey, Israel, Iraq, Jordan, Lebanon, Palestine, Yemen, Syrian Arab Republic and Afghanistan)</a:t>
            </a:r>
            <a:endParaRPr lang="en-US" sz="2200" kern="1200"/>
          </a:p>
        </p:txBody>
      </p:sp>
    </p:spTree>
    <p:extLst>
      <p:ext uri="{BB962C8B-B14F-4D97-AF65-F5344CB8AC3E}">
        <p14:creationId xmlns:p14="http://schemas.microsoft.com/office/powerpoint/2010/main" val="666580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89A320C9-9735-4D13-8279-C1C6748413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61" name="Rectangle 60">
            <a:extLst>
              <a:ext uri="{FF2B5EF4-FFF2-40B4-BE49-F238E27FC236}">
                <a16:creationId xmlns:a16="http://schemas.microsoft.com/office/drawing/2014/main" id="{92544CF4-9B52-4A7B-A4B3-88C72729B7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7126"/>
            <a:ext cx="11167447" cy="2018806"/>
          </a:xfrm>
          <a:prstGeom prst="rect">
            <a:avLst/>
          </a:prstGeom>
          <a:ln w="9525">
            <a:solidFill>
              <a:srgbClr val="DEDEDE"/>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63" name="Rectangle 62">
            <a:extLst>
              <a:ext uri="{FF2B5EF4-FFF2-40B4-BE49-F238E27FC236}">
                <a16:creationId xmlns:a16="http://schemas.microsoft.com/office/drawing/2014/main" id="{E75862C5-5C00-4421-BC7B-9B7B86DBC8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49AB8E3-779A-451E-981A-B77A54410EE6}"/>
              </a:ext>
            </a:extLst>
          </p:cNvPr>
          <p:cNvSpPr>
            <a:spLocks noGrp="1"/>
          </p:cNvSpPr>
          <p:nvPr>
            <p:ph type="title"/>
          </p:nvPr>
        </p:nvSpPr>
        <p:spPr>
          <a:xfrm>
            <a:off x="1115568" y="548640"/>
            <a:ext cx="10168128" cy="1179576"/>
          </a:xfrm>
        </p:spPr>
        <p:txBody>
          <a:bodyPr vert="horz" lIns="91440" tIns="45720" rIns="91440" bIns="45720" rtlCol="0">
            <a:normAutofit/>
          </a:bodyPr>
          <a:lstStyle/>
          <a:p>
            <a:pPr algn="ctr"/>
            <a:r>
              <a:rPr lang="en-US" sz="3600" b="1" dirty="0">
                <a:solidFill>
                  <a:srgbClr val="C00000"/>
                </a:solidFill>
                <a:latin typeface="+mn-lt"/>
              </a:rPr>
              <a:t>Proportion of Open Access Publications in</a:t>
            </a:r>
            <a:br>
              <a:rPr lang="en-US" sz="3600" b="1" dirty="0">
                <a:solidFill>
                  <a:srgbClr val="C00000"/>
                </a:solidFill>
                <a:latin typeface="+mn-lt"/>
              </a:rPr>
            </a:br>
            <a:r>
              <a:rPr lang="en-US" sz="3600" b="1" dirty="0">
                <a:solidFill>
                  <a:srgbClr val="C00000"/>
                </a:solidFill>
                <a:latin typeface="+mn-lt"/>
              </a:rPr>
              <a:t> Total Publication Output – Middle East</a:t>
            </a:r>
          </a:p>
        </p:txBody>
      </p:sp>
      <p:sp>
        <p:nvSpPr>
          <p:cNvPr id="65" name="Rectangle 64">
            <a:extLst>
              <a:ext uri="{FF2B5EF4-FFF2-40B4-BE49-F238E27FC236}">
                <a16:creationId xmlns:a16="http://schemas.microsoft.com/office/drawing/2014/main" id="{089440EF-9BE9-4AE9-8C28-00B02296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4" name="Content Placeholder 3">
            <a:extLst>
              <a:ext uri="{FF2B5EF4-FFF2-40B4-BE49-F238E27FC236}">
                <a16:creationId xmlns:a16="http://schemas.microsoft.com/office/drawing/2014/main" id="{B07597A9-90D0-4597-B72C-611650B57020}"/>
              </a:ext>
            </a:extLst>
          </p:cNvPr>
          <p:cNvGraphicFramePr>
            <a:graphicFrameLocks noGrp="1"/>
          </p:cNvGraphicFramePr>
          <p:nvPr>
            <p:ph idx="1"/>
            <p:extLst>
              <p:ext uri="{D42A27DB-BD31-4B8C-83A1-F6EECF244321}">
                <p14:modId xmlns:p14="http://schemas.microsoft.com/office/powerpoint/2010/main" val="2153937380"/>
              </p:ext>
            </p:extLst>
          </p:nvPr>
        </p:nvGraphicFramePr>
        <p:xfrm>
          <a:off x="1653895" y="2749129"/>
          <a:ext cx="9091474" cy="3035112"/>
        </p:xfrm>
        <a:graphic>
          <a:graphicData uri="http://schemas.openxmlformats.org/drawingml/2006/table">
            <a:tbl>
              <a:tblPr firstRow="1" bandRow="1">
                <a:noFill/>
              </a:tblPr>
              <a:tblGrid>
                <a:gridCol w="3030491">
                  <a:extLst>
                    <a:ext uri="{9D8B030D-6E8A-4147-A177-3AD203B41FA5}">
                      <a16:colId xmlns:a16="http://schemas.microsoft.com/office/drawing/2014/main" val="265337683"/>
                    </a:ext>
                  </a:extLst>
                </a:gridCol>
                <a:gridCol w="3030492">
                  <a:extLst>
                    <a:ext uri="{9D8B030D-6E8A-4147-A177-3AD203B41FA5}">
                      <a16:colId xmlns:a16="http://schemas.microsoft.com/office/drawing/2014/main" val="495459260"/>
                    </a:ext>
                  </a:extLst>
                </a:gridCol>
                <a:gridCol w="3030491">
                  <a:extLst>
                    <a:ext uri="{9D8B030D-6E8A-4147-A177-3AD203B41FA5}">
                      <a16:colId xmlns:a16="http://schemas.microsoft.com/office/drawing/2014/main" val="1943808080"/>
                    </a:ext>
                  </a:extLst>
                </a:gridCol>
              </a:tblGrid>
              <a:tr h="1113304">
                <a:tc>
                  <a:txBody>
                    <a:bodyPr/>
                    <a:lstStyle/>
                    <a:p>
                      <a:pPr algn="ctr" fontAlgn="b">
                        <a:spcBef>
                          <a:spcPts val="0"/>
                        </a:spcBef>
                        <a:spcAft>
                          <a:spcPts val="0"/>
                        </a:spcAft>
                      </a:pPr>
                      <a:r>
                        <a:rPr lang="en-US" sz="3200" b="1" i="0" u="none" strike="noStrike" cap="none" spc="0" dirty="0">
                          <a:solidFill>
                            <a:schemeClr val="tx1"/>
                          </a:solidFill>
                          <a:effectLst/>
                          <a:latin typeface="Calibri" panose="020F0502020204030204" pitchFamily="34" charset="0"/>
                        </a:rPr>
                        <a:t>OA</a:t>
                      </a:r>
                      <a:endParaRPr lang="en-US" sz="3200" b="1" i="0" u="none" strike="noStrike" cap="none" spc="0" dirty="0">
                        <a:solidFill>
                          <a:schemeClr val="tx1"/>
                        </a:solidFill>
                        <a:effectLst/>
                        <a:latin typeface="Arial" panose="020B0604020202020204" pitchFamily="34" charset="0"/>
                      </a:endParaRPr>
                    </a:p>
                  </a:txBody>
                  <a:tcPr marL="173521" marR="51644" marT="49577" marB="37183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spcBef>
                          <a:spcPts val="0"/>
                        </a:spcBef>
                        <a:spcAft>
                          <a:spcPts val="0"/>
                        </a:spcAft>
                      </a:pPr>
                      <a:r>
                        <a:rPr lang="en-US" sz="3200" b="1" i="0" u="none" strike="noStrike" cap="none" spc="0">
                          <a:solidFill>
                            <a:schemeClr val="tx1"/>
                          </a:solidFill>
                          <a:effectLst/>
                          <a:latin typeface="Calibri" panose="020F0502020204030204" pitchFamily="34" charset="0"/>
                        </a:rPr>
                        <a:t>NON-OA</a:t>
                      </a:r>
                      <a:endParaRPr lang="en-US" sz="3200" b="1" i="0" u="none" strike="noStrike" cap="none" spc="0">
                        <a:solidFill>
                          <a:schemeClr val="tx1"/>
                        </a:solidFill>
                        <a:effectLst/>
                        <a:latin typeface="Arial" panose="020B0604020202020204" pitchFamily="34" charset="0"/>
                      </a:endParaRPr>
                    </a:p>
                  </a:txBody>
                  <a:tcPr marL="173521" marR="51644" marT="49577" marB="37183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spcBef>
                          <a:spcPts val="0"/>
                        </a:spcBef>
                        <a:spcAft>
                          <a:spcPts val="0"/>
                        </a:spcAft>
                      </a:pPr>
                      <a:r>
                        <a:rPr lang="en-US" sz="3200" b="1" i="0" u="none" strike="noStrike" cap="none" spc="0" dirty="0">
                          <a:solidFill>
                            <a:schemeClr val="tx1"/>
                          </a:solidFill>
                          <a:effectLst/>
                          <a:latin typeface="Calibri" panose="020F0502020204030204" pitchFamily="34" charset="0"/>
                        </a:rPr>
                        <a:t>Total</a:t>
                      </a:r>
                      <a:endParaRPr lang="en-US" sz="3200" b="1" i="0" u="none" strike="noStrike" cap="none" spc="0" dirty="0">
                        <a:solidFill>
                          <a:schemeClr val="tx1"/>
                        </a:solidFill>
                        <a:effectLst/>
                        <a:latin typeface="Arial" panose="020B0604020202020204" pitchFamily="34" charset="0"/>
                      </a:endParaRPr>
                    </a:p>
                  </a:txBody>
                  <a:tcPr marL="173521" marR="51644" marT="49577" marB="37183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54734352"/>
                  </a:ext>
                </a:extLst>
              </a:tr>
              <a:tr h="960904">
                <a:tc>
                  <a:txBody>
                    <a:bodyPr/>
                    <a:lstStyle/>
                    <a:p>
                      <a:pPr algn="r" fontAlgn="b">
                        <a:spcBef>
                          <a:spcPts val="0"/>
                        </a:spcBef>
                        <a:spcAft>
                          <a:spcPts val="0"/>
                        </a:spcAft>
                      </a:pPr>
                      <a:r>
                        <a:rPr lang="en-US" sz="3300" b="0" i="0" u="none" strike="noStrike" cap="none" spc="0">
                          <a:solidFill>
                            <a:schemeClr val="tx1"/>
                          </a:solidFill>
                          <a:effectLst/>
                          <a:latin typeface="Calibri" panose="020F0502020204030204" pitchFamily="34" charset="0"/>
                        </a:rPr>
                        <a:t>365194</a:t>
                      </a:r>
                      <a:endParaRPr lang="en-US" sz="3300" b="0" i="0" u="none" strike="noStrike" cap="none" spc="0">
                        <a:solidFill>
                          <a:schemeClr val="tx1"/>
                        </a:solidFill>
                        <a:effectLst/>
                        <a:latin typeface="Arial" panose="020B0604020202020204" pitchFamily="34" charset="0"/>
                      </a:endParaRPr>
                    </a:p>
                  </a:txBody>
                  <a:tcPr marL="173521" marR="51644" marT="49577" marB="37183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spcBef>
                          <a:spcPts val="0"/>
                        </a:spcBef>
                        <a:spcAft>
                          <a:spcPts val="0"/>
                        </a:spcAft>
                      </a:pPr>
                      <a:r>
                        <a:rPr lang="en-US" sz="3300" b="0" i="0" u="none" strike="noStrike" cap="none" spc="0">
                          <a:solidFill>
                            <a:schemeClr val="tx1"/>
                          </a:solidFill>
                          <a:effectLst/>
                          <a:latin typeface="Calibri" panose="020F0502020204030204" pitchFamily="34" charset="0"/>
                        </a:rPr>
                        <a:t>434175</a:t>
                      </a:r>
                      <a:endParaRPr lang="en-US" sz="3300" b="0" i="0" u="none" strike="noStrike" cap="none" spc="0">
                        <a:solidFill>
                          <a:schemeClr val="tx1"/>
                        </a:solidFill>
                        <a:effectLst/>
                        <a:latin typeface="Arial" panose="020B0604020202020204" pitchFamily="34" charset="0"/>
                      </a:endParaRPr>
                    </a:p>
                  </a:txBody>
                  <a:tcPr marL="173521" marR="51644" marT="49577" marB="37183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spcBef>
                          <a:spcPts val="0"/>
                        </a:spcBef>
                        <a:spcAft>
                          <a:spcPts val="0"/>
                        </a:spcAft>
                      </a:pPr>
                      <a:r>
                        <a:rPr lang="en-US" sz="3300" b="0" i="0" u="none" strike="noStrike" cap="none" spc="0">
                          <a:solidFill>
                            <a:schemeClr val="tx1"/>
                          </a:solidFill>
                          <a:effectLst/>
                          <a:latin typeface="Calibri" panose="020F0502020204030204" pitchFamily="34" charset="0"/>
                        </a:rPr>
                        <a:t>799369</a:t>
                      </a:r>
                      <a:endParaRPr lang="en-US" sz="3300" b="0" i="0" u="none" strike="noStrike" cap="none" spc="0">
                        <a:solidFill>
                          <a:schemeClr val="tx1"/>
                        </a:solidFill>
                        <a:effectLst/>
                        <a:latin typeface="Arial" panose="020B0604020202020204" pitchFamily="34" charset="0"/>
                      </a:endParaRPr>
                    </a:p>
                  </a:txBody>
                  <a:tcPr marL="173521" marR="51644" marT="49577" marB="37183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07850799"/>
                  </a:ext>
                </a:extLst>
              </a:tr>
              <a:tr h="960904">
                <a:tc>
                  <a:txBody>
                    <a:bodyPr/>
                    <a:lstStyle/>
                    <a:p>
                      <a:pPr algn="r" fontAlgn="b">
                        <a:spcBef>
                          <a:spcPts val="0"/>
                        </a:spcBef>
                        <a:spcAft>
                          <a:spcPts val="0"/>
                        </a:spcAft>
                      </a:pPr>
                      <a:r>
                        <a:rPr lang="en-US" sz="3300" b="0" i="0" u="none" strike="noStrike" cap="none" spc="0">
                          <a:solidFill>
                            <a:schemeClr val="tx1"/>
                          </a:solidFill>
                          <a:effectLst/>
                          <a:latin typeface="Calibri" panose="020F0502020204030204" pitchFamily="34" charset="0"/>
                        </a:rPr>
                        <a:t>45.68%</a:t>
                      </a:r>
                      <a:endParaRPr lang="en-US" sz="3300" b="0" i="0" u="none" strike="noStrike" cap="none" spc="0">
                        <a:solidFill>
                          <a:schemeClr val="tx1"/>
                        </a:solidFill>
                        <a:effectLst/>
                        <a:latin typeface="Arial" panose="020B0604020202020204" pitchFamily="34" charset="0"/>
                      </a:endParaRPr>
                    </a:p>
                  </a:txBody>
                  <a:tcPr marL="173521" marR="51644" marT="49577" marB="37183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spcBef>
                          <a:spcPts val="0"/>
                        </a:spcBef>
                        <a:spcAft>
                          <a:spcPts val="0"/>
                        </a:spcAft>
                      </a:pPr>
                      <a:r>
                        <a:rPr lang="en-US" sz="3300" b="0" i="0" u="none" strike="noStrike" cap="none" spc="0">
                          <a:solidFill>
                            <a:schemeClr val="tx1"/>
                          </a:solidFill>
                          <a:effectLst/>
                          <a:latin typeface="Calibri" panose="020F0502020204030204" pitchFamily="34" charset="0"/>
                        </a:rPr>
                        <a:t>54.31%</a:t>
                      </a:r>
                      <a:endParaRPr lang="en-US" sz="3300" b="0" i="0" u="none" strike="noStrike" cap="none" spc="0">
                        <a:solidFill>
                          <a:schemeClr val="tx1"/>
                        </a:solidFill>
                        <a:effectLst/>
                        <a:latin typeface="Arial" panose="020B0604020202020204" pitchFamily="34" charset="0"/>
                      </a:endParaRPr>
                    </a:p>
                  </a:txBody>
                  <a:tcPr marL="173521" marR="51644" marT="49577" marB="37183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spcBef>
                          <a:spcPts val="0"/>
                        </a:spcBef>
                        <a:spcAft>
                          <a:spcPts val="0"/>
                        </a:spcAft>
                      </a:pPr>
                      <a:r>
                        <a:rPr lang="en-US" sz="3300" b="0" i="0" u="none" strike="noStrike" cap="none" spc="0" dirty="0">
                          <a:solidFill>
                            <a:schemeClr val="tx1"/>
                          </a:solidFill>
                          <a:effectLst/>
                          <a:latin typeface="Calibri" panose="020F0502020204030204" pitchFamily="34" charset="0"/>
                        </a:rPr>
                        <a:t>100%</a:t>
                      </a:r>
                      <a:endParaRPr lang="en-US" sz="3300" b="0" i="0" u="none" strike="noStrike" cap="none" spc="0" dirty="0">
                        <a:solidFill>
                          <a:schemeClr val="tx1"/>
                        </a:solidFill>
                        <a:effectLst/>
                        <a:latin typeface="Arial" panose="020B0604020202020204" pitchFamily="34" charset="0"/>
                      </a:endParaRPr>
                    </a:p>
                  </a:txBody>
                  <a:tcPr marL="173521" marR="51644" marT="49577" marB="37183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72167630"/>
                  </a:ext>
                </a:extLst>
              </a:tr>
            </a:tbl>
          </a:graphicData>
        </a:graphic>
      </p:graphicFrame>
    </p:spTree>
    <p:extLst>
      <p:ext uri="{BB962C8B-B14F-4D97-AF65-F5344CB8AC3E}">
        <p14:creationId xmlns:p14="http://schemas.microsoft.com/office/powerpoint/2010/main" val="744368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8" name="Rectangle 96">
            <a:extLst>
              <a:ext uri="{FF2B5EF4-FFF2-40B4-BE49-F238E27FC236}">
                <a16:creationId xmlns:a16="http://schemas.microsoft.com/office/drawing/2014/main" id="{47942995-B07F-4636-9A06-C6A104B26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FED7072-25DA-47B9-A6E7-E5BB3DE147E8}"/>
              </a:ext>
            </a:extLst>
          </p:cNvPr>
          <p:cNvSpPr>
            <a:spLocks noGrp="1"/>
          </p:cNvSpPr>
          <p:nvPr>
            <p:ph type="title"/>
          </p:nvPr>
        </p:nvSpPr>
        <p:spPr>
          <a:xfrm>
            <a:off x="1113810" y="2960716"/>
            <a:ext cx="4036334" cy="2387600"/>
          </a:xfrm>
        </p:spPr>
        <p:txBody>
          <a:bodyPr vert="horz" lIns="91440" tIns="45720" rIns="91440" bIns="45720" rtlCol="0" anchor="t">
            <a:normAutofit/>
          </a:bodyPr>
          <a:lstStyle/>
          <a:p>
            <a:r>
              <a:rPr lang="en-US" sz="3600" b="1" kern="1200" dirty="0">
                <a:solidFill>
                  <a:srgbClr val="C00000"/>
                </a:solidFill>
                <a:latin typeface="+mn-lt"/>
                <a:ea typeface="+mj-ea"/>
                <a:cs typeface="+mj-cs"/>
              </a:rPr>
              <a:t>Proportion of Open Access Publications</a:t>
            </a:r>
            <a:br>
              <a:rPr lang="en-US" sz="3600" b="1" kern="1200" dirty="0">
                <a:solidFill>
                  <a:srgbClr val="C00000"/>
                </a:solidFill>
                <a:latin typeface="+mn-lt"/>
                <a:ea typeface="+mj-ea"/>
                <a:cs typeface="+mj-cs"/>
              </a:rPr>
            </a:br>
            <a:r>
              <a:rPr lang="en-US" sz="3600" b="1" kern="1200" dirty="0">
                <a:solidFill>
                  <a:srgbClr val="C00000"/>
                </a:solidFill>
                <a:latin typeface="+mn-lt"/>
                <a:ea typeface="+mj-ea"/>
                <a:cs typeface="+mj-cs"/>
              </a:rPr>
              <a:t> in Total Publication Output – Countries</a:t>
            </a:r>
            <a:endParaRPr lang="en-US" sz="3600" kern="1200" dirty="0">
              <a:solidFill>
                <a:srgbClr val="C00000"/>
              </a:solidFill>
              <a:latin typeface="+mn-lt"/>
              <a:ea typeface="+mj-ea"/>
              <a:cs typeface="+mj-cs"/>
            </a:endParaRPr>
          </a:p>
        </p:txBody>
      </p:sp>
      <p:grpSp>
        <p:nvGrpSpPr>
          <p:cNvPr id="109" name="Group 98">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984992"/>
            <a:ext cx="731521" cy="673460"/>
            <a:chOff x="3940602" y="308034"/>
            <a:chExt cx="2116791" cy="3428999"/>
          </a:xfrm>
          <a:solidFill>
            <a:schemeClr val="accent4"/>
          </a:solidFill>
        </p:grpSpPr>
        <p:sp>
          <p:nvSpPr>
            <p:cNvPr id="100" name="Rectangle 99">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0" name="Rectangle 103">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05">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4">
            <a:extLst>
              <a:ext uri="{FF2B5EF4-FFF2-40B4-BE49-F238E27FC236}">
                <a16:creationId xmlns:a16="http://schemas.microsoft.com/office/drawing/2014/main" id="{770ED1B8-5EE1-42BA-BA80-DEC3F50643DD}"/>
              </a:ext>
            </a:extLst>
          </p:cNvPr>
          <p:cNvGraphicFramePr>
            <a:graphicFrameLocks noGrp="1"/>
          </p:cNvGraphicFramePr>
          <p:nvPr>
            <p:ph idx="1"/>
            <p:extLst>
              <p:ext uri="{D42A27DB-BD31-4B8C-83A1-F6EECF244321}">
                <p14:modId xmlns:p14="http://schemas.microsoft.com/office/powerpoint/2010/main" val="1637336766"/>
              </p:ext>
            </p:extLst>
          </p:nvPr>
        </p:nvGraphicFramePr>
        <p:xfrm>
          <a:off x="5685811" y="146530"/>
          <a:ext cx="6009365" cy="6507789"/>
        </p:xfrm>
        <a:graphic>
          <a:graphicData uri="http://schemas.openxmlformats.org/drawingml/2006/table">
            <a:tbl>
              <a:tblPr firstRow="1" bandRow="1">
                <a:solidFill>
                  <a:schemeClr val="bg1">
                    <a:lumMod val="95000"/>
                  </a:schemeClr>
                </a:solidFill>
              </a:tblPr>
              <a:tblGrid>
                <a:gridCol w="2043553">
                  <a:extLst>
                    <a:ext uri="{9D8B030D-6E8A-4147-A177-3AD203B41FA5}">
                      <a16:colId xmlns:a16="http://schemas.microsoft.com/office/drawing/2014/main" val="2572583158"/>
                    </a:ext>
                  </a:extLst>
                </a:gridCol>
                <a:gridCol w="1233977">
                  <a:extLst>
                    <a:ext uri="{9D8B030D-6E8A-4147-A177-3AD203B41FA5}">
                      <a16:colId xmlns:a16="http://schemas.microsoft.com/office/drawing/2014/main" val="3425866653"/>
                    </a:ext>
                  </a:extLst>
                </a:gridCol>
                <a:gridCol w="936791">
                  <a:extLst>
                    <a:ext uri="{9D8B030D-6E8A-4147-A177-3AD203B41FA5}">
                      <a16:colId xmlns:a16="http://schemas.microsoft.com/office/drawing/2014/main" val="10671409"/>
                    </a:ext>
                  </a:extLst>
                </a:gridCol>
                <a:gridCol w="1795044">
                  <a:extLst>
                    <a:ext uri="{9D8B030D-6E8A-4147-A177-3AD203B41FA5}">
                      <a16:colId xmlns:a16="http://schemas.microsoft.com/office/drawing/2014/main" val="3739198515"/>
                    </a:ext>
                  </a:extLst>
                </a:gridCol>
              </a:tblGrid>
              <a:tr h="649673">
                <a:tc>
                  <a:txBody>
                    <a:bodyPr/>
                    <a:lstStyle/>
                    <a:p>
                      <a:pPr algn="l" fontAlgn="b"/>
                      <a:r>
                        <a:rPr lang="en-US" sz="1600" b="1" i="0" u="none" strike="noStrike" cap="none" spc="0" dirty="0">
                          <a:solidFill>
                            <a:schemeClr val="tx1"/>
                          </a:solidFill>
                          <a:effectLst/>
                          <a:latin typeface="Calibri" panose="020F0502020204030204" pitchFamily="34" charset="0"/>
                        </a:rPr>
                        <a:t>Country/Region</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en-US" sz="1600" b="1" i="0" u="none" strike="noStrike" cap="none" spc="0" dirty="0">
                          <a:solidFill>
                            <a:schemeClr val="tx1"/>
                          </a:solidFill>
                          <a:effectLst/>
                          <a:latin typeface="Calibri" panose="020F0502020204030204" pitchFamily="34" charset="0"/>
                        </a:rPr>
                        <a:t>Scholarly Output</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en-US" sz="1600" b="1" i="0" u="none" strike="noStrike" cap="none" spc="0" dirty="0">
                          <a:solidFill>
                            <a:schemeClr val="tx1"/>
                          </a:solidFill>
                          <a:effectLst/>
                          <a:latin typeface="Calibri" panose="020F0502020204030204" pitchFamily="34" charset="0"/>
                        </a:rPr>
                        <a:t>Open Access</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en-US" sz="1600" b="1" i="0" u="none" strike="noStrike" cap="none" spc="0" dirty="0">
                          <a:solidFill>
                            <a:schemeClr val="tx1"/>
                          </a:solidFill>
                          <a:effectLst/>
                          <a:latin typeface="Calibri" panose="020F0502020204030204" pitchFamily="34" charset="0"/>
                        </a:rPr>
                        <a:t>OA % on total publications</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82720919"/>
                  </a:ext>
                </a:extLst>
              </a:tr>
              <a:tr h="334326">
                <a:tc>
                  <a:txBody>
                    <a:bodyPr/>
                    <a:lstStyle/>
                    <a:p>
                      <a:pPr algn="l" fontAlgn="b"/>
                      <a:r>
                        <a:rPr lang="en-US" sz="1800" b="0" i="0" u="none" strike="noStrike" cap="none" spc="0" dirty="0">
                          <a:solidFill>
                            <a:schemeClr val="tx1"/>
                          </a:solidFill>
                          <a:effectLst/>
                          <a:latin typeface="Calibri" panose="020F0502020204030204" pitchFamily="34" charset="0"/>
                        </a:rPr>
                        <a:t>Iran</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en-US" sz="1800" b="0" i="0" u="none" strike="noStrike" cap="none" spc="0">
                          <a:solidFill>
                            <a:schemeClr val="tx1"/>
                          </a:solidFill>
                          <a:effectLst/>
                          <a:latin typeface="Calibri" panose="020F0502020204030204" pitchFamily="34" charset="0"/>
                        </a:rPr>
                        <a:t>229106</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en-US" sz="1800" b="0" i="0" u="none" strike="noStrike" cap="none" spc="0">
                          <a:solidFill>
                            <a:schemeClr val="tx1"/>
                          </a:solidFill>
                          <a:effectLst/>
                          <a:latin typeface="Calibri" panose="020F0502020204030204" pitchFamily="34" charset="0"/>
                        </a:rPr>
                        <a:t>81399</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en-US" sz="1800" b="0" i="0" u="none" strike="noStrike" cap="none" spc="0">
                          <a:solidFill>
                            <a:schemeClr val="tx1"/>
                          </a:solidFill>
                          <a:effectLst/>
                          <a:latin typeface="Calibri" panose="020F0502020204030204" pitchFamily="34" charset="0"/>
                        </a:rPr>
                        <a:t>35.53</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7488876"/>
                  </a:ext>
                </a:extLst>
              </a:tr>
              <a:tr h="334326">
                <a:tc>
                  <a:txBody>
                    <a:bodyPr/>
                    <a:lstStyle/>
                    <a:p>
                      <a:pPr algn="l" fontAlgn="b"/>
                      <a:r>
                        <a:rPr lang="en-US" sz="1800" b="0" i="0" u="none" strike="noStrike" cap="none" spc="0" dirty="0">
                          <a:solidFill>
                            <a:schemeClr val="tx1"/>
                          </a:solidFill>
                          <a:effectLst/>
                          <a:latin typeface="Calibri" panose="020F0502020204030204" pitchFamily="34" charset="0"/>
                        </a:rPr>
                        <a:t>Turkey</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800" b="0" i="0" u="none" strike="noStrike" cap="none" spc="0">
                          <a:solidFill>
                            <a:schemeClr val="tx1"/>
                          </a:solidFill>
                          <a:effectLst/>
                          <a:latin typeface="Calibri" panose="020F0502020204030204" pitchFamily="34" charset="0"/>
                        </a:rPr>
                        <a:t>199434</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800" b="0" i="0" u="none" strike="noStrike" cap="none" spc="0">
                          <a:solidFill>
                            <a:schemeClr val="tx1"/>
                          </a:solidFill>
                          <a:effectLst/>
                          <a:latin typeface="Calibri" panose="020F0502020204030204" pitchFamily="34" charset="0"/>
                        </a:rPr>
                        <a:t>86552</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800" b="0" i="0" u="none" strike="noStrike" cap="none" spc="0">
                          <a:solidFill>
                            <a:schemeClr val="tx1"/>
                          </a:solidFill>
                          <a:effectLst/>
                          <a:latin typeface="Calibri" panose="020F0502020204030204" pitchFamily="34" charset="0"/>
                        </a:rPr>
                        <a:t>43.40</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273277411"/>
                  </a:ext>
                </a:extLst>
              </a:tr>
              <a:tr h="334326">
                <a:tc>
                  <a:txBody>
                    <a:bodyPr/>
                    <a:lstStyle/>
                    <a:p>
                      <a:pPr algn="l" fontAlgn="b"/>
                      <a:r>
                        <a:rPr lang="en-US" sz="1800" b="0" i="0" u="none" strike="noStrike" cap="none" spc="0" dirty="0">
                          <a:solidFill>
                            <a:schemeClr val="tx1"/>
                          </a:solidFill>
                          <a:effectLst/>
                          <a:latin typeface="Calibri" panose="020F0502020204030204" pitchFamily="34" charset="0"/>
                        </a:rPr>
                        <a:t>Saudi Arabia</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en-US" sz="1800" b="0" i="0" u="none" strike="noStrike" cap="none" spc="0">
                          <a:solidFill>
                            <a:schemeClr val="tx1"/>
                          </a:solidFill>
                          <a:effectLst/>
                          <a:latin typeface="Calibri" panose="020F0502020204030204" pitchFamily="34" charset="0"/>
                        </a:rPr>
                        <a:t>146094</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en-US" sz="1800" b="0" i="0" u="none" strike="noStrike" cap="none" spc="0">
                          <a:solidFill>
                            <a:schemeClr val="tx1"/>
                          </a:solidFill>
                          <a:effectLst/>
                          <a:latin typeface="Calibri" panose="020F0502020204030204" pitchFamily="34" charset="0"/>
                        </a:rPr>
                        <a:t>84503</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en-US" sz="1800" b="0" i="0" u="none" strike="noStrike" cap="none" spc="0">
                          <a:solidFill>
                            <a:schemeClr val="tx1"/>
                          </a:solidFill>
                          <a:effectLst/>
                          <a:latin typeface="Calibri" panose="020F0502020204030204" pitchFamily="34" charset="0"/>
                        </a:rPr>
                        <a:t>57.84</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534916084"/>
                  </a:ext>
                </a:extLst>
              </a:tr>
              <a:tr h="334326">
                <a:tc>
                  <a:txBody>
                    <a:bodyPr/>
                    <a:lstStyle/>
                    <a:p>
                      <a:pPr algn="l" fontAlgn="b"/>
                      <a:r>
                        <a:rPr lang="en-US" sz="1800" b="0" i="0" u="none" strike="noStrike" cap="none" spc="0" dirty="0">
                          <a:solidFill>
                            <a:schemeClr val="tx1"/>
                          </a:solidFill>
                          <a:effectLst/>
                          <a:latin typeface="Calibri" panose="020F0502020204030204" pitchFamily="34" charset="0"/>
                        </a:rPr>
                        <a:t>Egypt</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800" b="0" i="0" u="none" strike="noStrike" cap="none" spc="0">
                          <a:solidFill>
                            <a:schemeClr val="tx1"/>
                          </a:solidFill>
                          <a:effectLst/>
                          <a:latin typeface="Calibri" panose="020F0502020204030204" pitchFamily="34" charset="0"/>
                        </a:rPr>
                        <a:t>115552</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800" b="0" i="0" u="none" strike="noStrike" cap="none" spc="0">
                          <a:solidFill>
                            <a:schemeClr val="tx1"/>
                          </a:solidFill>
                          <a:effectLst/>
                          <a:latin typeface="Calibri" panose="020F0502020204030204" pitchFamily="34" charset="0"/>
                        </a:rPr>
                        <a:t>60942</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800" b="0" i="0" u="none" strike="noStrike" cap="none" spc="0">
                          <a:solidFill>
                            <a:schemeClr val="tx1"/>
                          </a:solidFill>
                          <a:effectLst/>
                          <a:latin typeface="Calibri" panose="020F0502020204030204" pitchFamily="34" charset="0"/>
                        </a:rPr>
                        <a:t>52.74</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151594633"/>
                  </a:ext>
                </a:extLst>
              </a:tr>
              <a:tr h="334326">
                <a:tc>
                  <a:txBody>
                    <a:bodyPr/>
                    <a:lstStyle/>
                    <a:p>
                      <a:pPr algn="l" fontAlgn="b"/>
                      <a:r>
                        <a:rPr lang="en-US" sz="1800" b="0" i="0" u="none" strike="noStrike" cap="none" spc="0" dirty="0">
                          <a:solidFill>
                            <a:schemeClr val="tx1"/>
                          </a:solidFill>
                          <a:effectLst/>
                          <a:latin typeface="Calibri" panose="020F0502020204030204" pitchFamily="34" charset="0"/>
                        </a:rPr>
                        <a:t>Israel</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en-US" sz="1800" b="0" i="0" u="none" strike="noStrike" cap="none" spc="0" dirty="0">
                          <a:solidFill>
                            <a:schemeClr val="tx1"/>
                          </a:solidFill>
                          <a:effectLst/>
                          <a:latin typeface="Calibri" panose="020F0502020204030204" pitchFamily="34" charset="0"/>
                        </a:rPr>
                        <a:t>80451</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en-US" sz="1800" b="0" i="0" u="none" strike="noStrike" cap="none" spc="0">
                          <a:solidFill>
                            <a:schemeClr val="tx1"/>
                          </a:solidFill>
                          <a:effectLst/>
                          <a:latin typeface="Calibri" panose="020F0502020204030204" pitchFamily="34" charset="0"/>
                        </a:rPr>
                        <a:t>41285</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en-US" sz="1800" b="0" i="0" u="none" strike="noStrike" cap="none" spc="0">
                          <a:solidFill>
                            <a:schemeClr val="tx1"/>
                          </a:solidFill>
                          <a:effectLst/>
                          <a:latin typeface="Calibri" panose="020F0502020204030204" pitchFamily="34" charset="0"/>
                        </a:rPr>
                        <a:t>51.32</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377990838"/>
                  </a:ext>
                </a:extLst>
              </a:tr>
              <a:tr h="334326">
                <a:tc>
                  <a:txBody>
                    <a:bodyPr/>
                    <a:lstStyle/>
                    <a:p>
                      <a:pPr algn="l" fontAlgn="b"/>
                      <a:r>
                        <a:rPr lang="en-US" sz="1800" b="0" i="0" u="none" strike="noStrike" cap="none" spc="0" dirty="0">
                          <a:solidFill>
                            <a:schemeClr val="tx1"/>
                          </a:solidFill>
                          <a:effectLst/>
                          <a:latin typeface="Calibri" panose="020F0502020204030204" pitchFamily="34" charset="0"/>
                        </a:rPr>
                        <a:t>Iraq</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800" b="0" i="0" u="none" strike="noStrike" cap="none" spc="0" dirty="0">
                          <a:solidFill>
                            <a:schemeClr val="tx1"/>
                          </a:solidFill>
                          <a:effectLst/>
                          <a:latin typeface="Calibri" panose="020F0502020204030204" pitchFamily="34" charset="0"/>
                        </a:rPr>
                        <a:t>57136</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800" b="0" i="0" u="none" strike="noStrike" cap="none" spc="0">
                          <a:solidFill>
                            <a:schemeClr val="tx1"/>
                          </a:solidFill>
                          <a:effectLst/>
                          <a:latin typeface="Calibri" panose="020F0502020204030204" pitchFamily="34" charset="0"/>
                        </a:rPr>
                        <a:t>28891</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800" b="0" i="0" u="none" strike="noStrike" cap="none" spc="0">
                          <a:solidFill>
                            <a:schemeClr val="tx1"/>
                          </a:solidFill>
                          <a:effectLst/>
                          <a:latin typeface="Calibri" panose="020F0502020204030204" pitchFamily="34" charset="0"/>
                        </a:rPr>
                        <a:t>50.57</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306265567"/>
                  </a:ext>
                </a:extLst>
              </a:tr>
              <a:tr h="588776">
                <a:tc>
                  <a:txBody>
                    <a:bodyPr/>
                    <a:lstStyle/>
                    <a:p>
                      <a:pPr algn="l" fontAlgn="b"/>
                      <a:r>
                        <a:rPr lang="en-US" sz="1800" b="0" i="0" u="none" strike="noStrike" cap="none" spc="0" dirty="0">
                          <a:solidFill>
                            <a:schemeClr val="tx1"/>
                          </a:solidFill>
                          <a:effectLst/>
                          <a:latin typeface="Calibri" panose="020F0502020204030204" pitchFamily="34" charset="0"/>
                        </a:rPr>
                        <a:t>United Arab Emirates</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en-US" sz="1800" b="0" i="0" u="none" strike="noStrike" cap="none" spc="0" dirty="0">
                          <a:solidFill>
                            <a:schemeClr val="tx1"/>
                          </a:solidFill>
                          <a:effectLst/>
                          <a:latin typeface="Calibri" panose="020F0502020204030204" pitchFamily="34" charset="0"/>
                        </a:rPr>
                        <a:t>41422</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en-US" sz="1800" b="0" i="0" u="none" strike="noStrike" cap="none" spc="0">
                          <a:solidFill>
                            <a:schemeClr val="tx1"/>
                          </a:solidFill>
                          <a:effectLst/>
                          <a:latin typeface="Calibri" panose="020F0502020204030204" pitchFamily="34" charset="0"/>
                        </a:rPr>
                        <a:t>19905</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en-US" sz="1800" b="0" i="0" u="none" strike="noStrike" cap="none" spc="0">
                          <a:solidFill>
                            <a:schemeClr val="tx1"/>
                          </a:solidFill>
                          <a:effectLst/>
                          <a:latin typeface="Calibri" panose="020F0502020204030204" pitchFamily="34" charset="0"/>
                        </a:rPr>
                        <a:t>48.05</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745090204"/>
                  </a:ext>
                </a:extLst>
              </a:tr>
              <a:tr h="334326">
                <a:tc>
                  <a:txBody>
                    <a:bodyPr/>
                    <a:lstStyle/>
                    <a:p>
                      <a:pPr algn="l" fontAlgn="b"/>
                      <a:r>
                        <a:rPr lang="en-US" sz="1800" b="0" i="0" u="none" strike="noStrike" cap="none" spc="0" dirty="0">
                          <a:solidFill>
                            <a:schemeClr val="tx1"/>
                          </a:solidFill>
                          <a:effectLst/>
                          <a:latin typeface="Calibri" panose="020F0502020204030204" pitchFamily="34" charset="0"/>
                        </a:rPr>
                        <a:t>Jordan</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800" b="0" i="0" u="none" strike="noStrike" cap="none" spc="0">
                          <a:solidFill>
                            <a:schemeClr val="tx1"/>
                          </a:solidFill>
                          <a:effectLst/>
                          <a:latin typeface="Calibri" panose="020F0502020204030204" pitchFamily="34" charset="0"/>
                        </a:rPr>
                        <a:t>24549</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800" b="0" i="0" u="none" strike="noStrike" cap="none" spc="0" dirty="0">
                          <a:solidFill>
                            <a:schemeClr val="tx1"/>
                          </a:solidFill>
                          <a:effectLst/>
                          <a:latin typeface="Calibri" panose="020F0502020204030204" pitchFamily="34" charset="0"/>
                        </a:rPr>
                        <a:t>12571</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800" b="0" i="0" u="none" strike="noStrike" cap="none" spc="0">
                          <a:solidFill>
                            <a:schemeClr val="tx1"/>
                          </a:solidFill>
                          <a:effectLst/>
                          <a:latin typeface="Calibri" panose="020F0502020204030204" pitchFamily="34" charset="0"/>
                        </a:rPr>
                        <a:t>51.21</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551526082"/>
                  </a:ext>
                </a:extLst>
              </a:tr>
              <a:tr h="334326">
                <a:tc>
                  <a:txBody>
                    <a:bodyPr/>
                    <a:lstStyle/>
                    <a:p>
                      <a:pPr algn="l" fontAlgn="b"/>
                      <a:r>
                        <a:rPr lang="en-US" sz="1800" b="0" i="0" u="none" strike="noStrike" cap="none" spc="0">
                          <a:solidFill>
                            <a:schemeClr val="tx1"/>
                          </a:solidFill>
                          <a:effectLst/>
                          <a:latin typeface="Calibri" panose="020F0502020204030204" pitchFamily="34" charset="0"/>
                        </a:rPr>
                        <a:t>Qatar</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en-US" sz="1800" b="0" i="0" u="none" strike="noStrike" cap="none" spc="0">
                          <a:solidFill>
                            <a:schemeClr val="tx1"/>
                          </a:solidFill>
                          <a:effectLst/>
                          <a:latin typeface="Calibri" panose="020F0502020204030204" pitchFamily="34" charset="0"/>
                        </a:rPr>
                        <a:t>18446</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en-US" sz="1800" b="0" i="0" u="none" strike="noStrike" cap="none" spc="0" dirty="0">
                          <a:solidFill>
                            <a:schemeClr val="tx1"/>
                          </a:solidFill>
                          <a:effectLst/>
                          <a:latin typeface="Calibri" panose="020F0502020204030204" pitchFamily="34" charset="0"/>
                        </a:rPr>
                        <a:t>10625</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en-US" sz="1800" b="0" i="0" u="none" strike="noStrike" cap="none" spc="0">
                          <a:solidFill>
                            <a:schemeClr val="tx1"/>
                          </a:solidFill>
                          <a:effectLst/>
                          <a:latin typeface="Calibri" panose="020F0502020204030204" pitchFamily="34" charset="0"/>
                        </a:rPr>
                        <a:t>57.6</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770080847"/>
                  </a:ext>
                </a:extLst>
              </a:tr>
              <a:tr h="334326">
                <a:tc>
                  <a:txBody>
                    <a:bodyPr/>
                    <a:lstStyle/>
                    <a:p>
                      <a:pPr algn="l" fontAlgn="b"/>
                      <a:r>
                        <a:rPr lang="en-US" sz="1800" b="0" i="0" u="none" strike="noStrike" cap="none" spc="0" dirty="0">
                          <a:solidFill>
                            <a:schemeClr val="tx1"/>
                          </a:solidFill>
                          <a:effectLst/>
                          <a:latin typeface="Calibri" panose="020F0502020204030204" pitchFamily="34" charset="0"/>
                        </a:rPr>
                        <a:t>Lebanon</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800" b="0" i="0" u="none" strike="noStrike" cap="none" spc="0">
                          <a:solidFill>
                            <a:schemeClr val="tx1"/>
                          </a:solidFill>
                          <a:effectLst/>
                          <a:latin typeface="Calibri" panose="020F0502020204030204" pitchFamily="34" charset="0"/>
                        </a:rPr>
                        <a:t>14044</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800" b="0" i="0" u="none" strike="noStrike" cap="none" spc="0" dirty="0">
                          <a:solidFill>
                            <a:schemeClr val="tx1"/>
                          </a:solidFill>
                          <a:effectLst/>
                          <a:latin typeface="Calibri" panose="020F0502020204030204" pitchFamily="34" charset="0"/>
                        </a:rPr>
                        <a:t>7362</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800" b="0" i="0" u="none" strike="noStrike" cap="none" spc="0">
                          <a:solidFill>
                            <a:schemeClr val="tx1"/>
                          </a:solidFill>
                          <a:effectLst/>
                          <a:latin typeface="Calibri" panose="020F0502020204030204" pitchFamily="34" charset="0"/>
                        </a:rPr>
                        <a:t>52.42</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972973217"/>
                  </a:ext>
                </a:extLst>
              </a:tr>
              <a:tr h="334326">
                <a:tc>
                  <a:txBody>
                    <a:bodyPr/>
                    <a:lstStyle/>
                    <a:p>
                      <a:pPr algn="l" fontAlgn="b"/>
                      <a:r>
                        <a:rPr lang="en-US" sz="1800" b="0" i="0" u="none" strike="noStrike" cap="none" spc="0" dirty="0">
                          <a:solidFill>
                            <a:schemeClr val="tx1"/>
                          </a:solidFill>
                          <a:effectLst/>
                          <a:latin typeface="Calibri" panose="020F0502020204030204" pitchFamily="34" charset="0"/>
                        </a:rPr>
                        <a:t>Oman</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en-US" sz="1800" b="0" i="0" u="none" strike="noStrike" cap="none" spc="0">
                          <a:solidFill>
                            <a:schemeClr val="tx1"/>
                          </a:solidFill>
                          <a:effectLst/>
                          <a:latin typeface="Calibri" panose="020F0502020204030204" pitchFamily="34" charset="0"/>
                        </a:rPr>
                        <a:t>10745</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en-US" sz="1800" b="0" i="0" u="none" strike="noStrike" cap="none" spc="0">
                          <a:solidFill>
                            <a:schemeClr val="tx1"/>
                          </a:solidFill>
                          <a:effectLst/>
                          <a:latin typeface="Calibri" panose="020F0502020204030204" pitchFamily="34" charset="0"/>
                        </a:rPr>
                        <a:t>5038</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en-US" sz="1800" b="0" i="0" u="none" strike="noStrike" cap="none" spc="0" dirty="0">
                          <a:solidFill>
                            <a:schemeClr val="tx1"/>
                          </a:solidFill>
                          <a:effectLst/>
                          <a:latin typeface="Calibri" panose="020F0502020204030204" pitchFamily="34" charset="0"/>
                        </a:rPr>
                        <a:t>46.89</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889294974"/>
                  </a:ext>
                </a:extLst>
              </a:tr>
              <a:tr h="334326">
                <a:tc>
                  <a:txBody>
                    <a:bodyPr/>
                    <a:lstStyle/>
                    <a:p>
                      <a:pPr algn="l" fontAlgn="b"/>
                      <a:r>
                        <a:rPr lang="en-US" sz="1800" b="0" i="0" u="none" strike="noStrike" cap="none" spc="0" dirty="0">
                          <a:solidFill>
                            <a:schemeClr val="tx1"/>
                          </a:solidFill>
                          <a:effectLst/>
                          <a:latin typeface="Calibri" panose="020F0502020204030204" pitchFamily="34" charset="0"/>
                        </a:rPr>
                        <a:t>Kuwait</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800" b="0" i="0" u="none" strike="noStrike" cap="none" spc="0">
                          <a:solidFill>
                            <a:schemeClr val="tx1"/>
                          </a:solidFill>
                          <a:effectLst/>
                          <a:latin typeface="Calibri" panose="020F0502020204030204" pitchFamily="34" charset="0"/>
                        </a:rPr>
                        <a:t>8835</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800" b="0" i="0" u="none" strike="noStrike" cap="none" spc="0">
                          <a:solidFill>
                            <a:schemeClr val="tx1"/>
                          </a:solidFill>
                          <a:effectLst/>
                          <a:latin typeface="Calibri" panose="020F0502020204030204" pitchFamily="34" charset="0"/>
                        </a:rPr>
                        <a:t>4569</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800" b="0" i="0" u="none" strike="noStrike" cap="none" spc="0" dirty="0">
                          <a:solidFill>
                            <a:schemeClr val="tx1"/>
                          </a:solidFill>
                          <a:effectLst/>
                          <a:latin typeface="Calibri" panose="020F0502020204030204" pitchFamily="34" charset="0"/>
                        </a:rPr>
                        <a:t>51.71</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653991028"/>
                  </a:ext>
                </a:extLst>
              </a:tr>
              <a:tr h="334326">
                <a:tc>
                  <a:txBody>
                    <a:bodyPr/>
                    <a:lstStyle/>
                    <a:p>
                      <a:pPr algn="l" fontAlgn="b"/>
                      <a:r>
                        <a:rPr lang="en-US" sz="1800" b="0" i="0" u="none" strike="noStrike" cap="none" spc="0">
                          <a:solidFill>
                            <a:schemeClr val="tx1"/>
                          </a:solidFill>
                          <a:effectLst/>
                          <a:latin typeface="Calibri" panose="020F0502020204030204" pitchFamily="34" charset="0"/>
                        </a:rPr>
                        <a:t>Palestine</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en-US" sz="1800" b="0" i="0" u="none" strike="noStrike" cap="none" spc="0">
                          <a:solidFill>
                            <a:schemeClr val="tx1"/>
                          </a:solidFill>
                          <a:effectLst/>
                          <a:latin typeface="Calibri" panose="020F0502020204030204" pitchFamily="34" charset="0"/>
                        </a:rPr>
                        <a:t>4831</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en-US" sz="1800" b="0" i="0" u="none" strike="noStrike" cap="none" spc="0">
                          <a:solidFill>
                            <a:schemeClr val="tx1"/>
                          </a:solidFill>
                          <a:effectLst/>
                          <a:latin typeface="Calibri" panose="020F0502020204030204" pitchFamily="34" charset="0"/>
                        </a:rPr>
                        <a:t>2632</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en-US" sz="1800" b="0" i="0" u="none" strike="noStrike" cap="none" spc="0" dirty="0">
                          <a:solidFill>
                            <a:schemeClr val="tx1"/>
                          </a:solidFill>
                          <a:effectLst/>
                          <a:latin typeface="Calibri" panose="020F0502020204030204" pitchFamily="34" charset="0"/>
                        </a:rPr>
                        <a:t>54.48</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74582528"/>
                  </a:ext>
                </a:extLst>
              </a:tr>
              <a:tr h="334326">
                <a:tc>
                  <a:txBody>
                    <a:bodyPr/>
                    <a:lstStyle/>
                    <a:p>
                      <a:pPr algn="l" fontAlgn="b"/>
                      <a:r>
                        <a:rPr lang="en-US" sz="1800" b="0" i="0" u="none" strike="noStrike" cap="none" spc="0">
                          <a:solidFill>
                            <a:schemeClr val="tx1"/>
                          </a:solidFill>
                          <a:effectLst/>
                          <a:latin typeface="Calibri" panose="020F0502020204030204" pitchFamily="34" charset="0"/>
                        </a:rPr>
                        <a:t>Yemen</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800" b="0" i="0" u="none" strike="noStrike" cap="none" spc="0">
                          <a:solidFill>
                            <a:schemeClr val="tx1"/>
                          </a:solidFill>
                          <a:effectLst/>
                          <a:latin typeface="Calibri" panose="020F0502020204030204" pitchFamily="34" charset="0"/>
                        </a:rPr>
                        <a:t>4742</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800" b="0" i="0" u="none" strike="noStrike" cap="none" spc="0">
                          <a:solidFill>
                            <a:schemeClr val="tx1"/>
                          </a:solidFill>
                          <a:effectLst/>
                          <a:latin typeface="Calibri" panose="020F0502020204030204" pitchFamily="34" charset="0"/>
                        </a:rPr>
                        <a:t>2848</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800" b="0" i="0" u="none" strike="noStrike" cap="none" spc="0" dirty="0">
                          <a:solidFill>
                            <a:schemeClr val="tx1"/>
                          </a:solidFill>
                          <a:effectLst/>
                          <a:latin typeface="Calibri" panose="020F0502020204030204" pitchFamily="34" charset="0"/>
                        </a:rPr>
                        <a:t>60.06</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1717897"/>
                  </a:ext>
                </a:extLst>
              </a:tr>
              <a:tr h="334326">
                <a:tc>
                  <a:txBody>
                    <a:bodyPr/>
                    <a:lstStyle/>
                    <a:p>
                      <a:pPr algn="l" fontAlgn="b"/>
                      <a:r>
                        <a:rPr lang="en-US" sz="1800" b="0" i="0" u="none" strike="noStrike" cap="none" spc="0" dirty="0">
                          <a:solidFill>
                            <a:schemeClr val="tx1"/>
                          </a:solidFill>
                          <a:effectLst/>
                          <a:latin typeface="Calibri" panose="020F0502020204030204" pitchFamily="34" charset="0"/>
                        </a:rPr>
                        <a:t>Bahrain</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en-US" sz="1800" b="0" i="0" u="none" strike="noStrike" cap="none" spc="0">
                          <a:solidFill>
                            <a:schemeClr val="tx1"/>
                          </a:solidFill>
                          <a:effectLst/>
                          <a:latin typeface="Calibri" panose="020F0502020204030204" pitchFamily="34" charset="0"/>
                        </a:rPr>
                        <a:t>4671</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en-US" sz="1800" b="0" i="0" u="none" strike="noStrike" cap="none" spc="0">
                          <a:solidFill>
                            <a:schemeClr val="tx1"/>
                          </a:solidFill>
                          <a:effectLst/>
                          <a:latin typeface="Calibri" panose="020F0502020204030204" pitchFamily="34" charset="0"/>
                        </a:rPr>
                        <a:t>2098</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en-US" sz="1800" b="0" i="0" u="none" strike="noStrike" cap="none" spc="0" dirty="0">
                          <a:solidFill>
                            <a:schemeClr val="tx1"/>
                          </a:solidFill>
                          <a:effectLst/>
                          <a:latin typeface="Calibri" panose="020F0502020204030204" pitchFamily="34" charset="0"/>
                        </a:rPr>
                        <a:t>44.92</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721612204"/>
                  </a:ext>
                </a:extLst>
              </a:tr>
              <a:tr h="588776">
                <a:tc>
                  <a:txBody>
                    <a:bodyPr/>
                    <a:lstStyle/>
                    <a:p>
                      <a:pPr algn="l" fontAlgn="b"/>
                      <a:r>
                        <a:rPr lang="en-US" sz="1800" b="0" i="0" u="none" strike="noStrike" cap="none" spc="0" dirty="0">
                          <a:solidFill>
                            <a:schemeClr val="tx1"/>
                          </a:solidFill>
                          <a:effectLst/>
                          <a:latin typeface="Calibri" panose="020F0502020204030204" pitchFamily="34" charset="0"/>
                        </a:rPr>
                        <a:t>Syrian Arab Republic</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800" b="0" i="0" u="none" strike="noStrike" cap="none" spc="0">
                          <a:solidFill>
                            <a:schemeClr val="tx1"/>
                          </a:solidFill>
                          <a:effectLst/>
                          <a:latin typeface="Calibri" panose="020F0502020204030204" pitchFamily="34" charset="0"/>
                        </a:rPr>
                        <a:t>3193</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800" b="0" i="0" u="none" strike="noStrike" cap="none" spc="0">
                          <a:solidFill>
                            <a:schemeClr val="tx1"/>
                          </a:solidFill>
                          <a:effectLst/>
                          <a:latin typeface="Calibri" panose="020F0502020204030204" pitchFamily="34" charset="0"/>
                        </a:rPr>
                        <a:t>1951</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800" b="0" i="0" u="none" strike="noStrike" cap="none" spc="0" dirty="0">
                          <a:solidFill>
                            <a:schemeClr val="tx1"/>
                          </a:solidFill>
                          <a:effectLst/>
                          <a:latin typeface="Calibri" panose="020F0502020204030204" pitchFamily="34" charset="0"/>
                        </a:rPr>
                        <a:t>61.1</a:t>
                      </a:r>
                    </a:p>
                  </a:txBody>
                  <a:tcPr marL="22754" marR="2257" marT="6501" marB="487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174779918"/>
                  </a:ext>
                </a:extLst>
              </a:tr>
            </a:tbl>
          </a:graphicData>
        </a:graphic>
      </p:graphicFrame>
    </p:spTree>
    <p:extLst>
      <p:ext uri="{BB962C8B-B14F-4D97-AF65-F5344CB8AC3E}">
        <p14:creationId xmlns:p14="http://schemas.microsoft.com/office/powerpoint/2010/main" val="1848423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4" name="Rectangle 63">
            <a:extLst>
              <a:ext uri="{FF2B5EF4-FFF2-40B4-BE49-F238E27FC236}">
                <a16:creationId xmlns:a16="http://schemas.microsoft.com/office/drawing/2014/main" id="{53B021B3-DE93-4AB7-8A18-CF5F1CED8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03B94C2-6DDC-4417-A462-0B7B2897F905}"/>
              </a:ext>
            </a:extLst>
          </p:cNvPr>
          <p:cNvSpPr>
            <a:spLocks noGrp="1"/>
          </p:cNvSpPr>
          <p:nvPr>
            <p:ph type="title"/>
          </p:nvPr>
        </p:nvSpPr>
        <p:spPr>
          <a:xfrm>
            <a:off x="841248" y="256032"/>
            <a:ext cx="10506456" cy="1014984"/>
          </a:xfrm>
        </p:spPr>
        <p:txBody>
          <a:bodyPr anchor="b">
            <a:normAutofit/>
          </a:bodyPr>
          <a:lstStyle/>
          <a:p>
            <a:pPr algn="ctr"/>
            <a:r>
              <a:rPr lang="en-US" sz="3100" b="1" dirty="0">
                <a:solidFill>
                  <a:srgbClr val="C00000"/>
                </a:solidFill>
                <a:latin typeface="+mn-lt"/>
              </a:rPr>
              <a:t>Proportion of OA in Total Publication Output</a:t>
            </a:r>
            <a:br>
              <a:rPr lang="en-US" sz="3100" b="1" dirty="0">
                <a:solidFill>
                  <a:srgbClr val="C00000"/>
                </a:solidFill>
                <a:latin typeface="+mn-lt"/>
              </a:rPr>
            </a:br>
            <a:r>
              <a:rPr lang="en-US" sz="3100" b="1" dirty="0">
                <a:solidFill>
                  <a:srgbClr val="C00000"/>
                </a:solidFill>
                <a:latin typeface="+mn-lt"/>
              </a:rPr>
              <a:t> – countries with over 10000 outputs</a:t>
            </a:r>
          </a:p>
        </p:txBody>
      </p:sp>
      <p:sp>
        <p:nvSpPr>
          <p:cNvPr id="66" name="Rectangle 65">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953" y="1634502"/>
            <a:ext cx="1045159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68" name="Rectangle 67">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1538176"/>
            <a:ext cx="1873457"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2" name="Content Placeholder 7">
            <a:extLst>
              <a:ext uri="{FF2B5EF4-FFF2-40B4-BE49-F238E27FC236}">
                <a16:creationId xmlns:a16="http://schemas.microsoft.com/office/drawing/2014/main" id="{C11988B6-5E7B-4ECC-BB1C-F305C86ADEFF}"/>
              </a:ext>
            </a:extLst>
          </p:cNvPr>
          <p:cNvGraphicFramePr>
            <a:graphicFrameLocks noGrp="1"/>
          </p:cNvGraphicFramePr>
          <p:nvPr>
            <p:ph idx="1"/>
            <p:extLst>
              <p:ext uri="{D42A27DB-BD31-4B8C-83A1-F6EECF244321}">
                <p14:modId xmlns:p14="http://schemas.microsoft.com/office/powerpoint/2010/main" val="2943031100"/>
              </p:ext>
            </p:extLst>
          </p:nvPr>
        </p:nvGraphicFramePr>
        <p:xfrm>
          <a:off x="838200" y="1926266"/>
          <a:ext cx="10515600" cy="435752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1494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BCED4D40-4B67-4331-AC48-79B82B4A47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EED651C-CA5F-46B2-AB07-348465E78417}"/>
              </a:ext>
            </a:extLst>
          </p:cNvPr>
          <p:cNvSpPr>
            <a:spLocks noGrp="1"/>
          </p:cNvSpPr>
          <p:nvPr>
            <p:ph type="title"/>
          </p:nvPr>
        </p:nvSpPr>
        <p:spPr>
          <a:xfrm>
            <a:off x="638881" y="417576"/>
            <a:ext cx="10909640" cy="1249394"/>
          </a:xfrm>
        </p:spPr>
        <p:txBody>
          <a:bodyPr vert="horz" lIns="91440" tIns="45720" rIns="91440" bIns="45720" rtlCol="0" anchor="ctr">
            <a:normAutofit/>
          </a:bodyPr>
          <a:lstStyle/>
          <a:p>
            <a:pPr algn="ctr"/>
            <a:r>
              <a:rPr lang="en-US" sz="3600" b="1" dirty="0">
                <a:solidFill>
                  <a:srgbClr val="C00000"/>
                </a:solidFill>
                <a:latin typeface="+mn-lt"/>
              </a:rPr>
              <a:t>OA growth</a:t>
            </a:r>
          </a:p>
        </p:txBody>
      </p:sp>
      <p:sp>
        <p:nvSpPr>
          <p:cNvPr id="35" name="sketch line">
            <a:extLst>
              <a:ext uri="{FF2B5EF4-FFF2-40B4-BE49-F238E27FC236}">
                <a16:creationId xmlns:a16="http://schemas.microsoft.com/office/drawing/2014/main" id="{670CEDEF-4F34-412E-84EE-329C1E936A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07702" y="1733454"/>
            <a:ext cx="4572000" cy="18288"/>
          </a:xfrm>
          <a:custGeom>
            <a:avLst/>
            <a:gdLst>
              <a:gd name="connsiteX0" fmla="*/ 0 w 4572000"/>
              <a:gd name="connsiteY0" fmla="*/ 0 h 18288"/>
              <a:gd name="connsiteX1" fmla="*/ 515983 w 4572000"/>
              <a:gd name="connsiteY1" fmla="*/ 0 h 18288"/>
              <a:gd name="connsiteX2" fmla="*/ 1031966 w 4572000"/>
              <a:gd name="connsiteY2" fmla="*/ 0 h 18288"/>
              <a:gd name="connsiteX3" fmla="*/ 1639389 w 4572000"/>
              <a:gd name="connsiteY3" fmla="*/ 0 h 18288"/>
              <a:gd name="connsiteX4" fmla="*/ 2383971 w 4572000"/>
              <a:gd name="connsiteY4" fmla="*/ 0 h 18288"/>
              <a:gd name="connsiteX5" fmla="*/ 2945674 w 4572000"/>
              <a:gd name="connsiteY5" fmla="*/ 0 h 18288"/>
              <a:gd name="connsiteX6" fmla="*/ 3507377 w 4572000"/>
              <a:gd name="connsiteY6" fmla="*/ 0 h 18288"/>
              <a:gd name="connsiteX7" fmla="*/ 4572000 w 4572000"/>
              <a:gd name="connsiteY7" fmla="*/ 0 h 18288"/>
              <a:gd name="connsiteX8" fmla="*/ 4572000 w 4572000"/>
              <a:gd name="connsiteY8" fmla="*/ 18288 h 18288"/>
              <a:gd name="connsiteX9" fmla="*/ 3873137 w 4572000"/>
              <a:gd name="connsiteY9" fmla="*/ 18288 h 18288"/>
              <a:gd name="connsiteX10" fmla="*/ 3311434 w 4572000"/>
              <a:gd name="connsiteY10" fmla="*/ 18288 h 18288"/>
              <a:gd name="connsiteX11" fmla="*/ 2749731 w 4572000"/>
              <a:gd name="connsiteY11" fmla="*/ 18288 h 18288"/>
              <a:gd name="connsiteX12" fmla="*/ 2050869 w 4572000"/>
              <a:gd name="connsiteY12" fmla="*/ 18288 h 18288"/>
              <a:gd name="connsiteX13" fmla="*/ 1306286 w 4572000"/>
              <a:gd name="connsiteY13" fmla="*/ 18288 h 18288"/>
              <a:gd name="connsiteX14" fmla="*/ 790303 w 4572000"/>
              <a:gd name="connsiteY14" fmla="*/ 18288 h 18288"/>
              <a:gd name="connsiteX15" fmla="*/ 0 w 4572000"/>
              <a:gd name="connsiteY15" fmla="*/ 18288 h 18288"/>
              <a:gd name="connsiteX16" fmla="*/ 0 w 457200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0" h="18288" fill="none" extrusionOk="0">
                <a:moveTo>
                  <a:pt x="0" y="0"/>
                </a:moveTo>
                <a:cubicBezTo>
                  <a:pt x="105156" y="-20963"/>
                  <a:pt x="340432" y="822"/>
                  <a:pt x="515983" y="0"/>
                </a:cubicBezTo>
                <a:cubicBezTo>
                  <a:pt x="691534" y="-822"/>
                  <a:pt x="850679" y="16479"/>
                  <a:pt x="1031966" y="0"/>
                </a:cubicBezTo>
                <a:cubicBezTo>
                  <a:pt x="1213253" y="-16479"/>
                  <a:pt x="1443646" y="-18730"/>
                  <a:pt x="1639389" y="0"/>
                </a:cubicBezTo>
                <a:cubicBezTo>
                  <a:pt x="1835132" y="18730"/>
                  <a:pt x="2159975" y="18531"/>
                  <a:pt x="2383971" y="0"/>
                </a:cubicBezTo>
                <a:cubicBezTo>
                  <a:pt x="2607967" y="-18531"/>
                  <a:pt x="2719096" y="-12030"/>
                  <a:pt x="2945674" y="0"/>
                </a:cubicBezTo>
                <a:cubicBezTo>
                  <a:pt x="3172252" y="12030"/>
                  <a:pt x="3269167" y="27666"/>
                  <a:pt x="3507377" y="0"/>
                </a:cubicBezTo>
                <a:cubicBezTo>
                  <a:pt x="3745587" y="-27666"/>
                  <a:pt x="4116741" y="18705"/>
                  <a:pt x="4572000" y="0"/>
                </a:cubicBezTo>
                <a:cubicBezTo>
                  <a:pt x="4572895" y="8974"/>
                  <a:pt x="4571454" y="9359"/>
                  <a:pt x="4572000" y="18288"/>
                </a:cubicBezTo>
                <a:cubicBezTo>
                  <a:pt x="4374698" y="3942"/>
                  <a:pt x="4098874" y="-11042"/>
                  <a:pt x="3873137" y="18288"/>
                </a:cubicBezTo>
                <a:cubicBezTo>
                  <a:pt x="3647400" y="47618"/>
                  <a:pt x="3517055" y="5421"/>
                  <a:pt x="3311434" y="18288"/>
                </a:cubicBezTo>
                <a:cubicBezTo>
                  <a:pt x="3105813" y="31155"/>
                  <a:pt x="3025168" y="17856"/>
                  <a:pt x="2749731" y="18288"/>
                </a:cubicBezTo>
                <a:cubicBezTo>
                  <a:pt x="2474294" y="18720"/>
                  <a:pt x="2291766" y="-14168"/>
                  <a:pt x="2050869" y="18288"/>
                </a:cubicBezTo>
                <a:cubicBezTo>
                  <a:pt x="1809972" y="50744"/>
                  <a:pt x="1540276" y="46798"/>
                  <a:pt x="1306286" y="18288"/>
                </a:cubicBezTo>
                <a:cubicBezTo>
                  <a:pt x="1072296" y="-10222"/>
                  <a:pt x="972445" y="19645"/>
                  <a:pt x="790303" y="18288"/>
                </a:cubicBezTo>
                <a:cubicBezTo>
                  <a:pt x="608161" y="16931"/>
                  <a:pt x="200981" y="8241"/>
                  <a:pt x="0" y="18288"/>
                </a:cubicBezTo>
                <a:cubicBezTo>
                  <a:pt x="-229" y="14222"/>
                  <a:pt x="509" y="5816"/>
                  <a:pt x="0" y="0"/>
                </a:cubicBezTo>
                <a:close/>
              </a:path>
              <a:path w="4572000" h="18288" stroke="0" extrusionOk="0">
                <a:moveTo>
                  <a:pt x="0" y="0"/>
                </a:moveTo>
                <a:cubicBezTo>
                  <a:pt x="143285" y="-9565"/>
                  <a:pt x="327959" y="-11498"/>
                  <a:pt x="561703" y="0"/>
                </a:cubicBezTo>
                <a:cubicBezTo>
                  <a:pt x="795447" y="11498"/>
                  <a:pt x="838260" y="18255"/>
                  <a:pt x="1077686" y="0"/>
                </a:cubicBezTo>
                <a:cubicBezTo>
                  <a:pt x="1317112" y="-18255"/>
                  <a:pt x="1437472" y="23514"/>
                  <a:pt x="1639389" y="0"/>
                </a:cubicBezTo>
                <a:cubicBezTo>
                  <a:pt x="1841306" y="-23514"/>
                  <a:pt x="2037142" y="-12551"/>
                  <a:pt x="2292531" y="0"/>
                </a:cubicBezTo>
                <a:cubicBezTo>
                  <a:pt x="2547920" y="12551"/>
                  <a:pt x="2810436" y="-20352"/>
                  <a:pt x="2991394" y="0"/>
                </a:cubicBezTo>
                <a:cubicBezTo>
                  <a:pt x="3172352" y="20352"/>
                  <a:pt x="3530025" y="-13347"/>
                  <a:pt x="3735977" y="0"/>
                </a:cubicBezTo>
                <a:cubicBezTo>
                  <a:pt x="3941929" y="13347"/>
                  <a:pt x="4161497" y="34086"/>
                  <a:pt x="4572000" y="0"/>
                </a:cubicBezTo>
                <a:cubicBezTo>
                  <a:pt x="4571545" y="6162"/>
                  <a:pt x="4571903" y="11775"/>
                  <a:pt x="4572000" y="18288"/>
                </a:cubicBezTo>
                <a:cubicBezTo>
                  <a:pt x="4228040" y="36490"/>
                  <a:pt x="4199736" y="42557"/>
                  <a:pt x="3873137" y="18288"/>
                </a:cubicBezTo>
                <a:cubicBezTo>
                  <a:pt x="3546538" y="-5981"/>
                  <a:pt x="3472124" y="16809"/>
                  <a:pt x="3128554" y="18288"/>
                </a:cubicBezTo>
                <a:cubicBezTo>
                  <a:pt x="2784984" y="19767"/>
                  <a:pt x="2735896" y="-17781"/>
                  <a:pt x="2383971" y="18288"/>
                </a:cubicBezTo>
                <a:cubicBezTo>
                  <a:pt x="2032046" y="54357"/>
                  <a:pt x="2019324" y="2920"/>
                  <a:pt x="1867989" y="18288"/>
                </a:cubicBezTo>
                <a:cubicBezTo>
                  <a:pt x="1716654" y="33656"/>
                  <a:pt x="1418675" y="32575"/>
                  <a:pt x="1169126" y="18288"/>
                </a:cubicBezTo>
                <a:cubicBezTo>
                  <a:pt x="919577" y="4001"/>
                  <a:pt x="798537" y="16165"/>
                  <a:pt x="561703" y="18288"/>
                </a:cubicBezTo>
                <a:cubicBezTo>
                  <a:pt x="324869" y="20411"/>
                  <a:pt x="221395" y="-912"/>
                  <a:pt x="0" y="18288"/>
                </a:cubicBezTo>
                <a:cubicBezTo>
                  <a:pt x="766" y="10800"/>
                  <a:pt x="-457" y="8180"/>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Content Placeholder 5">
            <a:extLst>
              <a:ext uri="{FF2B5EF4-FFF2-40B4-BE49-F238E27FC236}">
                <a16:creationId xmlns:a16="http://schemas.microsoft.com/office/drawing/2014/main" id="{AB6FEED8-024D-4983-9EBC-33F6D1823749}"/>
              </a:ext>
            </a:extLst>
          </p:cNvPr>
          <p:cNvGraphicFramePr>
            <a:graphicFrameLocks noGrp="1"/>
          </p:cNvGraphicFramePr>
          <p:nvPr>
            <p:ph idx="1"/>
            <p:extLst>
              <p:ext uri="{D42A27DB-BD31-4B8C-83A1-F6EECF244321}">
                <p14:modId xmlns:p14="http://schemas.microsoft.com/office/powerpoint/2010/main" val="1904513830"/>
              </p:ext>
            </p:extLst>
          </p:nvPr>
        </p:nvGraphicFramePr>
        <p:xfrm>
          <a:off x="989101" y="1818226"/>
          <a:ext cx="10848702" cy="4411688"/>
        </p:xfrm>
        <a:graphic>
          <a:graphicData uri="http://schemas.openxmlformats.org/drawingml/2006/table">
            <a:tbl>
              <a:tblPr firstRow="1" bandRow="1">
                <a:solidFill>
                  <a:schemeClr val="bg1">
                    <a:lumMod val="95000"/>
                  </a:schemeClr>
                </a:solidFill>
                <a:tableStyleId>{5C22544A-7EE6-4342-B048-85BDC9FD1C3A}</a:tableStyleId>
              </a:tblPr>
              <a:tblGrid>
                <a:gridCol w="3649839">
                  <a:extLst>
                    <a:ext uri="{9D8B030D-6E8A-4147-A177-3AD203B41FA5}">
                      <a16:colId xmlns:a16="http://schemas.microsoft.com/office/drawing/2014/main" val="3920821237"/>
                    </a:ext>
                  </a:extLst>
                </a:gridCol>
                <a:gridCol w="2399621">
                  <a:extLst>
                    <a:ext uri="{9D8B030D-6E8A-4147-A177-3AD203B41FA5}">
                      <a16:colId xmlns:a16="http://schemas.microsoft.com/office/drawing/2014/main" val="1623847716"/>
                    </a:ext>
                  </a:extLst>
                </a:gridCol>
                <a:gridCol w="2399621">
                  <a:extLst>
                    <a:ext uri="{9D8B030D-6E8A-4147-A177-3AD203B41FA5}">
                      <a16:colId xmlns:a16="http://schemas.microsoft.com/office/drawing/2014/main" val="2153906437"/>
                    </a:ext>
                  </a:extLst>
                </a:gridCol>
                <a:gridCol w="2399621">
                  <a:extLst>
                    <a:ext uri="{9D8B030D-6E8A-4147-A177-3AD203B41FA5}">
                      <a16:colId xmlns:a16="http://schemas.microsoft.com/office/drawing/2014/main" val="3928393085"/>
                    </a:ext>
                  </a:extLst>
                </a:gridCol>
              </a:tblGrid>
              <a:tr h="500829">
                <a:tc>
                  <a:txBody>
                    <a:bodyPr/>
                    <a:lstStyle/>
                    <a:p>
                      <a:pPr algn="ctr" fontAlgn="b"/>
                      <a:endParaRPr lang="en-US" sz="3700" b="1" i="0" u="none" strike="noStrike" cap="none" spc="0" dirty="0">
                        <a:solidFill>
                          <a:schemeClr val="tx1"/>
                        </a:solidFill>
                        <a:effectLst/>
                        <a:latin typeface="Calibri" panose="020F0502020204030204" pitchFamily="34" charset="0"/>
                      </a:endParaRPr>
                    </a:p>
                  </a:txBody>
                  <a:tcPr marL="147097" marR="43779" marT="42028" marB="315207"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gridSpan="3">
                  <a:txBody>
                    <a:bodyPr/>
                    <a:lstStyle/>
                    <a:p>
                      <a:pPr algn="ctr" fontAlgn="b"/>
                      <a:r>
                        <a:rPr lang="en-US" sz="3200" b="1" i="0" u="none" strike="noStrike" cap="none" spc="0" dirty="0">
                          <a:solidFill>
                            <a:schemeClr val="tx1"/>
                          </a:solidFill>
                          <a:effectLst/>
                          <a:latin typeface="Calibri" panose="020F0502020204030204" pitchFamily="34" charset="0"/>
                        </a:rPr>
                        <a:t>Year</a:t>
                      </a:r>
                    </a:p>
                  </a:txBody>
                  <a:tcPr marL="147097" marR="43779" marT="42028" marB="315207"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r" fontAlgn="b"/>
                      <a:endParaRPr lang="en-US" sz="3700" b="1" i="0" u="none" strike="noStrike" cap="none" spc="0" dirty="0">
                        <a:solidFill>
                          <a:schemeClr val="tx1"/>
                        </a:solidFill>
                        <a:effectLst/>
                        <a:latin typeface="Calibri" panose="020F0502020204030204" pitchFamily="34" charset="0"/>
                      </a:endParaRPr>
                    </a:p>
                  </a:txBody>
                  <a:tcPr marL="147097" marR="43779" marT="42028" marB="315207" anchor="b">
                    <a:lnL w="12700" cmpd="sng">
                      <a:noFill/>
                    </a:lnL>
                    <a:lnR w="12700" cmpd="sng">
                      <a:noFill/>
                    </a:lnR>
                    <a:lnT w="9525" cap="flat" cmpd="sng" algn="ctr">
                      <a:noFill/>
                      <a:prstDash val="solid"/>
                    </a:lnT>
                    <a:lnB w="38100" cmpd="sng">
                      <a:noFill/>
                    </a:lnB>
                    <a:solidFill>
                      <a:schemeClr val="bg1">
                        <a:lumMod val="95000"/>
                      </a:schemeClr>
                    </a:solidFill>
                  </a:tcPr>
                </a:tc>
                <a:tc hMerge="1">
                  <a:txBody>
                    <a:bodyPr/>
                    <a:lstStyle/>
                    <a:p>
                      <a:pPr algn="r" fontAlgn="b"/>
                      <a:endParaRPr lang="en-US" sz="3700" b="1" i="0" u="none" strike="noStrike" cap="none" spc="0" dirty="0">
                        <a:solidFill>
                          <a:schemeClr val="tx1"/>
                        </a:solidFill>
                        <a:effectLst/>
                        <a:latin typeface="Calibri" panose="020F0502020204030204" pitchFamily="34" charset="0"/>
                      </a:endParaRPr>
                    </a:p>
                  </a:txBody>
                  <a:tcPr marL="147097" marR="43779" marT="42028" marB="315207" anchor="b">
                    <a:lnL w="12700" cmpd="sng">
                      <a:noFill/>
                    </a:lnL>
                    <a:lnR w="12700" cmpd="sng">
                      <a:noFill/>
                    </a:lnR>
                    <a:lnT w="9525" cap="flat" cmpd="sng" algn="ctr">
                      <a:noFill/>
                      <a:prstDash val="solid"/>
                    </a:lnT>
                    <a:lnB w="38100" cmpd="sng">
                      <a:noFill/>
                    </a:lnB>
                    <a:solidFill>
                      <a:schemeClr val="bg1">
                        <a:lumMod val="95000"/>
                      </a:schemeClr>
                    </a:solidFill>
                  </a:tcPr>
                </a:tc>
                <a:extLst>
                  <a:ext uri="{0D108BD9-81ED-4DB2-BD59-A6C34878D82A}">
                    <a16:rowId xmlns:a16="http://schemas.microsoft.com/office/drawing/2014/main" val="3170896384"/>
                  </a:ext>
                </a:extLst>
              </a:tr>
              <a:tr h="500829">
                <a:tc>
                  <a:txBody>
                    <a:bodyPr/>
                    <a:lstStyle/>
                    <a:p>
                      <a:pPr algn="ctr" fontAlgn="b"/>
                      <a:r>
                        <a:rPr lang="en-US" sz="3600" b="1" i="0" u="none" strike="noStrike" cap="none" spc="0" dirty="0">
                          <a:solidFill>
                            <a:schemeClr val="tx1"/>
                          </a:solidFill>
                          <a:effectLst/>
                          <a:latin typeface="Calibri" panose="020F0502020204030204" pitchFamily="34" charset="0"/>
                        </a:rPr>
                        <a:t>Region</a:t>
                      </a:r>
                    </a:p>
                  </a:txBody>
                  <a:tcPr marL="147097" marR="43779" marT="42028" marB="315207"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en-US" sz="2800" b="1" u="none" strike="noStrike" cap="none" spc="0" dirty="0">
                          <a:solidFill>
                            <a:schemeClr val="tx1"/>
                          </a:solidFill>
                          <a:effectLst/>
                        </a:rPr>
                        <a:t>2020</a:t>
                      </a:r>
                      <a:endParaRPr lang="en-US" sz="2800" b="1" i="0" u="none" strike="noStrike" cap="none" spc="0" dirty="0">
                        <a:solidFill>
                          <a:schemeClr val="tx1"/>
                        </a:solidFill>
                        <a:effectLst/>
                        <a:latin typeface="Calibri" panose="020F0502020204030204" pitchFamily="34" charset="0"/>
                      </a:endParaRPr>
                    </a:p>
                  </a:txBody>
                  <a:tcPr marL="147097" marR="43779" marT="42028" marB="315207"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en-US" sz="2800" b="1" u="none" strike="noStrike" cap="none" spc="0" dirty="0">
                          <a:solidFill>
                            <a:schemeClr val="tx1"/>
                          </a:solidFill>
                          <a:effectLst/>
                        </a:rPr>
                        <a:t>2021</a:t>
                      </a:r>
                      <a:endParaRPr lang="en-US" sz="2800" b="1" i="0" u="none" strike="noStrike" cap="none" spc="0" dirty="0">
                        <a:solidFill>
                          <a:schemeClr val="tx1"/>
                        </a:solidFill>
                        <a:effectLst/>
                        <a:latin typeface="Calibri" panose="020F0502020204030204" pitchFamily="34" charset="0"/>
                      </a:endParaRPr>
                    </a:p>
                  </a:txBody>
                  <a:tcPr marL="147097" marR="43779" marT="42028" marB="315207"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en-US" sz="2800" b="1" u="none" strike="noStrike" cap="none" spc="0" dirty="0">
                          <a:solidFill>
                            <a:schemeClr val="tx1"/>
                          </a:solidFill>
                          <a:effectLst/>
                        </a:rPr>
                        <a:t>2022</a:t>
                      </a:r>
                      <a:endParaRPr lang="en-US" sz="2800" b="1" i="0" u="none" strike="noStrike" cap="none" spc="0" dirty="0">
                        <a:solidFill>
                          <a:schemeClr val="tx1"/>
                        </a:solidFill>
                        <a:effectLst/>
                        <a:latin typeface="Calibri" panose="020F0502020204030204" pitchFamily="34" charset="0"/>
                      </a:endParaRPr>
                    </a:p>
                  </a:txBody>
                  <a:tcPr marL="147097" marR="43779" marT="42028" marB="315207"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787757211"/>
                  </a:ext>
                </a:extLst>
              </a:tr>
              <a:tr h="861566">
                <a:tc>
                  <a:txBody>
                    <a:bodyPr/>
                    <a:lstStyle/>
                    <a:p>
                      <a:pPr algn="ctr" fontAlgn="b"/>
                      <a:r>
                        <a:rPr lang="en-US" sz="2800" u="none" strike="noStrike" cap="none" spc="0">
                          <a:solidFill>
                            <a:schemeClr val="tx1"/>
                          </a:solidFill>
                          <a:effectLst/>
                        </a:rPr>
                        <a:t>Middle East</a:t>
                      </a:r>
                      <a:endParaRPr lang="en-US" sz="2800" b="0" i="0" u="none" strike="noStrike" cap="none" spc="0">
                        <a:solidFill>
                          <a:schemeClr val="tx1"/>
                        </a:solidFill>
                        <a:effectLst/>
                        <a:latin typeface="Calibri" panose="020F0502020204030204" pitchFamily="34" charset="0"/>
                      </a:endParaRPr>
                    </a:p>
                  </a:txBody>
                  <a:tcPr marL="147097" marR="43779" marT="42028" marB="315207"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en-US" sz="2800" u="none" strike="noStrike" cap="none" spc="0" dirty="0">
                          <a:solidFill>
                            <a:schemeClr val="tx1"/>
                          </a:solidFill>
                          <a:effectLst/>
                        </a:rPr>
                        <a:t>42.11%</a:t>
                      </a:r>
                      <a:endParaRPr lang="en-US" sz="2800" b="0" i="0" u="none" strike="noStrike" cap="none" spc="0" dirty="0">
                        <a:solidFill>
                          <a:schemeClr val="tx1"/>
                        </a:solidFill>
                        <a:effectLst/>
                        <a:latin typeface="Calibri" panose="020F0502020204030204" pitchFamily="34" charset="0"/>
                      </a:endParaRPr>
                    </a:p>
                  </a:txBody>
                  <a:tcPr marL="147097" marR="43779" marT="42028" marB="315207"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en-US" sz="2800" u="none" strike="noStrike" cap="none" spc="0" dirty="0">
                          <a:solidFill>
                            <a:schemeClr val="tx1"/>
                          </a:solidFill>
                          <a:effectLst/>
                        </a:rPr>
                        <a:t>46.14%</a:t>
                      </a:r>
                      <a:endParaRPr lang="en-US" sz="2800" b="0" i="0" u="none" strike="noStrike" cap="none" spc="0" dirty="0">
                        <a:solidFill>
                          <a:schemeClr val="tx1"/>
                        </a:solidFill>
                        <a:effectLst/>
                        <a:latin typeface="Calibri" panose="020F0502020204030204" pitchFamily="34" charset="0"/>
                      </a:endParaRPr>
                    </a:p>
                  </a:txBody>
                  <a:tcPr marL="147097" marR="43779" marT="42028" marB="315207"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en-US" sz="2800" u="none" strike="noStrike" cap="none" spc="0" dirty="0">
                          <a:solidFill>
                            <a:schemeClr val="tx1"/>
                          </a:solidFill>
                          <a:effectLst/>
                        </a:rPr>
                        <a:t>47.30%</a:t>
                      </a:r>
                      <a:endParaRPr lang="en-US" sz="2800" b="0" i="0" u="none" strike="noStrike" cap="none" spc="0" dirty="0">
                        <a:solidFill>
                          <a:schemeClr val="tx1"/>
                        </a:solidFill>
                        <a:effectLst/>
                        <a:latin typeface="Calibri" panose="020F0502020204030204" pitchFamily="34" charset="0"/>
                      </a:endParaRPr>
                    </a:p>
                  </a:txBody>
                  <a:tcPr marL="147097" marR="43779" marT="42028" marB="315207"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252739178"/>
                  </a:ext>
                </a:extLst>
              </a:tr>
              <a:tr h="861566">
                <a:tc>
                  <a:txBody>
                    <a:bodyPr/>
                    <a:lstStyle/>
                    <a:p>
                      <a:pPr algn="ctr" fontAlgn="b"/>
                      <a:r>
                        <a:rPr lang="en-US" sz="2800" u="none" strike="noStrike" cap="none" spc="0">
                          <a:solidFill>
                            <a:schemeClr val="tx1"/>
                          </a:solidFill>
                          <a:effectLst/>
                        </a:rPr>
                        <a:t>UAE</a:t>
                      </a:r>
                      <a:endParaRPr lang="en-US" sz="2800" b="0" i="0" u="none" strike="noStrike" cap="none" spc="0">
                        <a:solidFill>
                          <a:schemeClr val="tx1"/>
                        </a:solidFill>
                        <a:effectLst/>
                        <a:latin typeface="Calibri" panose="020F0502020204030204" pitchFamily="34" charset="0"/>
                      </a:endParaRPr>
                    </a:p>
                  </a:txBody>
                  <a:tcPr marL="147097" marR="43779" marT="42028" marB="315207"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2800" u="none" strike="noStrike" cap="none" spc="0" dirty="0">
                          <a:solidFill>
                            <a:schemeClr val="tx1"/>
                          </a:solidFill>
                          <a:effectLst/>
                        </a:rPr>
                        <a:t>43.53%</a:t>
                      </a:r>
                      <a:endParaRPr lang="en-US" sz="2800" b="0" i="0" u="none" strike="noStrike" cap="none" spc="0" dirty="0">
                        <a:solidFill>
                          <a:schemeClr val="tx1"/>
                        </a:solidFill>
                        <a:effectLst/>
                        <a:latin typeface="Calibri" panose="020F0502020204030204" pitchFamily="34" charset="0"/>
                      </a:endParaRPr>
                    </a:p>
                  </a:txBody>
                  <a:tcPr marL="147097" marR="43779" marT="42028" marB="315207"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2800" u="none" strike="noStrike" cap="none" spc="0" dirty="0">
                          <a:solidFill>
                            <a:schemeClr val="tx1"/>
                          </a:solidFill>
                          <a:effectLst/>
                        </a:rPr>
                        <a:t>49.61%</a:t>
                      </a:r>
                      <a:endParaRPr lang="en-US" sz="2800" b="0" i="0" u="none" strike="noStrike" cap="none" spc="0" dirty="0">
                        <a:solidFill>
                          <a:schemeClr val="tx1"/>
                        </a:solidFill>
                        <a:effectLst/>
                        <a:latin typeface="Calibri" panose="020F0502020204030204" pitchFamily="34" charset="0"/>
                      </a:endParaRPr>
                    </a:p>
                  </a:txBody>
                  <a:tcPr marL="147097" marR="43779" marT="42028" marB="315207"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2800" u="none" strike="noStrike" cap="none" spc="0" dirty="0">
                          <a:solidFill>
                            <a:schemeClr val="tx1"/>
                          </a:solidFill>
                          <a:effectLst/>
                        </a:rPr>
                        <a:t>49.88%</a:t>
                      </a:r>
                      <a:endParaRPr lang="en-US" sz="2800" b="0" i="0" u="none" strike="noStrike" cap="none" spc="0" dirty="0">
                        <a:solidFill>
                          <a:schemeClr val="tx1"/>
                        </a:solidFill>
                        <a:effectLst/>
                        <a:latin typeface="Calibri" panose="020F0502020204030204" pitchFamily="34" charset="0"/>
                      </a:endParaRPr>
                    </a:p>
                  </a:txBody>
                  <a:tcPr marL="147097" marR="43779" marT="42028" marB="315207"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972641235"/>
                  </a:ext>
                </a:extLst>
              </a:tr>
              <a:tr h="861566">
                <a:tc>
                  <a:txBody>
                    <a:bodyPr/>
                    <a:lstStyle/>
                    <a:p>
                      <a:pPr algn="ctr" fontAlgn="b"/>
                      <a:r>
                        <a:rPr lang="en-US" sz="2800" u="none" strike="noStrike" cap="none" spc="0" dirty="0">
                          <a:solidFill>
                            <a:schemeClr val="tx1"/>
                          </a:solidFill>
                          <a:effectLst/>
                        </a:rPr>
                        <a:t>World</a:t>
                      </a:r>
                      <a:endParaRPr lang="en-US" sz="2800" b="0" i="0" u="none" strike="noStrike" cap="none" spc="0" dirty="0">
                        <a:solidFill>
                          <a:schemeClr val="tx1"/>
                        </a:solidFill>
                        <a:effectLst/>
                        <a:latin typeface="Calibri" panose="020F0502020204030204" pitchFamily="34" charset="0"/>
                      </a:endParaRPr>
                    </a:p>
                  </a:txBody>
                  <a:tcPr marL="147097" marR="43779" marT="42028" marB="315207"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en-US" sz="2800" u="none" strike="noStrike" cap="none" spc="0">
                          <a:solidFill>
                            <a:schemeClr val="tx1"/>
                          </a:solidFill>
                          <a:effectLst/>
                        </a:rPr>
                        <a:t>46.18%</a:t>
                      </a:r>
                      <a:endParaRPr lang="en-US" sz="2800" b="0" i="0" u="none" strike="noStrike" cap="none" spc="0">
                        <a:solidFill>
                          <a:schemeClr val="tx1"/>
                        </a:solidFill>
                        <a:effectLst/>
                        <a:latin typeface="Calibri" panose="020F0502020204030204" pitchFamily="34" charset="0"/>
                      </a:endParaRPr>
                    </a:p>
                  </a:txBody>
                  <a:tcPr marL="147097" marR="43779" marT="42028" marB="315207"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en-US" sz="2800" u="none" strike="noStrike" cap="none" spc="0" dirty="0">
                          <a:solidFill>
                            <a:schemeClr val="tx1"/>
                          </a:solidFill>
                          <a:effectLst/>
                        </a:rPr>
                        <a:t>48.25%</a:t>
                      </a:r>
                      <a:endParaRPr lang="en-US" sz="2800" b="0" i="0" u="none" strike="noStrike" cap="none" spc="0" dirty="0">
                        <a:solidFill>
                          <a:schemeClr val="tx1"/>
                        </a:solidFill>
                        <a:effectLst/>
                        <a:latin typeface="Calibri" panose="020F0502020204030204" pitchFamily="34" charset="0"/>
                      </a:endParaRPr>
                    </a:p>
                  </a:txBody>
                  <a:tcPr marL="147097" marR="43779" marT="42028" marB="315207"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en-US" sz="2800" u="none" strike="noStrike" cap="none" spc="0" dirty="0">
                          <a:solidFill>
                            <a:schemeClr val="tx1"/>
                          </a:solidFill>
                          <a:effectLst/>
                        </a:rPr>
                        <a:t>47.12%</a:t>
                      </a:r>
                      <a:endParaRPr lang="en-US" sz="2800" b="0" i="0" u="none" strike="noStrike" cap="none" spc="0" dirty="0">
                        <a:solidFill>
                          <a:schemeClr val="tx1"/>
                        </a:solidFill>
                        <a:effectLst/>
                        <a:latin typeface="Calibri" panose="020F0502020204030204" pitchFamily="34" charset="0"/>
                      </a:endParaRPr>
                    </a:p>
                  </a:txBody>
                  <a:tcPr marL="147097" marR="43779" marT="42028" marB="315207"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359143165"/>
                  </a:ext>
                </a:extLst>
              </a:tr>
            </a:tbl>
          </a:graphicData>
        </a:graphic>
      </p:graphicFrame>
    </p:spTree>
    <p:extLst>
      <p:ext uri="{BB962C8B-B14F-4D97-AF65-F5344CB8AC3E}">
        <p14:creationId xmlns:p14="http://schemas.microsoft.com/office/powerpoint/2010/main" val="329759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7DA1F35B-C8F7-4A5A-9339-7DA4D785B3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Arc 17">
            <a:extLst>
              <a:ext uri="{FF2B5EF4-FFF2-40B4-BE49-F238E27FC236}">
                <a16:creationId xmlns:a16="http://schemas.microsoft.com/office/drawing/2014/main" id="{B2D4AD41-40DA-4A81-92F5-B6E3BA1ED8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746107">
            <a:off x="8175088" y="457951"/>
            <a:ext cx="2987899" cy="2987899"/>
          </a:xfrm>
          <a:prstGeom prst="arc">
            <a:avLst>
              <a:gd name="adj1" fmla="val 14612914"/>
              <a:gd name="adj2" fmla="val 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0877BA9-CC96-458D-8FF3-0FD43B291B53}"/>
              </a:ext>
            </a:extLst>
          </p:cNvPr>
          <p:cNvSpPr>
            <a:spLocks noGrp="1"/>
          </p:cNvSpPr>
          <p:nvPr>
            <p:ph type="title"/>
          </p:nvPr>
        </p:nvSpPr>
        <p:spPr>
          <a:xfrm>
            <a:off x="838200" y="365125"/>
            <a:ext cx="10515600" cy="1325563"/>
          </a:xfrm>
        </p:spPr>
        <p:txBody>
          <a:bodyPr>
            <a:normAutofit/>
          </a:bodyPr>
          <a:lstStyle/>
          <a:p>
            <a:pPr algn="ctr"/>
            <a:r>
              <a:rPr lang="en-US" sz="3600" b="1" dirty="0">
                <a:solidFill>
                  <a:srgbClr val="C00000"/>
                </a:solidFill>
                <a:latin typeface="+mn-lt"/>
              </a:rPr>
              <a:t>Types of OA</a:t>
            </a:r>
          </a:p>
        </p:txBody>
      </p:sp>
      <p:graphicFrame>
        <p:nvGraphicFramePr>
          <p:cNvPr id="4" name="Content Placeholder 3">
            <a:extLst>
              <a:ext uri="{FF2B5EF4-FFF2-40B4-BE49-F238E27FC236}">
                <a16:creationId xmlns:a16="http://schemas.microsoft.com/office/drawing/2014/main" id="{9447E5B8-CAEA-45EA-8965-4DB0064FFD60}"/>
              </a:ext>
            </a:extLst>
          </p:cNvPr>
          <p:cNvGraphicFramePr>
            <a:graphicFrameLocks noGrp="1"/>
          </p:cNvGraphicFramePr>
          <p:nvPr>
            <p:ph idx="1"/>
            <p:extLst>
              <p:ext uri="{D42A27DB-BD31-4B8C-83A1-F6EECF244321}">
                <p14:modId xmlns:p14="http://schemas.microsoft.com/office/powerpoint/2010/main" val="646263030"/>
              </p:ext>
            </p:extLst>
          </p:nvPr>
        </p:nvGraphicFramePr>
        <p:xfrm>
          <a:off x="838200" y="2109236"/>
          <a:ext cx="10515601" cy="4398384"/>
        </p:xfrm>
        <a:graphic>
          <a:graphicData uri="http://schemas.openxmlformats.org/drawingml/2006/table">
            <a:tbl>
              <a:tblPr>
                <a:solidFill>
                  <a:schemeClr val="bg1"/>
                </a:solidFill>
                <a:tableStyleId>{5C22544A-7EE6-4342-B048-85BDC9FD1C3A}</a:tableStyleId>
              </a:tblPr>
              <a:tblGrid>
                <a:gridCol w="4995112">
                  <a:extLst>
                    <a:ext uri="{9D8B030D-6E8A-4147-A177-3AD203B41FA5}">
                      <a16:colId xmlns:a16="http://schemas.microsoft.com/office/drawing/2014/main" val="4060888128"/>
                    </a:ext>
                  </a:extLst>
                </a:gridCol>
                <a:gridCol w="1840163">
                  <a:extLst>
                    <a:ext uri="{9D8B030D-6E8A-4147-A177-3AD203B41FA5}">
                      <a16:colId xmlns:a16="http://schemas.microsoft.com/office/drawing/2014/main" val="1795145435"/>
                    </a:ext>
                  </a:extLst>
                </a:gridCol>
                <a:gridCol w="1840163">
                  <a:extLst>
                    <a:ext uri="{9D8B030D-6E8A-4147-A177-3AD203B41FA5}">
                      <a16:colId xmlns:a16="http://schemas.microsoft.com/office/drawing/2014/main" val="3347886005"/>
                    </a:ext>
                  </a:extLst>
                </a:gridCol>
                <a:gridCol w="1840163">
                  <a:extLst>
                    <a:ext uri="{9D8B030D-6E8A-4147-A177-3AD203B41FA5}">
                      <a16:colId xmlns:a16="http://schemas.microsoft.com/office/drawing/2014/main" val="3484653945"/>
                    </a:ext>
                  </a:extLst>
                </a:gridCol>
              </a:tblGrid>
              <a:tr h="378412">
                <a:tc rowSpan="2">
                  <a:txBody>
                    <a:bodyPr/>
                    <a:lstStyle/>
                    <a:p>
                      <a:pPr algn="l" fontAlgn="b"/>
                      <a:r>
                        <a:rPr lang="en-US" sz="2400" b="1" u="none" strike="noStrike" cap="none" spc="0" dirty="0">
                          <a:solidFill>
                            <a:schemeClr val="tx1"/>
                          </a:solidFill>
                          <a:effectLst/>
                        </a:rPr>
                        <a:t>Category</a:t>
                      </a:r>
                      <a:endParaRPr lang="en-US" sz="2400" b="1" i="0" u="none" strike="noStrike" cap="none" spc="0" dirty="0">
                        <a:solidFill>
                          <a:schemeClr val="tx1"/>
                        </a:solidFill>
                        <a:effectLst/>
                        <a:latin typeface="Calibri" panose="020F0502020204030204" pitchFamily="34" charset="0"/>
                      </a:endParaRPr>
                    </a:p>
                  </a:txBody>
                  <a:tcPr marL="207860" marR="29497" marT="159892" marB="15989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fontAlgn="b"/>
                      <a:r>
                        <a:rPr lang="en-US" sz="2400" b="1" u="none" strike="noStrike" kern="1200" cap="none" spc="0" dirty="0">
                          <a:solidFill>
                            <a:schemeClr val="tx1"/>
                          </a:solidFill>
                          <a:effectLst/>
                          <a:latin typeface="+mn-lt"/>
                          <a:ea typeface="+mn-ea"/>
                          <a:cs typeface="+mn-cs"/>
                        </a:rPr>
                        <a:t>Proportion of OA categories on total OA</a:t>
                      </a:r>
                    </a:p>
                  </a:txBody>
                  <a:tcPr marL="207860" marR="29497" marT="159892" marB="15989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r" fontAlgn="b"/>
                      <a:endParaRPr lang="en-US" sz="2400" b="1" u="none" strike="noStrike" kern="1200" cap="none" spc="0" dirty="0">
                        <a:solidFill>
                          <a:schemeClr val="tx1"/>
                        </a:solidFill>
                        <a:effectLst/>
                        <a:latin typeface="+mn-lt"/>
                        <a:ea typeface="+mn-ea"/>
                        <a:cs typeface="+mn-cs"/>
                      </a:endParaRPr>
                    </a:p>
                  </a:txBody>
                  <a:tcPr marL="207860" marR="29497" marT="159892" marB="159892" anchor="b">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19050" cap="flat" cmpd="sng" algn="ctr">
                      <a:solidFill>
                        <a:schemeClr val="tx1"/>
                      </a:solidFill>
                      <a:prstDash val="solid"/>
                    </a:lnT>
                    <a:lnB w="12700" cap="flat" cmpd="sng" algn="ctr">
                      <a:solidFill>
                        <a:schemeClr val="tx1"/>
                      </a:solidFill>
                      <a:prstDash val="solid"/>
                      <a:round/>
                      <a:headEnd type="none" w="med" len="med"/>
                      <a:tailEnd type="none" w="med" len="med"/>
                    </a:lnB>
                    <a:noFill/>
                  </a:tcPr>
                </a:tc>
                <a:tc hMerge="1">
                  <a:txBody>
                    <a:bodyPr/>
                    <a:lstStyle/>
                    <a:p>
                      <a:pPr algn="r" fontAlgn="b"/>
                      <a:endParaRPr lang="en-US" sz="2400" b="1" u="none" strike="noStrike" kern="1200" cap="none" spc="0" dirty="0">
                        <a:solidFill>
                          <a:schemeClr val="tx1"/>
                        </a:solidFill>
                        <a:effectLst/>
                        <a:latin typeface="+mn-lt"/>
                        <a:ea typeface="+mn-ea"/>
                        <a:cs typeface="+mn-cs"/>
                      </a:endParaRPr>
                    </a:p>
                  </a:txBody>
                  <a:tcPr marL="207860" marR="29497" marT="159892" marB="159892" anchor="b">
                    <a:lnL w="6350" cap="flat" cmpd="sng" algn="ctr">
                      <a:solidFill>
                        <a:schemeClr val="tx1">
                          <a:lumMod val="50000"/>
                          <a:lumOff val="50000"/>
                        </a:schemeClr>
                      </a:solidFill>
                      <a:prstDash val="solid"/>
                    </a:lnL>
                    <a:lnR w="19050" cap="flat" cmpd="sng" algn="ctr">
                      <a:solidFill>
                        <a:schemeClr val="tx1"/>
                      </a:solidFill>
                      <a:prstDash val="solid"/>
                    </a:lnR>
                    <a:lnT w="19050" cap="flat" cmpd="sng" algn="ctr">
                      <a:solidFill>
                        <a:schemeClr val="tx1"/>
                      </a:solidFill>
                      <a:prstDash val="soli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72321852"/>
                  </a:ext>
                </a:extLst>
              </a:tr>
              <a:tr h="378412">
                <a:tc vMerge="1">
                  <a:txBody>
                    <a:bodyPr/>
                    <a:lstStyle/>
                    <a:p>
                      <a:endParaRPr lang="en-US"/>
                    </a:p>
                  </a:txBody>
                  <a:tcPr/>
                </a:tc>
                <a:tc>
                  <a:txBody>
                    <a:bodyPr/>
                    <a:lstStyle/>
                    <a:p>
                      <a:pPr algn="r" fontAlgn="b"/>
                      <a:r>
                        <a:rPr lang="en-US" sz="2400" b="1" u="none" strike="noStrike" kern="1200" cap="none" spc="0" dirty="0">
                          <a:solidFill>
                            <a:schemeClr val="tx1"/>
                          </a:solidFill>
                          <a:effectLst/>
                          <a:latin typeface="+mn-lt"/>
                          <a:ea typeface="+mn-ea"/>
                          <a:cs typeface="+mn-cs"/>
                        </a:rPr>
                        <a:t>2020</a:t>
                      </a:r>
                    </a:p>
                  </a:txBody>
                  <a:tcPr marL="207860" marR="29497" marT="159892" marB="15989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2400" b="1" u="none" strike="noStrike" kern="1200" cap="none" spc="0" dirty="0">
                          <a:solidFill>
                            <a:schemeClr val="tx1"/>
                          </a:solidFill>
                          <a:effectLst/>
                          <a:latin typeface="+mn-lt"/>
                          <a:ea typeface="+mn-ea"/>
                          <a:cs typeface="+mn-cs"/>
                        </a:rPr>
                        <a:t>2021</a:t>
                      </a:r>
                    </a:p>
                  </a:txBody>
                  <a:tcPr marL="207860" marR="29497" marT="159892" marB="15989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2400" b="1" u="none" strike="noStrike" kern="1200" cap="none" spc="0" dirty="0">
                          <a:solidFill>
                            <a:schemeClr val="tx1"/>
                          </a:solidFill>
                          <a:effectLst/>
                          <a:latin typeface="+mn-lt"/>
                          <a:ea typeface="+mn-ea"/>
                          <a:cs typeface="+mn-cs"/>
                        </a:rPr>
                        <a:t>2022</a:t>
                      </a:r>
                    </a:p>
                  </a:txBody>
                  <a:tcPr marL="207860" marR="29497" marT="159892" marB="15989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26564339"/>
                  </a:ext>
                </a:extLst>
              </a:tr>
              <a:tr h="756824">
                <a:tc>
                  <a:txBody>
                    <a:bodyPr/>
                    <a:lstStyle/>
                    <a:p>
                      <a:pPr algn="l" fontAlgn="b"/>
                      <a:r>
                        <a:rPr lang="en-US" sz="2400" u="none" strike="noStrike" cap="none" spc="0">
                          <a:solidFill>
                            <a:schemeClr val="tx1"/>
                          </a:solidFill>
                          <a:effectLst/>
                        </a:rPr>
                        <a:t>Gold Open Access</a:t>
                      </a:r>
                      <a:endParaRPr lang="en-US" sz="2400" b="0" i="0" u="none" strike="noStrike" cap="none" spc="0">
                        <a:solidFill>
                          <a:schemeClr val="tx1"/>
                        </a:solidFill>
                        <a:effectLst/>
                        <a:latin typeface="Calibri" panose="020F0502020204030204" pitchFamily="34" charset="0"/>
                      </a:endParaRPr>
                    </a:p>
                  </a:txBody>
                  <a:tcPr marL="207860" marR="29497" marT="159892" marB="15989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2400" u="none" strike="noStrike" cap="none" spc="0">
                          <a:solidFill>
                            <a:schemeClr val="tx1"/>
                          </a:solidFill>
                          <a:effectLst/>
                        </a:rPr>
                        <a:t>37.50</a:t>
                      </a:r>
                      <a:endParaRPr lang="en-US" sz="2400" b="0" i="0" u="none" strike="noStrike" cap="none" spc="0">
                        <a:solidFill>
                          <a:schemeClr val="tx1"/>
                        </a:solidFill>
                        <a:effectLst/>
                        <a:latin typeface="Calibri" panose="020F0502020204030204" pitchFamily="34" charset="0"/>
                      </a:endParaRPr>
                    </a:p>
                  </a:txBody>
                  <a:tcPr marL="207860" marR="29497" marT="159892" marB="15989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2400" u="none" strike="noStrike" cap="none" spc="0">
                          <a:solidFill>
                            <a:schemeClr val="tx1"/>
                          </a:solidFill>
                          <a:effectLst/>
                        </a:rPr>
                        <a:t>39.87</a:t>
                      </a:r>
                      <a:endParaRPr lang="en-US" sz="2400" b="0" i="0" u="none" strike="noStrike" cap="none" spc="0">
                        <a:solidFill>
                          <a:schemeClr val="tx1"/>
                        </a:solidFill>
                        <a:effectLst/>
                        <a:latin typeface="Calibri" panose="020F0502020204030204" pitchFamily="34" charset="0"/>
                      </a:endParaRPr>
                    </a:p>
                  </a:txBody>
                  <a:tcPr marL="207860" marR="29497" marT="159892" marB="15989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2400" u="none" strike="noStrike" cap="none" spc="0">
                          <a:solidFill>
                            <a:schemeClr val="tx1"/>
                          </a:solidFill>
                          <a:effectLst/>
                        </a:rPr>
                        <a:t>43.55</a:t>
                      </a:r>
                      <a:endParaRPr lang="en-US" sz="2400" b="0" i="0" u="none" strike="noStrike" cap="none" spc="0">
                        <a:solidFill>
                          <a:schemeClr val="tx1"/>
                        </a:solidFill>
                        <a:effectLst/>
                        <a:latin typeface="Calibri" panose="020F0502020204030204" pitchFamily="34" charset="0"/>
                      </a:endParaRPr>
                    </a:p>
                  </a:txBody>
                  <a:tcPr marL="207860" marR="29497" marT="159892" marB="15989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5131697"/>
                  </a:ext>
                </a:extLst>
              </a:tr>
              <a:tr h="756824">
                <a:tc>
                  <a:txBody>
                    <a:bodyPr/>
                    <a:lstStyle/>
                    <a:p>
                      <a:pPr algn="l" fontAlgn="b"/>
                      <a:r>
                        <a:rPr lang="en-US" sz="2400" u="none" strike="noStrike" cap="none" spc="0" dirty="0">
                          <a:solidFill>
                            <a:schemeClr val="tx1"/>
                          </a:solidFill>
                          <a:effectLst/>
                        </a:rPr>
                        <a:t>Green Open Access</a:t>
                      </a:r>
                      <a:endParaRPr lang="en-US" sz="2400" b="0" i="0" u="none" strike="noStrike" cap="none" spc="0" dirty="0">
                        <a:solidFill>
                          <a:schemeClr val="tx1"/>
                        </a:solidFill>
                        <a:effectLst/>
                        <a:latin typeface="Calibri" panose="020F0502020204030204" pitchFamily="34" charset="0"/>
                      </a:endParaRPr>
                    </a:p>
                  </a:txBody>
                  <a:tcPr marL="207860" marR="29497" marT="159892" marB="15989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2400" u="none" strike="noStrike" cap="none" spc="0" dirty="0">
                          <a:solidFill>
                            <a:schemeClr val="tx1"/>
                          </a:solidFill>
                          <a:effectLst/>
                        </a:rPr>
                        <a:t>40.03</a:t>
                      </a:r>
                      <a:endParaRPr lang="en-US" sz="2400" b="0" i="0" u="none" strike="noStrike" cap="none" spc="0" dirty="0">
                        <a:solidFill>
                          <a:schemeClr val="tx1"/>
                        </a:solidFill>
                        <a:effectLst/>
                        <a:latin typeface="Calibri" panose="020F0502020204030204" pitchFamily="34" charset="0"/>
                      </a:endParaRPr>
                    </a:p>
                  </a:txBody>
                  <a:tcPr marL="207860" marR="29497" marT="159892" marB="15989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2400" u="none" strike="noStrike" cap="none" spc="0">
                          <a:solidFill>
                            <a:schemeClr val="tx1"/>
                          </a:solidFill>
                          <a:effectLst/>
                        </a:rPr>
                        <a:t>40.48</a:t>
                      </a:r>
                      <a:endParaRPr lang="en-US" sz="2400" b="0" i="0" u="none" strike="noStrike" cap="none" spc="0">
                        <a:solidFill>
                          <a:schemeClr val="tx1"/>
                        </a:solidFill>
                        <a:effectLst/>
                        <a:latin typeface="Calibri" panose="020F0502020204030204" pitchFamily="34" charset="0"/>
                      </a:endParaRPr>
                    </a:p>
                  </a:txBody>
                  <a:tcPr marL="207860" marR="29497" marT="159892" marB="15989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2400" u="none" strike="noStrike" cap="none" spc="0">
                          <a:solidFill>
                            <a:schemeClr val="tx1"/>
                          </a:solidFill>
                          <a:effectLst/>
                        </a:rPr>
                        <a:t>39.42</a:t>
                      </a:r>
                      <a:endParaRPr lang="en-US" sz="2400" b="0" i="0" u="none" strike="noStrike" cap="none" spc="0">
                        <a:solidFill>
                          <a:schemeClr val="tx1"/>
                        </a:solidFill>
                        <a:effectLst/>
                        <a:latin typeface="Calibri" panose="020F0502020204030204" pitchFamily="34" charset="0"/>
                      </a:endParaRPr>
                    </a:p>
                  </a:txBody>
                  <a:tcPr marL="207860" marR="29497" marT="159892" marB="15989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83854545"/>
                  </a:ext>
                </a:extLst>
              </a:tr>
              <a:tr h="756824">
                <a:tc>
                  <a:txBody>
                    <a:bodyPr/>
                    <a:lstStyle/>
                    <a:p>
                      <a:pPr algn="l" fontAlgn="b"/>
                      <a:r>
                        <a:rPr lang="en-US" sz="2400" u="none" strike="noStrike" cap="none" spc="0">
                          <a:solidFill>
                            <a:schemeClr val="tx1"/>
                          </a:solidFill>
                          <a:effectLst/>
                        </a:rPr>
                        <a:t>Bronze Open Access</a:t>
                      </a:r>
                      <a:endParaRPr lang="en-US" sz="2400" b="0" i="0" u="none" strike="noStrike" cap="none" spc="0">
                        <a:solidFill>
                          <a:schemeClr val="tx1"/>
                        </a:solidFill>
                        <a:effectLst/>
                        <a:latin typeface="Calibri" panose="020F0502020204030204" pitchFamily="34" charset="0"/>
                      </a:endParaRPr>
                    </a:p>
                  </a:txBody>
                  <a:tcPr marL="207860" marR="29497" marT="159892" marB="15989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2400" u="none" strike="noStrike" cap="none" spc="0" dirty="0">
                          <a:solidFill>
                            <a:schemeClr val="tx1"/>
                          </a:solidFill>
                          <a:effectLst/>
                        </a:rPr>
                        <a:t>16.39</a:t>
                      </a:r>
                      <a:endParaRPr lang="en-US" sz="2400" b="0" i="0" u="none" strike="noStrike" cap="none" spc="0" dirty="0">
                        <a:solidFill>
                          <a:schemeClr val="tx1"/>
                        </a:solidFill>
                        <a:effectLst/>
                        <a:latin typeface="Calibri" panose="020F0502020204030204" pitchFamily="34" charset="0"/>
                      </a:endParaRPr>
                    </a:p>
                  </a:txBody>
                  <a:tcPr marL="207860" marR="29497" marT="159892" marB="15989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2400" u="none" strike="noStrike" cap="none" spc="0" dirty="0">
                          <a:solidFill>
                            <a:schemeClr val="tx1"/>
                          </a:solidFill>
                          <a:effectLst/>
                        </a:rPr>
                        <a:t>13.46</a:t>
                      </a:r>
                      <a:endParaRPr lang="en-US" sz="2400" b="0" i="0" u="none" strike="noStrike" cap="none" spc="0" dirty="0">
                        <a:solidFill>
                          <a:schemeClr val="tx1"/>
                        </a:solidFill>
                        <a:effectLst/>
                        <a:latin typeface="Calibri" panose="020F0502020204030204" pitchFamily="34" charset="0"/>
                      </a:endParaRPr>
                    </a:p>
                  </a:txBody>
                  <a:tcPr marL="207860" marR="29497" marT="159892" marB="15989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2400" u="none" strike="noStrike" cap="none" spc="0">
                          <a:solidFill>
                            <a:schemeClr val="tx1"/>
                          </a:solidFill>
                          <a:effectLst/>
                        </a:rPr>
                        <a:t>10.14</a:t>
                      </a:r>
                      <a:endParaRPr lang="en-US" sz="2400" b="0" i="0" u="none" strike="noStrike" cap="none" spc="0">
                        <a:solidFill>
                          <a:schemeClr val="tx1"/>
                        </a:solidFill>
                        <a:effectLst/>
                        <a:latin typeface="Calibri" panose="020F0502020204030204" pitchFamily="34" charset="0"/>
                      </a:endParaRPr>
                    </a:p>
                  </a:txBody>
                  <a:tcPr marL="207860" marR="29497" marT="159892" marB="15989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17017136"/>
                  </a:ext>
                </a:extLst>
              </a:tr>
              <a:tr h="756824">
                <a:tc>
                  <a:txBody>
                    <a:bodyPr/>
                    <a:lstStyle/>
                    <a:p>
                      <a:pPr algn="l" fontAlgn="b"/>
                      <a:r>
                        <a:rPr lang="en-US" sz="2400" u="none" strike="noStrike" cap="none" spc="0">
                          <a:solidFill>
                            <a:schemeClr val="tx1"/>
                          </a:solidFill>
                          <a:effectLst/>
                        </a:rPr>
                        <a:t>Hybrid Gold</a:t>
                      </a:r>
                      <a:endParaRPr lang="en-US" sz="2400" b="0" i="0" u="none" strike="noStrike" cap="none" spc="0">
                        <a:solidFill>
                          <a:schemeClr val="tx1"/>
                        </a:solidFill>
                        <a:effectLst/>
                        <a:latin typeface="Calibri" panose="020F0502020204030204" pitchFamily="34" charset="0"/>
                      </a:endParaRPr>
                    </a:p>
                  </a:txBody>
                  <a:tcPr marL="207860" marR="29497" marT="159892" marB="15989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2400" u="none" strike="noStrike" cap="none" spc="0">
                          <a:solidFill>
                            <a:schemeClr val="tx1"/>
                          </a:solidFill>
                          <a:effectLst/>
                        </a:rPr>
                        <a:t>4.61</a:t>
                      </a:r>
                      <a:endParaRPr lang="en-US" sz="2400" b="0" i="0" u="none" strike="noStrike" cap="none" spc="0">
                        <a:solidFill>
                          <a:schemeClr val="tx1"/>
                        </a:solidFill>
                        <a:effectLst/>
                        <a:latin typeface="Calibri" panose="020F0502020204030204" pitchFamily="34" charset="0"/>
                      </a:endParaRPr>
                    </a:p>
                  </a:txBody>
                  <a:tcPr marL="207860" marR="29497" marT="159892" marB="15989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2400" u="none" strike="noStrike" cap="none" spc="0" dirty="0">
                          <a:solidFill>
                            <a:schemeClr val="tx1"/>
                          </a:solidFill>
                          <a:effectLst/>
                        </a:rPr>
                        <a:t>5.00</a:t>
                      </a:r>
                      <a:endParaRPr lang="en-US" sz="2400" b="0" i="0" u="none" strike="noStrike" cap="none" spc="0" dirty="0">
                        <a:solidFill>
                          <a:schemeClr val="tx1"/>
                        </a:solidFill>
                        <a:effectLst/>
                        <a:latin typeface="Calibri" panose="020F0502020204030204" pitchFamily="34" charset="0"/>
                      </a:endParaRPr>
                    </a:p>
                  </a:txBody>
                  <a:tcPr marL="207860" marR="29497" marT="159892" marB="15989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2400" u="none" strike="noStrike" cap="none" spc="0" dirty="0">
                          <a:solidFill>
                            <a:schemeClr val="tx1"/>
                          </a:solidFill>
                          <a:effectLst/>
                        </a:rPr>
                        <a:t>5.80</a:t>
                      </a:r>
                      <a:endParaRPr lang="en-US" sz="2400" b="0" i="0" u="none" strike="noStrike" cap="none" spc="0" dirty="0">
                        <a:solidFill>
                          <a:schemeClr val="tx1"/>
                        </a:solidFill>
                        <a:effectLst/>
                        <a:latin typeface="Calibri" panose="020F0502020204030204" pitchFamily="34" charset="0"/>
                      </a:endParaRPr>
                    </a:p>
                  </a:txBody>
                  <a:tcPr marL="207860" marR="29497" marT="159892" marB="15989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13499669"/>
                  </a:ext>
                </a:extLst>
              </a:tr>
            </a:tbl>
          </a:graphicData>
        </a:graphic>
      </p:graphicFrame>
    </p:spTree>
    <p:extLst>
      <p:ext uri="{BB962C8B-B14F-4D97-AF65-F5344CB8AC3E}">
        <p14:creationId xmlns:p14="http://schemas.microsoft.com/office/powerpoint/2010/main" val="24744872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34">
            <a:extLst>
              <a:ext uri="{FF2B5EF4-FFF2-40B4-BE49-F238E27FC236}">
                <a16:creationId xmlns:a16="http://schemas.microsoft.com/office/drawing/2014/main" id="{89A320C9-9735-4D13-8279-C1C6748413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37" name="Rectangle 36">
            <a:extLst>
              <a:ext uri="{FF2B5EF4-FFF2-40B4-BE49-F238E27FC236}">
                <a16:creationId xmlns:a16="http://schemas.microsoft.com/office/drawing/2014/main" id="{92544CF4-9B52-4A7B-A4B3-88C72729B7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7126"/>
            <a:ext cx="11167447" cy="2018806"/>
          </a:xfrm>
          <a:prstGeom prst="rect">
            <a:avLst/>
          </a:prstGeom>
          <a:ln w="9525">
            <a:solidFill>
              <a:srgbClr val="DEDEDE"/>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39" name="Rectangle 38">
            <a:extLst>
              <a:ext uri="{FF2B5EF4-FFF2-40B4-BE49-F238E27FC236}">
                <a16:creationId xmlns:a16="http://schemas.microsoft.com/office/drawing/2014/main" id="{E75862C5-5C00-4421-BC7B-9B7B86DBC8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03B94C2-6DDC-4417-A462-0B7B2897F905}"/>
              </a:ext>
            </a:extLst>
          </p:cNvPr>
          <p:cNvSpPr>
            <a:spLocks noGrp="1"/>
          </p:cNvSpPr>
          <p:nvPr>
            <p:ph type="title"/>
          </p:nvPr>
        </p:nvSpPr>
        <p:spPr>
          <a:xfrm>
            <a:off x="1115568" y="548640"/>
            <a:ext cx="10168128" cy="1179576"/>
          </a:xfrm>
        </p:spPr>
        <p:txBody>
          <a:bodyPr>
            <a:normAutofit/>
          </a:bodyPr>
          <a:lstStyle/>
          <a:p>
            <a:pPr algn="ctr"/>
            <a:r>
              <a:rPr lang="en-US" sz="3600" b="1" dirty="0">
                <a:solidFill>
                  <a:srgbClr val="C00000"/>
                </a:solidFill>
                <a:latin typeface="+mn-lt"/>
              </a:rPr>
              <a:t>Open Access Types by Country</a:t>
            </a:r>
            <a:br>
              <a:rPr lang="en-US" sz="3600" b="1" dirty="0">
                <a:solidFill>
                  <a:srgbClr val="C00000"/>
                </a:solidFill>
                <a:latin typeface="+mn-lt"/>
              </a:rPr>
            </a:br>
            <a:r>
              <a:rPr lang="en-US" sz="2800" b="1" dirty="0">
                <a:solidFill>
                  <a:srgbClr val="C00000"/>
                </a:solidFill>
                <a:latin typeface="+mn-lt"/>
              </a:rPr>
              <a:t>(countries with over 10000 outputs)</a:t>
            </a:r>
            <a:endParaRPr lang="en-US" sz="3600" b="1" dirty="0">
              <a:solidFill>
                <a:srgbClr val="C00000"/>
              </a:solidFill>
              <a:latin typeface="+mn-lt"/>
            </a:endParaRPr>
          </a:p>
        </p:txBody>
      </p:sp>
      <p:sp>
        <p:nvSpPr>
          <p:cNvPr id="41" name="Rectangle 40">
            <a:extLst>
              <a:ext uri="{FF2B5EF4-FFF2-40B4-BE49-F238E27FC236}">
                <a16:creationId xmlns:a16="http://schemas.microsoft.com/office/drawing/2014/main" id="{089440EF-9BE9-4AE9-8C28-00B02296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14" name="Table 13">
            <a:extLst>
              <a:ext uri="{FF2B5EF4-FFF2-40B4-BE49-F238E27FC236}">
                <a16:creationId xmlns:a16="http://schemas.microsoft.com/office/drawing/2014/main" id="{6E71A7F6-C948-41C6-A8C7-85E39963C33F}"/>
              </a:ext>
            </a:extLst>
          </p:cNvPr>
          <p:cNvGraphicFramePr>
            <a:graphicFrameLocks noGrp="1"/>
          </p:cNvGraphicFramePr>
          <p:nvPr>
            <p:extLst>
              <p:ext uri="{D42A27DB-BD31-4B8C-83A1-F6EECF244321}">
                <p14:modId xmlns:p14="http://schemas.microsoft.com/office/powerpoint/2010/main" val="1769373067"/>
              </p:ext>
            </p:extLst>
          </p:nvPr>
        </p:nvGraphicFramePr>
        <p:xfrm>
          <a:off x="2025650" y="2269730"/>
          <a:ext cx="7849868" cy="4325460"/>
        </p:xfrm>
        <a:graphic>
          <a:graphicData uri="http://schemas.openxmlformats.org/drawingml/2006/table">
            <a:tbl>
              <a:tblPr/>
              <a:tblGrid>
                <a:gridCol w="1340222">
                  <a:extLst>
                    <a:ext uri="{9D8B030D-6E8A-4147-A177-3AD203B41FA5}">
                      <a16:colId xmlns:a16="http://schemas.microsoft.com/office/drawing/2014/main" val="2047125289"/>
                    </a:ext>
                  </a:extLst>
                </a:gridCol>
                <a:gridCol w="1084941">
                  <a:extLst>
                    <a:ext uri="{9D8B030D-6E8A-4147-A177-3AD203B41FA5}">
                      <a16:colId xmlns:a16="http://schemas.microsoft.com/office/drawing/2014/main" val="3910397793"/>
                    </a:ext>
                  </a:extLst>
                </a:gridCol>
                <a:gridCol w="1084941">
                  <a:extLst>
                    <a:ext uri="{9D8B030D-6E8A-4147-A177-3AD203B41FA5}">
                      <a16:colId xmlns:a16="http://schemas.microsoft.com/office/drawing/2014/main" val="3447297644"/>
                    </a:ext>
                  </a:extLst>
                </a:gridCol>
                <a:gridCol w="1084941">
                  <a:extLst>
                    <a:ext uri="{9D8B030D-6E8A-4147-A177-3AD203B41FA5}">
                      <a16:colId xmlns:a16="http://schemas.microsoft.com/office/drawing/2014/main" val="182973993"/>
                    </a:ext>
                  </a:extLst>
                </a:gridCol>
                <a:gridCol w="1084941">
                  <a:extLst>
                    <a:ext uri="{9D8B030D-6E8A-4147-A177-3AD203B41FA5}">
                      <a16:colId xmlns:a16="http://schemas.microsoft.com/office/drawing/2014/main" val="1026070967"/>
                    </a:ext>
                  </a:extLst>
                </a:gridCol>
                <a:gridCol w="1084941">
                  <a:extLst>
                    <a:ext uri="{9D8B030D-6E8A-4147-A177-3AD203B41FA5}">
                      <a16:colId xmlns:a16="http://schemas.microsoft.com/office/drawing/2014/main" val="3568369095"/>
                    </a:ext>
                  </a:extLst>
                </a:gridCol>
                <a:gridCol w="1084941">
                  <a:extLst>
                    <a:ext uri="{9D8B030D-6E8A-4147-A177-3AD203B41FA5}">
                      <a16:colId xmlns:a16="http://schemas.microsoft.com/office/drawing/2014/main" val="1561444414"/>
                    </a:ext>
                  </a:extLst>
                </a:gridCol>
              </a:tblGrid>
              <a:tr h="335735">
                <a:tc>
                  <a:txBody>
                    <a:bodyPr/>
                    <a:lstStyle/>
                    <a:p>
                      <a:pPr algn="l" fontAlgn="b"/>
                      <a:r>
                        <a:rPr lang="en-US" sz="2000" b="1" i="0" u="none" strike="noStrike">
                          <a:solidFill>
                            <a:srgbClr val="000000"/>
                          </a:solidFill>
                          <a:effectLst/>
                          <a:latin typeface="Calibri" panose="020F0502020204030204" pitchFamily="34" charset="0"/>
                        </a:rPr>
                        <a:t>Country</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1" i="0" u="none" strike="noStrike">
                          <a:solidFill>
                            <a:srgbClr val="000000"/>
                          </a:solidFill>
                          <a:effectLst/>
                          <a:latin typeface="Calibri" panose="020F0502020204030204" pitchFamily="34" charset="0"/>
                        </a:rPr>
                        <a:t>Output</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1" i="0" u="none" strike="noStrike">
                          <a:solidFill>
                            <a:srgbClr val="000000"/>
                          </a:solidFill>
                          <a:effectLst/>
                          <a:latin typeface="Calibri" panose="020F0502020204030204" pitchFamily="34" charset="0"/>
                        </a:rPr>
                        <a:t>OA</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1" i="0" u="none" strike="noStrike">
                          <a:solidFill>
                            <a:srgbClr val="000000"/>
                          </a:solidFill>
                          <a:effectLst/>
                          <a:latin typeface="Calibri" panose="020F0502020204030204" pitchFamily="34" charset="0"/>
                        </a:rPr>
                        <a:t>Gold</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1" i="0" u="none" strike="noStrike">
                          <a:solidFill>
                            <a:srgbClr val="000000"/>
                          </a:solidFill>
                          <a:effectLst/>
                          <a:latin typeface="Calibri" panose="020F0502020204030204" pitchFamily="34" charset="0"/>
                        </a:rPr>
                        <a:t>Hybrid</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1" i="0" u="none" strike="noStrike" dirty="0">
                          <a:solidFill>
                            <a:srgbClr val="000000"/>
                          </a:solidFill>
                          <a:effectLst/>
                          <a:latin typeface="Calibri" panose="020F0502020204030204" pitchFamily="34" charset="0"/>
                        </a:rPr>
                        <a:t>Bronze</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1" i="0" u="none" strike="noStrike" dirty="0">
                          <a:solidFill>
                            <a:srgbClr val="000000"/>
                          </a:solidFill>
                          <a:effectLst/>
                          <a:latin typeface="Calibri" panose="020F0502020204030204" pitchFamily="34" charset="0"/>
                        </a:rPr>
                        <a:t>Green</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30652365"/>
                  </a:ext>
                </a:extLst>
              </a:tr>
              <a:tr h="335735">
                <a:tc>
                  <a:txBody>
                    <a:bodyPr/>
                    <a:lstStyle/>
                    <a:p>
                      <a:pPr algn="l" fontAlgn="b"/>
                      <a:r>
                        <a:rPr lang="en-US" sz="2000" b="0" i="0" u="none" strike="noStrike">
                          <a:solidFill>
                            <a:srgbClr val="000000"/>
                          </a:solidFill>
                          <a:effectLst/>
                          <a:latin typeface="Calibri" panose="020F0502020204030204" pitchFamily="34" charset="0"/>
                        </a:rPr>
                        <a:t>Saudi Arabia</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146094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58%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2000" b="0" i="0" u="none" strike="noStrike">
                          <a:solidFill>
                            <a:srgbClr val="000000"/>
                          </a:solidFill>
                          <a:effectLst/>
                          <a:latin typeface="Calibri" panose="020F0502020204030204" pitchFamily="34" charset="0"/>
                        </a:rPr>
                        <a:t>42%</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US" sz="2000" b="0" i="0" u="none" strike="noStrike">
                          <a:solidFill>
                            <a:srgbClr val="000000"/>
                          </a:solidFill>
                          <a:effectLst/>
                          <a:latin typeface="Calibri" panose="020F0502020204030204" pitchFamily="34" charset="0"/>
                        </a:rPr>
                        <a:t>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33%</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84585648"/>
                  </a:ext>
                </a:extLst>
              </a:tr>
              <a:tr h="335735">
                <a:tc>
                  <a:txBody>
                    <a:bodyPr/>
                    <a:lstStyle/>
                    <a:p>
                      <a:pPr algn="l" fontAlgn="b"/>
                      <a:r>
                        <a:rPr lang="en-US" sz="2000" b="0" i="0" u="none" strike="noStrike">
                          <a:solidFill>
                            <a:srgbClr val="000000"/>
                          </a:solidFill>
                          <a:effectLst/>
                          <a:latin typeface="Calibri" panose="020F0502020204030204" pitchFamily="34" charset="0"/>
                        </a:rPr>
                        <a:t>Qatar</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18446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58%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9C07C"/>
                    </a:solidFill>
                  </a:tcPr>
                </a:tc>
                <a:tc>
                  <a:txBody>
                    <a:bodyPr/>
                    <a:lstStyle/>
                    <a:p>
                      <a:pPr algn="r" fontAlgn="b"/>
                      <a:r>
                        <a:rPr lang="en-US" sz="2000" b="0" i="0" u="none" strike="noStrike">
                          <a:solidFill>
                            <a:srgbClr val="000000"/>
                          </a:solidFill>
                          <a:effectLst/>
                          <a:latin typeface="Calibri" panose="020F0502020204030204" pitchFamily="34" charset="0"/>
                        </a:rPr>
                        <a:t>33%</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11%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US" sz="2000" b="0" i="0" u="none" strike="noStrike">
                          <a:solidFill>
                            <a:srgbClr val="000000"/>
                          </a:solidFill>
                          <a:effectLst/>
                          <a:latin typeface="Calibri" panose="020F0502020204030204" pitchFamily="34" charset="0"/>
                        </a:rPr>
                        <a:t>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44%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496835210"/>
                  </a:ext>
                </a:extLst>
              </a:tr>
              <a:tr h="335735">
                <a:tc>
                  <a:txBody>
                    <a:bodyPr/>
                    <a:lstStyle/>
                    <a:p>
                      <a:pPr algn="l" fontAlgn="b"/>
                      <a:r>
                        <a:rPr lang="en-US" sz="2000" b="0" i="0" u="none" strike="noStrike">
                          <a:solidFill>
                            <a:srgbClr val="000000"/>
                          </a:solidFill>
                          <a:effectLst/>
                          <a:latin typeface="Calibri" panose="020F0502020204030204" pitchFamily="34" charset="0"/>
                        </a:rPr>
                        <a:t>Egypt</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115552</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53%</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182"/>
                    </a:solidFill>
                  </a:tcPr>
                </a:tc>
                <a:tc>
                  <a:txBody>
                    <a:bodyPr/>
                    <a:lstStyle/>
                    <a:p>
                      <a:pPr algn="r" fontAlgn="b"/>
                      <a:r>
                        <a:rPr lang="en-US" sz="2000" b="0" i="0" u="none" strike="noStrike">
                          <a:solidFill>
                            <a:srgbClr val="000000"/>
                          </a:solidFill>
                          <a:effectLst/>
                          <a:latin typeface="Calibri" panose="020F0502020204030204" pitchFamily="34" charset="0"/>
                        </a:rPr>
                        <a:t>35%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3%</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11%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26%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728112"/>
                  </a:ext>
                </a:extLst>
              </a:tr>
              <a:tr h="335735">
                <a:tc>
                  <a:txBody>
                    <a:bodyPr/>
                    <a:lstStyle/>
                    <a:p>
                      <a:pPr algn="l" fontAlgn="b"/>
                      <a:r>
                        <a:rPr lang="en-US" sz="2000" b="0" i="0" u="none" strike="noStrike">
                          <a:solidFill>
                            <a:srgbClr val="000000"/>
                          </a:solidFill>
                          <a:effectLst/>
                          <a:latin typeface="Calibri" panose="020F0502020204030204" pitchFamily="34" charset="0"/>
                        </a:rPr>
                        <a:t>Lebanon</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14044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53%</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E383"/>
                    </a:solidFill>
                  </a:tcPr>
                </a:tc>
                <a:tc>
                  <a:txBody>
                    <a:bodyPr/>
                    <a:lstStyle/>
                    <a:p>
                      <a:pPr algn="r" fontAlgn="b"/>
                      <a:r>
                        <a:rPr lang="en-US" sz="2000" b="0" i="0" u="none" strike="noStrike">
                          <a:solidFill>
                            <a:srgbClr val="000000"/>
                          </a:solidFill>
                          <a:effectLst/>
                          <a:latin typeface="Calibri" panose="020F0502020204030204" pitchFamily="34" charset="0"/>
                        </a:rPr>
                        <a:t>29%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11%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40%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281681794"/>
                  </a:ext>
                </a:extLst>
              </a:tr>
              <a:tr h="385175">
                <a:tc>
                  <a:txBody>
                    <a:bodyPr/>
                    <a:lstStyle/>
                    <a:p>
                      <a:pPr algn="l" fontAlgn="b"/>
                      <a:r>
                        <a:rPr lang="en-US" sz="2000" b="0" i="0" u="none" strike="noStrike">
                          <a:solidFill>
                            <a:srgbClr val="000000"/>
                          </a:solidFill>
                          <a:effectLst/>
                          <a:latin typeface="Calibri" panose="020F0502020204030204" pitchFamily="34" charset="0"/>
                        </a:rPr>
                        <a:t>Israel</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400" b="0" i="0" u="none" strike="noStrike">
                          <a:solidFill>
                            <a:srgbClr val="000000"/>
                          </a:solidFill>
                          <a:effectLst/>
                          <a:latin typeface="Calibri" panose="020F0502020204030204" pitchFamily="34" charset="0"/>
                        </a:rPr>
                        <a:t>80451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51%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A84"/>
                    </a:solidFill>
                  </a:tcPr>
                </a:tc>
                <a:tc>
                  <a:txBody>
                    <a:bodyPr/>
                    <a:lstStyle/>
                    <a:p>
                      <a:pPr algn="r" fontAlgn="b"/>
                      <a:r>
                        <a:rPr lang="en-US" sz="2000" b="0" i="0" u="none" strike="noStrike">
                          <a:solidFill>
                            <a:srgbClr val="000000"/>
                          </a:solidFill>
                          <a:effectLst/>
                          <a:latin typeface="Calibri" panose="020F0502020204030204" pitchFamily="34" charset="0"/>
                        </a:rPr>
                        <a:t>22%</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7%</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10%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41%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659998869"/>
                  </a:ext>
                </a:extLst>
              </a:tr>
              <a:tr h="385175">
                <a:tc>
                  <a:txBody>
                    <a:bodyPr/>
                    <a:lstStyle/>
                    <a:p>
                      <a:pPr algn="l" fontAlgn="b"/>
                      <a:r>
                        <a:rPr lang="en-US" sz="2000" b="0" i="0" u="none" strike="noStrike">
                          <a:solidFill>
                            <a:srgbClr val="000000"/>
                          </a:solidFill>
                          <a:effectLst/>
                          <a:latin typeface="Calibri" panose="020F0502020204030204" pitchFamily="34" charset="0"/>
                        </a:rPr>
                        <a:t>Jordan</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400" b="0" i="0" u="none" strike="noStrike">
                          <a:solidFill>
                            <a:srgbClr val="000000"/>
                          </a:solidFill>
                          <a:effectLst/>
                          <a:latin typeface="Calibri" panose="020F0502020204030204" pitchFamily="34" charset="0"/>
                        </a:rPr>
                        <a:t>24594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51%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r" fontAlgn="b"/>
                      <a:r>
                        <a:rPr lang="en-US" sz="2000" b="0" i="0" u="none" strike="noStrike">
                          <a:solidFill>
                            <a:srgbClr val="000000"/>
                          </a:solidFill>
                          <a:effectLst/>
                          <a:latin typeface="Calibri" panose="020F0502020204030204" pitchFamily="34" charset="0"/>
                        </a:rPr>
                        <a:t>33%</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26%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603488"/>
                  </a:ext>
                </a:extLst>
              </a:tr>
              <a:tr h="385175">
                <a:tc>
                  <a:txBody>
                    <a:bodyPr/>
                    <a:lstStyle/>
                    <a:p>
                      <a:pPr algn="l" fontAlgn="b"/>
                      <a:r>
                        <a:rPr lang="en-US" sz="2000" b="0" i="0" u="none" strike="noStrike">
                          <a:solidFill>
                            <a:srgbClr val="000000"/>
                          </a:solidFill>
                          <a:effectLst/>
                          <a:latin typeface="Calibri" panose="020F0502020204030204" pitchFamily="34" charset="0"/>
                        </a:rPr>
                        <a:t>Iraq</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400" b="0" i="0" u="none" strike="noStrike">
                          <a:solidFill>
                            <a:srgbClr val="000000"/>
                          </a:solidFill>
                          <a:effectLst/>
                          <a:latin typeface="Calibri" panose="020F0502020204030204" pitchFamily="34" charset="0"/>
                        </a:rPr>
                        <a:t>57136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51%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583"/>
                    </a:solidFill>
                  </a:tcPr>
                </a:tc>
                <a:tc>
                  <a:txBody>
                    <a:bodyPr/>
                    <a:lstStyle/>
                    <a:p>
                      <a:pPr algn="r" fontAlgn="b"/>
                      <a:r>
                        <a:rPr lang="en-US" sz="2000" b="0" i="0" u="none" strike="noStrike">
                          <a:solidFill>
                            <a:srgbClr val="000000"/>
                          </a:solidFill>
                          <a:effectLst/>
                          <a:latin typeface="Calibri" panose="020F0502020204030204" pitchFamily="34" charset="0"/>
                        </a:rPr>
                        <a:t>29%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3%</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16%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US" sz="2000" b="0" i="0" u="none" strike="noStrike">
                          <a:solidFill>
                            <a:srgbClr val="000000"/>
                          </a:solidFill>
                          <a:effectLst/>
                          <a:latin typeface="Calibri" panose="020F0502020204030204" pitchFamily="34" charset="0"/>
                        </a:rPr>
                        <a:t>14%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7D31"/>
                    </a:solidFill>
                  </a:tcPr>
                </a:tc>
                <a:extLst>
                  <a:ext uri="{0D108BD9-81ED-4DB2-BD59-A6C34878D82A}">
                    <a16:rowId xmlns:a16="http://schemas.microsoft.com/office/drawing/2014/main" val="1698961036"/>
                  </a:ext>
                </a:extLst>
              </a:tr>
              <a:tr h="385175">
                <a:tc>
                  <a:txBody>
                    <a:bodyPr/>
                    <a:lstStyle/>
                    <a:p>
                      <a:pPr algn="l" fontAlgn="b"/>
                      <a:r>
                        <a:rPr lang="en-US" sz="2000" b="0" i="0" u="none" strike="noStrike">
                          <a:solidFill>
                            <a:srgbClr val="000000"/>
                          </a:solidFill>
                          <a:effectLst/>
                          <a:latin typeface="Calibri" panose="020F0502020204030204" pitchFamily="34" charset="0"/>
                        </a:rPr>
                        <a:t>UAE</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400" b="0" i="0" u="none" strike="noStrike">
                          <a:solidFill>
                            <a:srgbClr val="000000"/>
                          </a:solidFill>
                          <a:effectLst/>
                          <a:latin typeface="Calibri" panose="020F0502020204030204" pitchFamily="34" charset="0"/>
                        </a:rPr>
                        <a:t>41422</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48%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17F"/>
                    </a:solidFill>
                  </a:tcPr>
                </a:tc>
                <a:tc>
                  <a:txBody>
                    <a:bodyPr/>
                    <a:lstStyle/>
                    <a:p>
                      <a:pPr algn="r" fontAlgn="b"/>
                      <a:r>
                        <a:rPr lang="en-US" sz="2000" b="0" i="0" u="none" strike="noStrike">
                          <a:solidFill>
                            <a:srgbClr val="000000"/>
                          </a:solidFill>
                          <a:effectLst/>
                          <a:latin typeface="Calibri" panose="020F0502020204030204" pitchFamily="34" charset="0"/>
                        </a:rPr>
                        <a:t>29%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7%</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31%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1481941"/>
                  </a:ext>
                </a:extLst>
              </a:tr>
              <a:tr h="335735">
                <a:tc>
                  <a:txBody>
                    <a:bodyPr/>
                    <a:lstStyle/>
                    <a:p>
                      <a:pPr algn="l" fontAlgn="b"/>
                      <a:r>
                        <a:rPr lang="en-US" sz="2000" b="0" i="0" u="none" strike="noStrike">
                          <a:solidFill>
                            <a:srgbClr val="000000"/>
                          </a:solidFill>
                          <a:effectLst/>
                          <a:latin typeface="Calibri" panose="020F0502020204030204" pitchFamily="34" charset="0"/>
                        </a:rPr>
                        <a:t>Oman</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10745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47%</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C77D"/>
                    </a:solidFill>
                  </a:tcPr>
                </a:tc>
                <a:tc>
                  <a:txBody>
                    <a:bodyPr/>
                    <a:lstStyle/>
                    <a:p>
                      <a:pPr algn="r" fontAlgn="b"/>
                      <a:r>
                        <a:rPr lang="en-US" sz="2000" b="0" i="0" u="none" strike="noStrike">
                          <a:solidFill>
                            <a:srgbClr val="000000"/>
                          </a:solidFill>
                          <a:effectLst/>
                          <a:latin typeface="Calibri" panose="020F0502020204030204" pitchFamily="34" charset="0"/>
                        </a:rPr>
                        <a:t>30%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3%</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28%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4392373"/>
                  </a:ext>
                </a:extLst>
              </a:tr>
              <a:tr h="385175">
                <a:tc>
                  <a:txBody>
                    <a:bodyPr/>
                    <a:lstStyle/>
                    <a:p>
                      <a:pPr algn="l" fontAlgn="b"/>
                      <a:r>
                        <a:rPr lang="en-US" sz="2000" b="0" i="0" u="none" strike="noStrike">
                          <a:solidFill>
                            <a:srgbClr val="000000"/>
                          </a:solidFill>
                          <a:effectLst/>
                          <a:latin typeface="Calibri" panose="020F0502020204030204" pitchFamily="34" charset="0"/>
                        </a:rPr>
                        <a:t>Turkey</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400" b="0" i="0" u="none" strike="noStrike">
                          <a:solidFill>
                            <a:srgbClr val="000000"/>
                          </a:solidFill>
                          <a:effectLst/>
                          <a:latin typeface="Calibri" panose="020F0502020204030204" pitchFamily="34" charset="0"/>
                        </a:rPr>
                        <a:t>199434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44%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B77"/>
                    </a:solidFill>
                  </a:tcPr>
                </a:tc>
                <a:tc>
                  <a:txBody>
                    <a:bodyPr/>
                    <a:lstStyle/>
                    <a:p>
                      <a:pPr algn="r" fontAlgn="b"/>
                      <a:r>
                        <a:rPr lang="en-US" sz="2000" b="0" i="0" u="none" strike="noStrike">
                          <a:solidFill>
                            <a:srgbClr val="000000"/>
                          </a:solidFill>
                          <a:effectLst/>
                          <a:latin typeface="Calibri" panose="020F0502020204030204" pitchFamily="34" charset="0"/>
                        </a:rPr>
                        <a:t>20%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3%</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14%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23%</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8422306"/>
                  </a:ext>
                </a:extLst>
              </a:tr>
              <a:tr h="385175">
                <a:tc>
                  <a:txBody>
                    <a:bodyPr/>
                    <a:lstStyle/>
                    <a:p>
                      <a:pPr algn="l" fontAlgn="b"/>
                      <a:r>
                        <a:rPr lang="en-US" sz="2000" b="0" i="0" u="none" strike="noStrike">
                          <a:solidFill>
                            <a:srgbClr val="000000"/>
                          </a:solidFill>
                          <a:effectLst/>
                          <a:latin typeface="Calibri" panose="020F0502020204030204" pitchFamily="34" charset="0"/>
                        </a:rPr>
                        <a:t>Iran</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400" b="0" i="0" u="none" strike="noStrike">
                          <a:solidFill>
                            <a:srgbClr val="000000"/>
                          </a:solidFill>
                          <a:effectLst/>
                          <a:latin typeface="Calibri" panose="020F0502020204030204" pitchFamily="34" charset="0"/>
                        </a:rPr>
                        <a:t>229106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36%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r" fontAlgn="b"/>
                      <a:r>
                        <a:rPr lang="en-US" sz="2000" b="0" i="0" u="none" strike="noStrike">
                          <a:solidFill>
                            <a:srgbClr val="000000"/>
                          </a:solidFill>
                          <a:effectLst/>
                          <a:latin typeface="Calibri" panose="020F0502020204030204" pitchFamily="34" charset="0"/>
                        </a:rPr>
                        <a:t>23%</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2%</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21%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21849788"/>
                  </a:ext>
                </a:extLst>
              </a:tr>
            </a:tbl>
          </a:graphicData>
        </a:graphic>
      </p:graphicFrame>
    </p:spTree>
    <p:extLst>
      <p:ext uri="{BB962C8B-B14F-4D97-AF65-F5344CB8AC3E}">
        <p14:creationId xmlns:p14="http://schemas.microsoft.com/office/powerpoint/2010/main" val="9861783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1610</Words>
  <Application>Microsoft Office PowerPoint</Application>
  <PresentationFormat>Widescreen</PresentationFormat>
  <Paragraphs>430</Paragraphs>
  <Slides>21</Slides>
  <Notes>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21</vt:i4>
      </vt:variant>
    </vt:vector>
  </HeadingPairs>
  <TitlesOfParts>
    <vt:vector size="29" baseType="lpstr">
      <vt:lpstr>Arial</vt:lpstr>
      <vt:lpstr>Belleza</vt:lpstr>
      <vt:lpstr>Calibri</vt:lpstr>
      <vt:lpstr>Calibri Light</vt:lpstr>
      <vt:lpstr>Poppins</vt:lpstr>
      <vt:lpstr>Poppins Medium</vt:lpstr>
      <vt:lpstr>Office Theme</vt:lpstr>
      <vt:lpstr>1_Office Theme</vt:lpstr>
      <vt:lpstr>PowerPoint Presentation</vt:lpstr>
      <vt:lpstr>Objectives of the study</vt:lpstr>
      <vt:lpstr>Methodology and data source</vt:lpstr>
      <vt:lpstr>Proportion of Open Access Publications in  Total Publication Output – Middle East</vt:lpstr>
      <vt:lpstr>Proportion of Open Access Publications  in Total Publication Output – Countries</vt:lpstr>
      <vt:lpstr>Proportion of OA in Total Publication Output  – countries with over 10000 outputs</vt:lpstr>
      <vt:lpstr>OA growth</vt:lpstr>
      <vt:lpstr>Types of OA</vt:lpstr>
      <vt:lpstr>Open Access Types by Country (countries with over 10000 outputs)</vt:lpstr>
      <vt:lpstr>Citation impact of OA vs Non-OA Articles</vt:lpstr>
      <vt:lpstr>Citation advantage of OA articles- possible reasons</vt:lpstr>
      <vt:lpstr>Citation impact- Types of OA</vt:lpstr>
      <vt:lpstr>International Collaboration</vt:lpstr>
      <vt:lpstr>Citation advantage of Hybrid OA journals-  possible reasons</vt:lpstr>
      <vt:lpstr>Hybrid Gold OA- Institutional support</vt:lpstr>
      <vt:lpstr>Citation advantage of Green open Access – possible reasons</vt:lpstr>
      <vt:lpstr>Discussion-1 -  Hybrid Gold OA exhibits a higher citation impact than other OA models -   Hybrid Gold OA journals are highly ranked. -    Researchers publish more in the hybrid OA journals when they receive Institutional support </vt:lpstr>
      <vt:lpstr>Discussion-2  Gold OA has less citation impact - Factors Affecting Gold OA Journals' Rankings and Impact</vt:lpstr>
      <vt:lpstr> Discussion- 3  Green OA is second behind hybrid Gold in terms of citation impact and ranking of journals  </vt:lpstr>
      <vt:lpstr>Discussion-4  Double Dipping in Hybrid OA- Challenges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Nikesh Narayanan</dc:creator>
  <cp:lastModifiedBy>Nikesh Narayanan</cp:lastModifiedBy>
  <cp:revision>5</cp:revision>
  <dcterms:created xsi:type="dcterms:W3CDTF">2023-10-22T23:58:47Z</dcterms:created>
  <dcterms:modified xsi:type="dcterms:W3CDTF">2023-10-23T00:13:22Z</dcterms:modified>
</cp:coreProperties>
</file>