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0" r:id="rId6"/>
    <p:sldId id="264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1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bert Shih" userId="724a2af778de7723" providerId="LiveId" clId="{6B0C7DBA-CC5B-49F8-B8E1-821A8C3B6B42}"/>
    <pc:docChg chg="undo custSel addSld delSld modSld">
      <pc:chgData name="Albert Shih" userId="724a2af778de7723" providerId="LiveId" clId="{6B0C7DBA-CC5B-49F8-B8E1-821A8C3B6B42}" dt="2023-10-08T02:38:17.962" v="1921" actId="20577"/>
      <pc:docMkLst>
        <pc:docMk/>
      </pc:docMkLst>
      <pc:sldChg chg="modSp mod">
        <pc:chgData name="Albert Shih" userId="724a2af778de7723" providerId="LiveId" clId="{6B0C7DBA-CC5B-49F8-B8E1-821A8C3B6B42}" dt="2023-10-07T05:17:09.050" v="1454" actId="20577"/>
        <pc:sldMkLst>
          <pc:docMk/>
          <pc:sldMk cId="330414564" sldId="256"/>
        </pc:sldMkLst>
        <pc:spChg chg="mod">
          <ac:chgData name="Albert Shih" userId="724a2af778de7723" providerId="LiveId" clId="{6B0C7DBA-CC5B-49F8-B8E1-821A8C3B6B42}" dt="2023-10-07T05:17:09.050" v="1454" actId="20577"/>
          <ac:spMkLst>
            <pc:docMk/>
            <pc:sldMk cId="330414564" sldId="256"/>
            <ac:spMk id="3" creationId="{9316177D-78AF-F3AE-9EB6-4B2EE728BFD0}"/>
          </ac:spMkLst>
        </pc:spChg>
      </pc:sldChg>
      <pc:sldChg chg="modSp mod">
        <pc:chgData name="Albert Shih" userId="724a2af778de7723" providerId="LiveId" clId="{6B0C7DBA-CC5B-49F8-B8E1-821A8C3B6B42}" dt="2023-10-08T02:26:30.653" v="1605" actId="20577"/>
        <pc:sldMkLst>
          <pc:docMk/>
          <pc:sldMk cId="3745635251" sldId="258"/>
        </pc:sldMkLst>
        <pc:spChg chg="mod">
          <ac:chgData name="Albert Shih" userId="724a2af778de7723" providerId="LiveId" clId="{6B0C7DBA-CC5B-49F8-B8E1-821A8C3B6B42}" dt="2023-10-08T02:26:30.653" v="1605" actId="20577"/>
          <ac:spMkLst>
            <pc:docMk/>
            <pc:sldMk cId="3745635251" sldId="258"/>
            <ac:spMk id="2" creationId="{2A2E927C-D43A-F4F7-BA72-12EF0E480863}"/>
          </ac:spMkLst>
        </pc:spChg>
      </pc:sldChg>
      <pc:sldChg chg="modSp mod">
        <pc:chgData name="Albert Shih" userId="724a2af778de7723" providerId="LiveId" clId="{6B0C7DBA-CC5B-49F8-B8E1-821A8C3B6B42}" dt="2023-10-07T05:26:05.993" v="1565" actId="20577"/>
        <pc:sldMkLst>
          <pc:docMk/>
          <pc:sldMk cId="2940796514" sldId="259"/>
        </pc:sldMkLst>
        <pc:spChg chg="mod">
          <ac:chgData name="Albert Shih" userId="724a2af778de7723" providerId="LiveId" clId="{6B0C7DBA-CC5B-49F8-B8E1-821A8C3B6B42}" dt="2023-10-07T05:26:05.993" v="1565" actId="20577"/>
          <ac:spMkLst>
            <pc:docMk/>
            <pc:sldMk cId="2940796514" sldId="259"/>
            <ac:spMk id="3" creationId="{3E762574-CA16-9789-87EB-BB7F9F67EC5B}"/>
          </ac:spMkLst>
        </pc:spChg>
      </pc:sldChg>
      <pc:sldChg chg="modSp mod">
        <pc:chgData name="Albert Shih" userId="724a2af778de7723" providerId="LiveId" clId="{6B0C7DBA-CC5B-49F8-B8E1-821A8C3B6B42}" dt="2023-10-07T05:10:12.391" v="1041" actId="20577"/>
        <pc:sldMkLst>
          <pc:docMk/>
          <pc:sldMk cId="3798895645" sldId="260"/>
        </pc:sldMkLst>
        <pc:spChg chg="mod">
          <ac:chgData name="Albert Shih" userId="724a2af778de7723" providerId="LiveId" clId="{6B0C7DBA-CC5B-49F8-B8E1-821A8C3B6B42}" dt="2023-10-07T04:47:56.356" v="93" actId="20577"/>
          <ac:spMkLst>
            <pc:docMk/>
            <pc:sldMk cId="3798895645" sldId="260"/>
            <ac:spMk id="2" creationId="{0673C812-F255-7A4E-5E3D-A667BA055D5E}"/>
          </ac:spMkLst>
        </pc:spChg>
        <pc:spChg chg="mod">
          <ac:chgData name="Albert Shih" userId="724a2af778de7723" providerId="LiveId" clId="{6B0C7DBA-CC5B-49F8-B8E1-821A8C3B6B42}" dt="2023-10-07T05:10:12.391" v="1041" actId="20577"/>
          <ac:spMkLst>
            <pc:docMk/>
            <pc:sldMk cId="3798895645" sldId="260"/>
            <ac:spMk id="3" creationId="{6695BDD5-7643-6E5A-250F-45F1B6DE66FA}"/>
          </ac:spMkLst>
        </pc:spChg>
      </pc:sldChg>
      <pc:sldChg chg="modSp mod">
        <pc:chgData name="Albert Shih" userId="724a2af778de7723" providerId="LiveId" clId="{6B0C7DBA-CC5B-49F8-B8E1-821A8C3B6B42}" dt="2023-10-08T02:38:17.962" v="1921" actId="20577"/>
        <pc:sldMkLst>
          <pc:docMk/>
          <pc:sldMk cId="2327713210" sldId="263"/>
        </pc:sldMkLst>
        <pc:spChg chg="mod">
          <ac:chgData name="Albert Shih" userId="724a2af778de7723" providerId="LiveId" clId="{6B0C7DBA-CC5B-49F8-B8E1-821A8C3B6B42}" dt="2023-10-07T05:21:16.858" v="1525" actId="20577"/>
          <ac:spMkLst>
            <pc:docMk/>
            <pc:sldMk cId="2327713210" sldId="263"/>
            <ac:spMk id="2" creationId="{77AB201B-7BC2-5642-DFF0-A1BED9119B3B}"/>
          </ac:spMkLst>
        </pc:spChg>
        <pc:spChg chg="mod">
          <ac:chgData name="Albert Shih" userId="724a2af778de7723" providerId="LiveId" clId="{6B0C7DBA-CC5B-49F8-B8E1-821A8C3B6B42}" dt="2023-10-08T02:38:17.962" v="1921" actId="20577"/>
          <ac:spMkLst>
            <pc:docMk/>
            <pc:sldMk cId="2327713210" sldId="263"/>
            <ac:spMk id="3" creationId="{B04C5AD5-2961-311A-1A76-688EE16D29DE}"/>
          </ac:spMkLst>
        </pc:spChg>
      </pc:sldChg>
      <pc:sldChg chg="modSp new mod">
        <pc:chgData name="Albert Shih" userId="724a2af778de7723" providerId="LiveId" clId="{6B0C7DBA-CC5B-49F8-B8E1-821A8C3B6B42}" dt="2023-10-07T05:15:10.267" v="1436" actId="15"/>
        <pc:sldMkLst>
          <pc:docMk/>
          <pc:sldMk cId="115780640" sldId="264"/>
        </pc:sldMkLst>
        <pc:spChg chg="mod">
          <ac:chgData name="Albert Shih" userId="724a2af778de7723" providerId="LiveId" clId="{6B0C7DBA-CC5B-49F8-B8E1-821A8C3B6B42}" dt="2023-10-07T05:08:02.170" v="898" actId="20577"/>
          <ac:spMkLst>
            <pc:docMk/>
            <pc:sldMk cId="115780640" sldId="264"/>
            <ac:spMk id="2" creationId="{3B9AAFDF-62DE-63FA-4C7E-0A3E9292A2B9}"/>
          </ac:spMkLst>
        </pc:spChg>
        <pc:spChg chg="mod">
          <ac:chgData name="Albert Shih" userId="724a2af778de7723" providerId="LiveId" clId="{6B0C7DBA-CC5B-49F8-B8E1-821A8C3B6B42}" dt="2023-10-07T05:15:10.267" v="1436" actId="15"/>
          <ac:spMkLst>
            <pc:docMk/>
            <pc:sldMk cId="115780640" sldId="264"/>
            <ac:spMk id="3" creationId="{4257D8DF-CD2D-06A8-6B72-0CFCB98E3FB3}"/>
          </ac:spMkLst>
        </pc:spChg>
      </pc:sldChg>
      <pc:sldChg chg="new del">
        <pc:chgData name="Albert Shih" userId="724a2af778de7723" providerId="LiveId" clId="{6B0C7DBA-CC5B-49F8-B8E1-821A8C3B6B42}" dt="2023-10-07T04:44:57.276" v="1" actId="47"/>
        <pc:sldMkLst>
          <pc:docMk/>
          <pc:sldMk cId="4064481552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DF977-E339-57E6-4EC1-30A1B9CF11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381979-5D61-F374-D3EC-BDEB528CC9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11358-A611-AA99-0AEC-8BEF48C56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199B-B69F-4269-89EE-15566F61FA30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BDE85-B2F6-05F8-B5F3-637A5E2DB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7C4A4-5CD6-E6B6-2329-8B0BDEF98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FF08-1F6E-46AB-8DFC-52624B0F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057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FF0E3-94E4-BCB2-1650-17E1D50BC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ECAE0A-C553-84A5-BB49-D2F83553A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3F265-2F09-9335-5DBF-4213694B7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199B-B69F-4269-89EE-15566F61FA30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878E3-A64A-072E-09A6-AC15BC311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A0D52-748D-6215-373F-983660FC0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FF08-1F6E-46AB-8DFC-52624B0F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28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DBCF35-DC92-C1AD-E5BA-E203797E45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E85850-07FF-AEFD-E789-0C7D84937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29704-423D-E319-60A6-68097C366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199B-B69F-4269-89EE-15566F61FA30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E2A67-5E74-071E-CAFA-0D15482C4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847B8-7135-291E-7C4C-D1160E164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FF08-1F6E-46AB-8DFC-52624B0F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9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92FD0-1A19-7EAA-88A6-6F893F87D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6BEAA-7B38-B4C2-7608-FB6E02EC6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E4356-3FD3-88F9-D681-808A3A94B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199B-B69F-4269-89EE-15566F61FA30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D499F-ED12-A2BD-237D-AFC8E1D64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0859E-3EFB-910F-549F-FBFD3C8F5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FF08-1F6E-46AB-8DFC-52624B0F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90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F571D-465B-716A-AE1F-34A14E6FC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85FA57-A49F-60CD-0447-B4DF900723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A1C64-E3BF-82E8-F737-C8D9B73C5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199B-B69F-4269-89EE-15566F61FA30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F8500-35EC-60DB-3742-803C83243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D8423-7BB7-205E-2B2A-4DE10EEA7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FF08-1F6E-46AB-8DFC-52624B0F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0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04AD4-FD00-E91F-9670-FB766301A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6D5B9-FF08-0AC7-CFAF-C16D257DDA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1E2A44-057A-2336-9AD0-CF56DD480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62F4D-AB12-8A86-9F4F-446B3F01D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199B-B69F-4269-89EE-15566F61FA30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B45550-B33C-E5A1-082E-FC1B4D98E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EAB222-252F-5E98-BF16-A9A218D17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FF08-1F6E-46AB-8DFC-52624B0F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73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435E3-3A45-FDF6-671E-B17F88D7E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B0B2EB-F75B-BE8B-BEE5-4C745C7C1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91E48B-3E3B-165A-606B-59D86D89D2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7B9C3A-B9F9-2E81-C836-29C95306EE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8D747F-E78B-1850-9E39-E8D111FB0D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830403-ADCC-4A40-7967-547768468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199B-B69F-4269-89EE-15566F61FA30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2FDA66-9BE7-EB02-63C8-23D7019CB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D7AE65-0422-37D5-40CD-BA86572F4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FF08-1F6E-46AB-8DFC-52624B0F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3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5F89E-77B6-35F8-424C-0EA569778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0B4C8C-3228-DC9E-6BB1-03A4FD12D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199B-B69F-4269-89EE-15566F61FA30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8C733-C563-61F8-ECBA-C617133C9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1477B6-CE23-7CEB-30C6-B8228F05F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FF08-1F6E-46AB-8DFC-52624B0F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26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4F1332-2262-82A9-AFD4-C00F3D472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199B-B69F-4269-89EE-15566F61FA30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BA08A4-EB62-980E-ED70-2B69BC957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99103A-5320-72E2-E720-EB45DCCBE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FF08-1F6E-46AB-8DFC-52624B0F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9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95F43-D427-6A22-F0A6-7DDCF4607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8352F-51BA-6B2B-CA1A-E1465C178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77E4EB-5A87-D4F1-2908-338384198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898CC5-080B-8336-6CEF-055C3CA4A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199B-B69F-4269-89EE-15566F61FA30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2D93C5-8C98-8786-C97C-88CCD0BA2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23FDB-2B37-64AA-CABE-041A87A7C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FF08-1F6E-46AB-8DFC-52624B0F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44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E673E-8CF5-455C-9AFE-2FAEA27B9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037978-1DE4-C23F-6AB2-F280B1C4D7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D835D7-EED8-E52B-9438-D0C37029A8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6C62C3-FE3E-87C3-E914-7D5D67495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199B-B69F-4269-89EE-15566F61FA30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5BFF9-758B-1A92-7661-773F1DDD2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051E4-6B27-BFC6-B703-61B2CAFA1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DFF08-1F6E-46AB-8DFC-52624B0F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7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6DD4FB-231D-166F-1396-B65EE010A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3B90CF-A91F-47C5-F908-DD4524EF6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E12C1-D0BE-2874-16CF-63300E2417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9199B-B69F-4269-89EE-15566F61FA30}" type="datetimeFigureOut">
              <a:rPr lang="en-US" smtClean="0"/>
              <a:t>10/7/2023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4936F-FBEE-207C-A7A3-71F2E1E57C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79FBF-2BA6-75A0-A25D-D6649629C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FF08-1F6E-46AB-8DFC-52624B0F8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56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030A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C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BD4A7-242B-5A1D-F3BA-2C4D6CB76C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SunPy</a:t>
            </a:r>
            <a:r>
              <a:rPr lang="en-US" dirty="0"/>
              <a:t> coordinates framework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16177D-78AF-F3AE-9EB6-4B2EE728BF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Albert Y. Shih (NASA/GSFC)</a:t>
            </a:r>
          </a:p>
          <a:p>
            <a:r>
              <a:rPr lang="en-US" dirty="0">
                <a:solidFill>
                  <a:srgbClr val="00B050"/>
                </a:solidFill>
              </a:rPr>
              <a:t>DASH session 6</a:t>
            </a:r>
          </a:p>
          <a:p>
            <a:r>
              <a:rPr lang="en-US" dirty="0">
                <a:solidFill>
                  <a:srgbClr val="00B050"/>
                </a:solidFill>
              </a:rPr>
              <a:t>2023 Oct 10</a:t>
            </a:r>
          </a:p>
        </p:txBody>
      </p:sp>
    </p:spTree>
    <p:extLst>
      <p:ext uri="{BB962C8B-B14F-4D97-AF65-F5344CB8AC3E}">
        <p14:creationId xmlns:p14="http://schemas.microsoft.com/office/powerpoint/2010/main" val="330414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E927C-D43A-F4F7-BA72-12EF0E480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`</a:t>
            </a:r>
            <a:r>
              <a:rPr lang="en-US" dirty="0" err="1"/>
              <a:t>sunpy.coordinates</a:t>
            </a:r>
            <a:r>
              <a:rPr lang="en-US" dirty="0"/>
              <a:t>` extends `</a:t>
            </a:r>
            <a:r>
              <a:rPr lang="en-US" dirty="0" err="1"/>
              <a:t>astropy.coordinates</a:t>
            </a:r>
            <a:r>
              <a:rPr lang="en-US" dirty="0"/>
              <a:t>` to handle solar frames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CBFBF0E-C6F6-38DB-C2D5-43425212FC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164" y="1825625"/>
            <a:ext cx="923567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635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23910-6BEE-9152-9B38-9FFD0B4F0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 of `</a:t>
            </a:r>
            <a:r>
              <a:rPr lang="en-US" dirty="0" err="1"/>
              <a:t>sunpy.coordinates</a:t>
            </a:r>
            <a:r>
              <a:rPr lang="en-US" dirty="0"/>
              <a:t>`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62574-CA16-9789-87EB-BB7F9F67E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Priority on accuracy/fidelity</a:t>
            </a:r>
          </a:p>
          <a:p>
            <a:pPr lvl="1"/>
            <a:r>
              <a:rPr lang="en-US" dirty="0"/>
              <a:t>Agrees with </a:t>
            </a:r>
            <a:r>
              <a:rPr lang="en-US" i="1" dirty="0"/>
              <a:t>The Astronomical Almanac</a:t>
            </a:r>
            <a:r>
              <a:rPr lang="en-US" dirty="0"/>
              <a:t> to printed precision</a:t>
            </a:r>
          </a:p>
          <a:p>
            <a:pPr lvl="1"/>
            <a:r>
              <a:rPr lang="en-US" dirty="0"/>
              <a:t>Tested against </a:t>
            </a:r>
            <a:r>
              <a:rPr lang="en-US" dirty="0" err="1"/>
              <a:t>SunSPICE</a:t>
            </a:r>
            <a:r>
              <a:rPr lang="en-US" dirty="0"/>
              <a:t> and JPL Horizons</a:t>
            </a:r>
          </a:p>
          <a:p>
            <a:r>
              <a:rPr lang="en-US" dirty="0"/>
              <a:t>Comprehensive handling of observer-based frames, namely </a:t>
            </a:r>
            <a:r>
              <a:rPr lang="en-US" dirty="0" err="1"/>
              <a:t>helioprojective</a:t>
            </a:r>
            <a:r>
              <a:rPr lang="en-US" dirty="0"/>
              <a:t>, which is key for observations from multiple vantage points</a:t>
            </a:r>
          </a:p>
          <a:p>
            <a:r>
              <a:rPr lang="en-US" dirty="0"/>
              <a:t>Option to account for light travel time in relation to planetary aberration and solar rotation</a:t>
            </a:r>
          </a:p>
          <a:p>
            <a:r>
              <a:rPr lang="en-US" dirty="0"/>
              <a:t>Option to account for solar differential rotation as part of coordinate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2940796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0D2148-8625-8040-0A85-40B75D706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Selections from our example gallery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CBF5CB9-6C6E-33C9-2F59-9F5603CAE6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Reprojecting to another vantage point and applying an assumption for off-disk points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5669232-337D-CCAA-297F-CB2D58271D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Overlaying lines of constant longitude that have been differentially rotated by 27 days</a:t>
            </a:r>
          </a:p>
        </p:txBody>
      </p:sp>
      <p:pic>
        <p:nvPicPr>
          <p:cNvPr id="18" name="Content Placeholder 17" descr="A sun with blue lines and numbers&#10;&#10;Description automatically generated">
            <a:extLst>
              <a:ext uri="{FF2B5EF4-FFF2-40B4-BE49-F238E27FC236}">
                <a16:creationId xmlns:a16="http://schemas.microsoft.com/office/drawing/2014/main" id="{8197B761-5DA1-861E-8372-37D173BAB16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7402" y="2505075"/>
            <a:ext cx="4912784" cy="3684588"/>
          </a:xfrm>
        </p:spPr>
      </p:pic>
      <p:pic>
        <p:nvPicPr>
          <p:cNvPr id="16" name="Content Placeholder 9" descr="A yellow planet with numbers and a black background&#10;&#10;Description automatically generated">
            <a:extLst>
              <a:ext uri="{FF2B5EF4-FFF2-40B4-BE49-F238E27FC236}">
                <a16:creationId xmlns:a16="http://schemas.microsoft.com/office/drawing/2014/main" id="{2501FE7E-70E2-C15B-821A-895E5A3B480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289" y="2505075"/>
            <a:ext cx="4912784" cy="3684588"/>
          </a:xfrm>
        </p:spPr>
      </p:pic>
    </p:spTree>
    <p:extLst>
      <p:ext uri="{BB962C8B-B14F-4D97-AF65-F5344CB8AC3E}">
        <p14:creationId xmlns:p14="http://schemas.microsoft.com/office/powerpoint/2010/main" val="2555599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3C812-F255-7A4E-5E3D-A667BA055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Accuracy of `</a:t>
            </a:r>
            <a:r>
              <a:rPr lang="en-US" dirty="0" err="1"/>
              <a:t>sunpy.coordinates</a:t>
            </a:r>
            <a:r>
              <a:rPr lang="en-US" dirty="0"/>
              <a:t>` uncovers errors in other libraries and data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95BDD5-7643-6E5A-250F-45F1B6DE6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JPL Horizons</a:t>
            </a:r>
            <a:r>
              <a:rPr lang="en-US" dirty="0">
                <a:solidFill>
                  <a:srgbClr val="00B050"/>
                </a:solidFill>
              </a:rPr>
              <a:t> – bug in the calculation of Carrington heliographic longitude</a:t>
            </a:r>
          </a:p>
          <a:p>
            <a:r>
              <a:rPr lang="en-US" i="1" dirty="0"/>
              <a:t>SDO</a:t>
            </a:r>
            <a:r>
              <a:rPr lang="en-US" dirty="0"/>
              <a:t>/AIA </a:t>
            </a:r>
            <a:r>
              <a:rPr lang="en-US" dirty="0">
                <a:solidFill>
                  <a:srgbClr val="00B050"/>
                </a:solidFill>
              </a:rPr>
              <a:t>– bad assumption had been applied to </a:t>
            </a:r>
            <a:r>
              <a:rPr lang="en-US" dirty="0" err="1">
                <a:solidFill>
                  <a:srgbClr val="00B050"/>
                </a:solidFill>
              </a:rPr>
              <a:t>Stonyhurst</a:t>
            </a:r>
            <a:r>
              <a:rPr lang="en-US" dirty="0">
                <a:solidFill>
                  <a:srgbClr val="00B050"/>
                </a:solidFill>
              </a:rPr>
              <a:t> heliographic longitude</a:t>
            </a:r>
          </a:p>
          <a:p>
            <a:r>
              <a:rPr lang="en-US" i="1" dirty="0"/>
              <a:t>SDO</a:t>
            </a:r>
            <a:r>
              <a:rPr lang="en-US" dirty="0"/>
              <a:t>/HMI </a:t>
            </a:r>
            <a:r>
              <a:rPr lang="en-US" dirty="0">
                <a:solidFill>
                  <a:srgbClr val="00B050"/>
                </a:solidFill>
              </a:rPr>
              <a:t>– problematic calculation of Carrington heliographic longitude (to be fair, the calculation in `</a:t>
            </a:r>
            <a:r>
              <a:rPr lang="en-US" dirty="0" err="1">
                <a:solidFill>
                  <a:srgbClr val="00B050"/>
                </a:solidFill>
              </a:rPr>
              <a:t>sunpy.coordinates</a:t>
            </a:r>
            <a:r>
              <a:rPr lang="en-US" dirty="0">
                <a:solidFill>
                  <a:srgbClr val="00B050"/>
                </a:solidFill>
              </a:rPr>
              <a:t>` was also problematic)</a:t>
            </a:r>
          </a:p>
          <a:p>
            <a:r>
              <a:rPr lang="en-US" i="1" dirty="0"/>
              <a:t>GOES</a:t>
            </a:r>
            <a:r>
              <a:rPr lang="en-US" dirty="0"/>
              <a:t>/SUVI </a:t>
            </a:r>
            <a:r>
              <a:rPr lang="en-US" dirty="0">
                <a:solidFill>
                  <a:srgbClr val="00B050"/>
                </a:solidFill>
              </a:rPr>
              <a:t>– spacecraft location provided in certain coordinate frames was not accurate</a:t>
            </a:r>
          </a:p>
          <a:p>
            <a:r>
              <a:rPr lang="en-US" i="1" dirty="0"/>
              <a:t>Solar Orbiter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– typo in their SPICE kernel</a:t>
            </a:r>
          </a:p>
        </p:txBody>
      </p:sp>
    </p:spTree>
    <p:extLst>
      <p:ext uri="{BB962C8B-B14F-4D97-AF65-F5344CB8AC3E}">
        <p14:creationId xmlns:p14="http://schemas.microsoft.com/office/powerpoint/2010/main" val="3798895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AAFDF-62DE-63FA-4C7E-0A3E9292A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missing in `</a:t>
            </a:r>
            <a:r>
              <a:rPr lang="en-US" dirty="0" err="1"/>
              <a:t>sunpy.coordinates</a:t>
            </a:r>
            <a:r>
              <a:rPr lang="en-US" dirty="0"/>
              <a:t>`?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7D8DF-CD2D-06A8-6B72-0CFCB98E3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yet optimized for performance</a:t>
            </a:r>
          </a:p>
          <a:p>
            <a:pPr lvl="1"/>
            <a:r>
              <a:rPr lang="en-US" dirty="0"/>
              <a:t>Could add more direct transformations instead of relying on multi-step transformations</a:t>
            </a:r>
          </a:p>
          <a:p>
            <a:r>
              <a:rPr lang="en-US" dirty="0"/>
              <a:t>No option to apply simplifying assumptions for slight transformations</a:t>
            </a:r>
          </a:p>
          <a:p>
            <a:pPr lvl="1"/>
            <a:r>
              <a:rPr lang="en-US" dirty="0"/>
              <a:t>Could be implemented as context managers</a:t>
            </a:r>
          </a:p>
          <a:p>
            <a:r>
              <a:rPr lang="en-US" dirty="0"/>
              <a:t>No magnetospheric coordinate frames</a:t>
            </a:r>
          </a:p>
          <a:p>
            <a:pPr lvl="1"/>
            <a:r>
              <a:rPr lang="en-US" dirty="0"/>
              <a:t>Can bridge to </a:t>
            </a:r>
            <a:r>
              <a:rPr lang="en-US" dirty="0" err="1"/>
              <a:t>SpacePy</a:t>
            </a:r>
            <a:r>
              <a:rPr lang="en-US" dirty="0"/>
              <a:t> via converter methods</a:t>
            </a:r>
          </a:p>
        </p:txBody>
      </p:sp>
    </p:spTree>
    <p:extLst>
      <p:ext uri="{BB962C8B-B14F-4D97-AF65-F5344CB8AC3E}">
        <p14:creationId xmlns:p14="http://schemas.microsoft.com/office/powerpoint/2010/main" val="115780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B201B-7BC2-5642-DFF0-A1BED9119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discussion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C5AD5-2961-311A-1A76-688EE16D2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Why did your package choose the current method for coordinate representation and conversion?</a:t>
            </a:r>
          </a:p>
          <a:p>
            <a:pPr lvl="1"/>
            <a:r>
              <a:rPr lang="en-US" dirty="0"/>
              <a:t>We built off of the </a:t>
            </a:r>
            <a:r>
              <a:rPr lang="en-US" dirty="0" err="1"/>
              <a:t>Astropy</a:t>
            </a:r>
            <a:r>
              <a:rPr lang="en-US" dirty="0"/>
              <a:t> coordinate framework because it is extensible and because `</a:t>
            </a:r>
            <a:r>
              <a:rPr lang="en-US" dirty="0" err="1"/>
              <a:t>sunpy</a:t>
            </a:r>
            <a:r>
              <a:rPr lang="en-US" dirty="0"/>
              <a:t>` already depended on `</a:t>
            </a:r>
            <a:r>
              <a:rPr lang="en-US" dirty="0" err="1"/>
              <a:t>astropy</a:t>
            </a:r>
            <a:r>
              <a:rPr lang="en-US" dirty="0"/>
              <a:t>` (e.g., units, time, FITS, WCS)</a:t>
            </a:r>
          </a:p>
          <a:p>
            <a:r>
              <a:rPr lang="en-US" dirty="0"/>
              <a:t>What in </a:t>
            </a:r>
            <a:r>
              <a:rPr lang="en-US" dirty="0" err="1"/>
              <a:t>Astropy</a:t>
            </a:r>
            <a:r>
              <a:rPr lang="en-US" dirty="0"/>
              <a:t> coordinates is missing or incompatible with heliophysics coordinate systems &amp; transformations in your work?</a:t>
            </a:r>
          </a:p>
          <a:p>
            <a:pPr lvl="1"/>
            <a:r>
              <a:rPr lang="en-US" dirty="0" err="1"/>
              <a:t>SunPy</a:t>
            </a:r>
            <a:r>
              <a:rPr lang="en-US" dirty="0"/>
              <a:t> added the solar frames and transformations (including to/from </a:t>
            </a:r>
            <a:r>
              <a:rPr lang="en-US" dirty="0" err="1"/>
              <a:t>Astropy</a:t>
            </a:r>
            <a:r>
              <a:rPr lang="en-US" dirty="0"/>
              <a:t> frames), and we also improve/enhance </a:t>
            </a:r>
            <a:r>
              <a:rPr lang="en-US" dirty="0" err="1"/>
              <a:t>Astropy</a:t>
            </a:r>
            <a:endParaRPr lang="en-US" dirty="0"/>
          </a:p>
          <a:p>
            <a:r>
              <a:rPr lang="en-US" dirty="0"/>
              <a:t>If </a:t>
            </a:r>
            <a:r>
              <a:rPr lang="en-US" dirty="0" err="1"/>
              <a:t>Astropy</a:t>
            </a:r>
            <a:r>
              <a:rPr lang="en-US" dirty="0"/>
              <a:t> is enough for your application, what changes need to be made in your software to adopt </a:t>
            </a:r>
            <a:r>
              <a:rPr lang="en-US" dirty="0" err="1"/>
              <a:t>Astropy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N/A</a:t>
            </a:r>
          </a:p>
          <a:p>
            <a:r>
              <a:rPr lang="en-US" dirty="0"/>
              <a:t>If </a:t>
            </a:r>
            <a:r>
              <a:rPr lang="en-US" dirty="0" err="1"/>
              <a:t>Astropy</a:t>
            </a:r>
            <a:r>
              <a:rPr lang="en-US" dirty="0"/>
              <a:t> is not enough, what capabilities are missing?</a:t>
            </a:r>
          </a:p>
          <a:p>
            <a:pPr lvl="1"/>
            <a:r>
              <a:rPr lang="en-US" dirty="0"/>
              <a:t>N/A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713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405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The SunPy coordinates framework</vt:lpstr>
      <vt:lpstr>`sunpy.coordinates` extends `astropy.coordinates` to handle solar frames</vt:lpstr>
      <vt:lpstr>Features of `sunpy.coordinates`</vt:lpstr>
      <vt:lpstr>Selections from our example gallery</vt:lpstr>
      <vt:lpstr>Accuracy of `sunpy.coordinates` uncovers errors in other libraries and data sources</vt:lpstr>
      <vt:lpstr>What is missing in `sunpy.coordinates`?</vt:lpstr>
      <vt:lpstr>Session discussion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SunPy coordinates framework</dc:title>
  <dc:creator>Albert Shih</dc:creator>
  <cp:lastModifiedBy>Albert Shih</cp:lastModifiedBy>
  <cp:revision>1</cp:revision>
  <dcterms:created xsi:type="dcterms:W3CDTF">2023-10-07T03:51:08Z</dcterms:created>
  <dcterms:modified xsi:type="dcterms:W3CDTF">2023-10-08T02:39:11Z</dcterms:modified>
</cp:coreProperties>
</file>