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7"/>
  </p:notesMasterIdLst>
  <p:sldIdLst>
    <p:sldId id="256" r:id="rId2"/>
    <p:sldId id="257" r:id="rId3"/>
    <p:sldId id="258" r:id="rId4"/>
    <p:sldId id="259" r:id="rId5"/>
    <p:sldId id="260" r:id="rId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becca Ringuette"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792"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4740a537ba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4740a537ba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24740a537ba_0_16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24740a537ba_0_1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24740a537ba_0_6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24740a537ba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24740a537ba_0_1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24740a537ba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shorturl.at/hoqG0"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hyperlink" Target="https://github.com/heliophysicsPy/standards/blob/main/standards.md"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hyperlink" Target="https://doi.org/10.5281/zenodo.8417508" TargetMode="External"/><Relationship Id="rId3" Type="http://schemas.openxmlformats.org/officeDocument/2006/relationships/hyperlink" Target="https://zenodo.org/record/8412311" TargetMode="External"/><Relationship Id="rId7" Type="http://schemas.openxmlformats.org/officeDocument/2006/relationships/hyperlink" Target="https://doi.org/10.5281/zenodo.8417879"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hyperlink" Target="https://zenodo.org/record/8408470" TargetMode="External"/><Relationship Id="rId5" Type="http://schemas.openxmlformats.org/officeDocument/2006/relationships/hyperlink" Target="https://doi.org/10.5281/zenodo.8416186" TargetMode="External"/><Relationship Id="rId4" Type="http://schemas.openxmlformats.org/officeDocument/2006/relationships/hyperlink" Target="https://tinyurl.com/hughes-dash23" TargetMode="External"/><Relationship Id="rId9" Type="http://schemas.openxmlformats.org/officeDocument/2006/relationships/hyperlink" Target="https://zenodo.org/record/8408284"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shorturl.at/hoqG0"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a:t>Session 6: Interoperability between Python Packages (PyHC)</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fontScale="85000"/>
          </a:bodyPr>
          <a:lstStyle/>
          <a:p>
            <a:pPr marL="0" lvl="0" indent="0" algn="ctr" rtl="0">
              <a:spcBef>
                <a:spcPts val="0"/>
              </a:spcBef>
              <a:spcAft>
                <a:spcPts val="0"/>
              </a:spcAft>
              <a:buNone/>
            </a:pPr>
            <a:r>
              <a:rPr lang="en"/>
              <a:t>Rebecca Ringuette, Will Barnes, Nabil Freij, Stuart Mumford</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Session Etiquette</a:t>
            </a:r>
            <a:endParaRPr/>
          </a:p>
        </p:txBody>
      </p:sp>
      <p:sp>
        <p:nvSpPr>
          <p:cNvPr id="61" name="Google Shape;61;p14"/>
          <p:cNvSpPr txBox="1">
            <a:spLocks noGrp="1"/>
          </p:cNvSpPr>
          <p:nvPr>
            <p:ph type="body" idx="1"/>
          </p:nvPr>
        </p:nvSpPr>
        <p:spPr>
          <a:xfrm>
            <a:off x="311700" y="1152475"/>
            <a:ext cx="6613200" cy="3844500"/>
          </a:xfrm>
          <a:prstGeom prst="rect">
            <a:avLst/>
          </a:prstGeom>
        </p:spPr>
        <p:txBody>
          <a:bodyPr spcFirstLastPara="1" wrap="square" lIns="91425" tIns="91425" rIns="91425" bIns="91425" anchor="t" anchorCtr="0">
            <a:normAutofit lnSpcReduction="20000"/>
          </a:bodyPr>
          <a:lstStyle/>
          <a:p>
            <a:pPr marL="457200" lvl="0" indent="-330200" algn="l" rtl="0">
              <a:spcBef>
                <a:spcPts val="0"/>
              </a:spcBef>
              <a:spcAft>
                <a:spcPts val="0"/>
              </a:spcAft>
              <a:buSzPts val="1600"/>
              <a:buChar char="●"/>
            </a:pPr>
            <a:r>
              <a:rPr lang="en" sz="1600"/>
              <a:t>Please add your name to the session notes.</a:t>
            </a:r>
            <a:endParaRPr sz="1600"/>
          </a:p>
          <a:p>
            <a:pPr marL="457200" lvl="0" indent="-330200" algn="l" rtl="0">
              <a:spcBef>
                <a:spcPts val="0"/>
              </a:spcBef>
              <a:spcAft>
                <a:spcPts val="0"/>
              </a:spcAft>
              <a:buSzPts val="1600"/>
              <a:buChar char="●"/>
            </a:pPr>
            <a:r>
              <a:rPr lang="en" sz="1600"/>
              <a:t>Attendees and presenters are welcome to add comments to the session notes.</a:t>
            </a:r>
            <a:endParaRPr sz="1600"/>
          </a:p>
          <a:p>
            <a:pPr marL="457200" lvl="0" indent="-330200" algn="l" rtl="0">
              <a:spcBef>
                <a:spcPts val="0"/>
              </a:spcBef>
              <a:spcAft>
                <a:spcPts val="0"/>
              </a:spcAft>
              <a:buSzPts val="1600"/>
              <a:buChar char="●"/>
            </a:pPr>
            <a:r>
              <a:rPr lang="en" sz="1600"/>
              <a:t>This session will use a Miro board to facilitate input from the entire group. </a:t>
            </a:r>
            <a:r>
              <a:rPr lang="en" sz="1600" b="1"/>
              <a:t>Please create an account</a:t>
            </a:r>
            <a:r>
              <a:rPr lang="en" sz="1600"/>
              <a:t>. (should be only a few clicks)</a:t>
            </a:r>
            <a:endParaRPr sz="1600"/>
          </a:p>
          <a:p>
            <a:pPr marL="457200" lvl="0" indent="-330200" algn="l" rtl="0">
              <a:spcBef>
                <a:spcPts val="0"/>
              </a:spcBef>
              <a:spcAft>
                <a:spcPts val="0"/>
              </a:spcAft>
              <a:buSzPts val="1600"/>
              <a:buChar char="●"/>
            </a:pPr>
            <a:r>
              <a:rPr lang="en" sz="1600"/>
              <a:t>Please do not edit or delete comments or other inputs from others in the notes or the Miro board.</a:t>
            </a:r>
            <a:endParaRPr sz="1600"/>
          </a:p>
          <a:p>
            <a:pPr marL="457200" lvl="0" indent="-330200" algn="l" rtl="0">
              <a:spcBef>
                <a:spcPts val="0"/>
              </a:spcBef>
              <a:spcAft>
                <a:spcPts val="0"/>
              </a:spcAft>
              <a:buSzPts val="1600"/>
              <a:buChar char="●"/>
            </a:pPr>
            <a:r>
              <a:rPr lang="en" sz="1600"/>
              <a:t>Please do not talk over other people, raise your hand to speak.</a:t>
            </a:r>
            <a:endParaRPr sz="1600"/>
          </a:p>
          <a:p>
            <a:pPr marL="457200" lvl="0" indent="-330200" algn="l" rtl="0">
              <a:spcBef>
                <a:spcPts val="0"/>
              </a:spcBef>
              <a:spcAft>
                <a:spcPts val="0"/>
              </a:spcAft>
              <a:buSzPts val="1600"/>
              <a:buChar char="●"/>
            </a:pPr>
            <a:r>
              <a:rPr lang="en" sz="1600"/>
              <a:t>This meeting is hybrid, so </a:t>
            </a:r>
            <a:r>
              <a:rPr lang="en" sz="1600" b="1"/>
              <a:t>please make all comments into the microphone</a:t>
            </a:r>
            <a:r>
              <a:rPr lang="en" sz="1600"/>
              <a:t>.</a:t>
            </a:r>
            <a:endParaRPr sz="1600"/>
          </a:p>
          <a:p>
            <a:pPr marL="457200" lvl="0" indent="-330200" algn="l" rtl="0">
              <a:spcBef>
                <a:spcPts val="0"/>
              </a:spcBef>
              <a:spcAft>
                <a:spcPts val="0"/>
              </a:spcAft>
              <a:buSzPts val="1600"/>
              <a:buChar char="●"/>
            </a:pPr>
            <a:r>
              <a:rPr lang="en" sz="1600"/>
              <a:t>If in doubt, </a:t>
            </a:r>
            <a:r>
              <a:rPr lang="en" sz="1600" b="1"/>
              <a:t>choose kindness</a:t>
            </a:r>
            <a:r>
              <a:rPr lang="en" sz="1600"/>
              <a:t>.</a:t>
            </a:r>
            <a:endParaRPr sz="1600"/>
          </a:p>
          <a:p>
            <a:pPr marL="0" lvl="0" indent="0" algn="l" rtl="0">
              <a:spcBef>
                <a:spcPts val="1200"/>
              </a:spcBef>
              <a:spcAft>
                <a:spcPts val="0"/>
              </a:spcAft>
              <a:buNone/>
            </a:pPr>
            <a:r>
              <a:rPr lang="en"/>
              <a:t>Resources</a:t>
            </a:r>
            <a:endParaRPr/>
          </a:p>
          <a:p>
            <a:pPr marL="457200" lvl="0" indent="-342900" algn="l" rtl="0">
              <a:spcBef>
                <a:spcPts val="1200"/>
              </a:spcBef>
              <a:spcAft>
                <a:spcPts val="0"/>
              </a:spcAft>
              <a:buSzPts val="1800"/>
              <a:buChar char="●"/>
            </a:pPr>
            <a:r>
              <a:rPr lang="en"/>
              <a:t>Miro board (QR code):  </a:t>
            </a:r>
            <a:r>
              <a:rPr lang="en" i="1" u="sng">
                <a:solidFill>
                  <a:schemeClr val="hlink"/>
                </a:solidFill>
                <a:hlinkClick r:id="rId3"/>
              </a:rPr>
              <a:t>https://shorturl.at/hoqG0</a:t>
            </a:r>
            <a:r>
              <a:rPr lang="en" i="1"/>
              <a:t> </a:t>
            </a:r>
            <a:endParaRPr sz="1600" i="1"/>
          </a:p>
        </p:txBody>
      </p:sp>
      <p:pic>
        <p:nvPicPr>
          <p:cNvPr id="62" name="Google Shape;62;p14"/>
          <p:cNvPicPr preferRelativeResize="0"/>
          <p:nvPr/>
        </p:nvPicPr>
        <p:blipFill>
          <a:blip r:embed="rId4">
            <a:alphaModFix/>
          </a:blip>
          <a:stretch>
            <a:fillRect/>
          </a:stretch>
        </p:blipFill>
        <p:spPr>
          <a:xfrm>
            <a:off x="6924900" y="1609888"/>
            <a:ext cx="1914300" cy="192373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Session description</a:t>
            </a:r>
            <a:endParaRPr/>
          </a:p>
        </p:txBody>
      </p:sp>
      <p:sp>
        <p:nvSpPr>
          <p:cNvPr id="68" name="Google Shape;68;p15"/>
          <p:cNvSpPr txBox="1">
            <a:spLocks noGrp="1"/>
          </p:cNvSpPr>
          <p:nvPr>
            <p:ph type="body" idx="1"/>
          </p:nvPr>
        </p:nvSpPr>
        <p:spPr>
          <a:xfrm>
            <a:off x="311700" y="1152475"/>
            <a:ext cx="8520600" cy="36891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Clr>
                <a:schemeClr val="dk1"/>
              </a:buClr>
              <a:buSzPts val="1100"/>
              <a:buFont typeface="Arial"/>
              <a:buNone/>
            </a:pPr>
            <a:r>
              <a:rPr lang="en" sz="1200">
                <a:solidFill>
                  <a:schemeClr val="dk1"/>
                </a:solidFill>
              </a:rPr>
              <a:t>The Python in Heliophysics Community (PyHC.org) encourages software developers to collaborate together to demonstrate the use of their software packages with other software packages, especially with full interoperability between the packages (e.g. the given data is passed from one package's data format to another and back at least once in the analysis process) in alignment with </a:t>
            </a:r>
            <a:r>
              <a:rPr lang="en" sz="1200" u="sng">
                <a:solidFill>
                  <a:schemeClr val="hlink"/>
                </a:solidFill>
                <a:hlinkClick r:id="rId3"/>
              </a:rPr>
              <a:t>PyHC standards</a:t>
            </a:r>
            <a:r>
              <a:rPr lang="en" sz="1200">
                <a:solidFill>
                  <a:schemeClr val="dk1"/>
                </a:solidFill>
              </a:rPr>
              <a:t>. This session seeks abstracts demonstrating effort towards or achievement of this interoperability between Python packages. Talks should include an outline of what challenges were overcome to achieve interoperability, or what challenges blocked that goal. The </a:t>
            </a:r>
            <a:r>
              <a:rPr lang="en" sz="1200" b="1" i="1">
                <a:solidFill>
                  <a:schemeClr val="dk1"/>
                </a:solidFill>
              </a:rPr>
              <a:t>expected presentation format will be a few slides followed by a live demonstration of the work</a:t>
            </a:r>
            <a:r>
              <a:rPr lang="en" sz="1200">
                <a:solidFill>
                  <a:schemeClr val="dk1"/>
                </a:solidFill>
              </a:rPr>
              <a:t> in a notebook or other executable and interactive environment (e.g. Binder, DeepNote, etc) highlighting the cross or inter-package use. Abstracts using one or more PyHC software packages with at least one package not in PyHC are encouraged for these presentations.</a:t>
            </a:r>
            <a:endParaRPr sz="1200">
              <a:solidFill>
                <a:schemeClr val="dk1"/>
              </a:solidFill>
            </a:endParaRPr>
          </a:p>
          <a:p>
            <a:pPr marL="0" lvl="0" indent="0" algn="l" rtl="0">
              <a:spcBef>
                <a:spcPts val="1200"/>
              </a:spcBef>
              <a:spcAft>
                <a:spcPts val="1200"/>
              </a:spcAft>
              <a:buNone/>
            </a:pPr>
            <a:r>
              <a:rPr lang="en" sz="1200">
                <a:solidFill>
                  <a:schemeClr val="dk1"/>
                </a:solidFill>
              </a:rPr>
              <a:t>This session will also have an </a:t>
            </a:r>
            <a:r>
              <a:rPr lang="en" sz="1200" b="1" i="1">
                <a:solidFill>
                  <a:schemeClr val="dk1"/>
                </a:solidFill>
              </a:rPr>
              <a:t>'unconference' portion</a:t>
            </a:r>
            <a:r>
              <a:rPr lang="en" sz="1200">
                <a:solidFill>
                  <a:schemeClr val="dk1"/>
                </a:solidFill>
              </a:rPr>
              <a:t> (a.k.a. an open discussion following a few introductory presentations), focusing specifically on </a:t>
            </a:r>
            <a:r>
              <a:rPr lang="en" sz="1200" b="1" i="1">
                <a:solidFill>
                  <a:schemeClr val="dk1"/>
                </a:solidFill>
              </a:rPr>
              <a:t>current methods for coordinate systems and conversions</a:t>
            </a:r>
            <a:r>
              <a:rPr lang="en" sz="1200">
                <a:solidFill>
                  <a:schemeClr val="dk1"/>
                </a:solidFill>
              </a:rPr>
              <a:t>. While standardizing around a common framework such as AstroPy would increase interoperability and reduce duplication of effort in the long run, it comes at the cost of significant refactoring efforts and potential breaking changes. We will discuss strategies for overcoming these barriers, transitioning packages to a common framework and cross-checking results from bespoke implementations and common frameworks. Discussion will take place with the aid of modern technology (e.g. a Miro board, https://miro.com/) to produce a record of the discussion and a roadmap for future development.</a:t>
            </a:r>
            <a:endParaRPr sz="19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Session Format</a:t>
            </a:r>
            <a:endParaRPr/>
          </a:p>
        </p:txBody>
      </p:sp>
      <p:sp>
        <p:nvSpPr>
          <p:cNvPr id="74" name="Google Shape;74;p16"/>
          <p:cNvSpPr txBox="1">
            <a:spLocks noGrp="1"/>
          </p:cNvSpPr>
          <p:nvPr>
            <p:ph type="body" idx="1"/>
          </p:nvPr>
        </p:nvSpPr>
        <p:spPr>
          <a:xfrm>
            <a:off x="311700" y="1152475"/>
            <a:ext cx="8520600" cy="3938400"/>
          </a:xfrm>
          <a:prstGeom prst="rect">
            <a:avLst/>
          </a:prstGeom>
        </p:spPr>
        <p:txBody>
          <a:bodyPr spcFirstLastPara="1" wrap="square" lIns="91425" tIns="91425" rIns="91425" bIns="91425" anchor="t" anchorCtr="0">
            <a:normAutofit fontScale="77500" lnSpcReduction="20000"/>
          </a:bodyPr>
          <a:lstStyle/>
          <a:p>
            <a:pPr marL="457200" lvl="0" indent="-336867" algn="l" rtl="0">
              <a:spcBef>
                <a:spcPts val="0"/>
              </a:spcBef>
              <a:spcAft>
                <a:spcPts val="0"/>
              </a:spcAft>
              <a:buSzPct val="100000"/>
              <a:buChar char="●"/>
            </a:pPr>
            <a:r>
              <a:rPr lang="en" sz="2200"/>
              <a:t>90 minutes total</a:t>
            </a:r>
            <a:endParaRPr sz="2200"/>
          </a:p>
          <a:p>
            <a:pPr marL="457200" lvl="0" indent="-336867" algn="l" rtl="0">
              <a:spcBef>
                <a:spcPts val="0"/>
              </a:spcBef>
              <a:spcAft>
                <a:spcPts val="0"/>
              </a:spcAft>
              <a:buSzPct val="100000"/>
              <a:buChar char="●"/>
            </a:pPr>
            <a:r>
              <a:rPr lang="en" sz="2200"/>
              <a:t>Introduction - 3 min</a:t>
            </a:r>
            <a:endParaRPr sz="2200"/>
          </a:p>
          <a:p>
            <a:pPr marL="457200" lvl="0" indent="-336867" algn="l" rtl="0">
              <a:spcBef>
                <a:spcPts val="0"/>
              </a:spcBef>
              <a:spcAft>
                <a:spcPts val="0"/>
              </a:spcAft>
              <a:buSzPct val="100000"/>
              <a:buChar char="●"/>
            </a:pPr>
            <a:r>
              <a:rPr lang="en" sz="2200"/>
              <a:t>One presentation on Interoperability with PyHC packages </a:t>
            </a:r>
            <a:br>
              <a:rPr lang="en" sz="2200"/>
            </a:br>
            <a:r>
              <a:rPr lang="en" sz="2200"/>
              <a:t>(10 min, +2 for questions)</a:t>
            </a:r>
            <a:endParaRPr sz="2200"/>
          </a:p>
          <a:p>
            <a:pPr marL="914400" lvl="1" indent="-327025" algn="l" rtl="0">
              <a:spcBef>
                <a:spcPts val="0"/>
              </a:spcBef>
              <a:spcAft>
                <a:spcPts val="0"/>
              </a:spcAft>
              <a:buSzPct val="100000"/>
              <a:buChar char="○"/>
            </a:pPr>
            <a:r>
              <a:rPr lang="en" sz="2000"/>
              <a:t>Interoperability of PUNCH software in the Python ecosystem - Marcus Hughes (</a:t>
            </a:r>
            <a:r>
              <a:rPr lang="en" sz="2000" u="sng">
                <a:solidFill>
                  <a:schemeClr val="hlink"/>
                </a:solidFill>
                <a:hlinkClick r:id="rId3"/>
              </a:rPr>
              <a:t>https://zenodo.org/record/8412311</a:t>
            </a:r>
            <a:r>
              <a:rPr lang="en" sz="2000"/>
              <a:t>, </a:t>
            </a:r>
            <a:r>
              <a:rPr lang="en" sz="2000" u="sng">
                <a:solidFill>
                  <a:schemeClr val="hlink"/>
                </a:solidFill>
                <a:hlinkClick r:id="rId4"/>
              </a:rPr>
              <a:t>https://tinyurl.com/hughes-dash23</a:t>
            </a:r>
            <a:r>
              <a:rPr lang="en" sz="2000"/>
              <a:t>) </a:t>
            </a:r>
            <a:endParaRPr sz="2000"/>
          </a:p>
          <a:p>
            <a:pPr marL="457200" lvl="0" indent="-336867" algn="l" rtl="0">
              <a:spcBef>
                <a:spcPts val="0"/>
              </a:spcBef>
              <a:spcAft>
                <a:spcPts val="0"/>
              </a:spcAft>
              <a:buSzPct val="100000"/>
              <a:buChar char="●"/>
            </a:pPr>
            <a:r>
              <a:rPr lang="en" sz="2200"/>
              <a:t>0:15 - Five panelist presentations on coordinate transforms </a:t>
            </a:r>
            <a:br>
              <a:rPr lang="en" sz="2200"/>
            </a:br>
            <a:r>
              <a:rPr lang="en" sz="2200"/>
              <a:t>(5 min each, 1 minute for transition and a quick question)</a:t>
            </a:r>
            <a:endParaRPr sz="2200"/>
          </a:p>
          <a:p>
            <a:pPr marL="914400" lvl="1" indent="-317182" algn="l" rtl="0">
              <a:spcBef>
                <a:spcPts val="0"/>
              </a:spcBef>
              <a:spcAft>
                <a:spcPts val="0"/>
              </a:spcAft>
              <a:buSzPct val="100000"/>
              <a:buChar char="○"/>
            </a:pPr>
            <a:r>
              <a:rPr lang="en" sz="1800" u="sng">
                <a:solidFill>
                  <a:schemeClr val="hlink"/>
                </a:solidFill>
                <a:hlinkClick r:id="rId5"/>
              </a:rPr>
              <a:t>PySPEDAS, Astropy, and Coordinate Transformations</a:t>
            </a:r>
            <a:r>
              <a:rPr lang="en" sz="1800"/>
              <a:t> - Jim Lewis</a:t>
            </a:r>
            <a:endParaRPr sz="1800"/>
          </a:p>
          <a:p>
            <a:pPr marL="914400" lvl="1" indent="-317182" algn="l" rtl="0">
              <a:spcBef>
                <a:spcPts val="0"/>
              </a:spcBef>
              <a:spcAft>
                <a:spcPts val="0"/>
              </a:spcAft>
              <a:buSzPct val="100000"/>
              <a:buChar char="○"/>
            </a:pPr>
            <a:r>
              <a:rPr lang="en" sz="1800" u="sng">
                <a:solidFill>
                  <a:schemeClr val="hlink"/>
                </a:solidFill>
                <a:hlinkClick r:id="rId6"/>
              </a:rPr>
              <a:t>Geomagnetic Coordinate Systems</a:t>
            </a:r>
            <a:r>
              <a:rPr lang="en" sz="1800"/>
              <a:t> - Angeline Burrell</a:t>
            </a:r>
            <a:endParaRPr sz="1800"/>
          </a:p>
          <a:p>
            <a:pPr marL="914400" lvl="1" indent="-317182" algn="l" rtl="0">
              <a:spcBef>
                <a:spcPts val="0"/>
              </a:spcBef>
              <a:spcAft>
                <a:spcPts val="0"/>
              </a:spcAft>
              <a:buSzPct val="100000"/>
              <a:buChar char="○"/>
            </a:pPr>
            <a:r>
              <a:rPr lang="en" sz="1800" u="sng">
                <a:solidFill>
                  <a:schemeClr val="hlink"/>
                </a:solidFill>
                <a:hlinkClick r:id="rId7"/>
              </a:rPr>
              <a:t>The SunPy coordinates framework</a:t>
            </a:r>
            <a:r>
              <a:rPr lang="en" sz="1800"/>
              <a:t> - Albert Shih</a:t>
            </a:r>
            <a:endParaRPr sz="1800"/>
          </a:p>
          <a:p>
            <a:pPr marL="914400" lvl="1" indent="-317182" algn="l" rtl="0">
              <a:spcBef>
                <a:spcPts val="0"/>
              </a:spcBef>
              <a:spcAft>
                <a:spcPts val="0"/>
              </a:spcAft>
              <a:buSzPct val="100000"/>
              <a:buChar char="○"/>
            </a:pPr>
            <a:r>
              <a:rPr lang="en" sz="1800" u="sng">
                <a:solidFill>
                  <a:schemeClr val="hlink"/>
                </a:solidFill>
                <a:hlinkClick r:id="rId8"/>
              </a:rPr>
              <a:t>SpacePy Coordinate Transformations: Capability, Approach, and Interoperability</a:t>
            </a:r>
            <a:r>
              <a:rPr lang="en" sz="1800"/>
              <a:t> - Steve Morley / Jon Niehof</a:t>
            </a:r>
            <a:endParaRPr sz="1800"/>
          </a:p>
          <a:p>
            <a:pPr marL="914400" lvl="1" indent="-317182" algn="l" rtl="0">
              <a:spcBef>
                <a:spcPts val="0"/>
              </a:spcBef>
              <a:spcAft>
                <a:spcPts val="0"/>
              </a:spcAft>
              <a:buSzPct val="100000"/>
              <a:buChar char="○"/>
            </a:pPr>
            <a:r>
              <a:rPr lang="en" sz="1800" u="sng">
                <a:solidFill>
                  <a:schemeClr val="hlink"/>
                </a:solidFill>
                <a:hlinkClick r:id="rId9"/>
              </a:rPr>
              <a:t>Towards Machine-Interpretable Coordinate Transform Metadata in Heliophysics</a:t>
            </a:r>
            <a:r>
              <a:rPr lang="en" sz="1800"/>
              <a:t> - Bob Weigel</a:t>
            </a:r>
            <a:endParaRPr sz="1800"/>
          </a:p>
          <a:p>
            <a:pPr marL="457200" lvl="0" indent="-336867" algn="l" rtl="0">
              <a:spcBef>
                <a:spcPts val="0"/>
              </a:spcBef>
              <a:spcAft>
                <a:spcPts val="0"/>
              </a:spcAft>
              <a:buSzPct val="100000"/>
              <a:buChar char="●"/>
            </a:pPr>
            <a:r>
              <a:rPr lang="en" sz="2200"/>
              <a:t>0:45 - Discussion on Miro board, notes in Google doc (~40 min)</a:t>
            </a:r>
            <a:endParaRPr sz="2200"/>
          </a:p>
          <a:p>
            <a:pPr marL="457200" lvl="0" indent="-336867" algn="l" rtl="0">
              <a:spcBef>
                <a:spcPts val="0"/>
              </a:spcBef>
              <a:spcAft>
                <a:spcPts val="0"/>
              </a:spcAft>
              <a:buSzPct val="100000"/>
              <a:buChar char="●"/>
            </a:pPr>
            <a:r>
              <a:rPr lang="en" sz="2200"/>
              <a:t>1:25 - Last 5 minutes to discuss items and collaborations to move forward with.</a:t>
            </a:r>
            <a:endParaRPr sz="2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Discussion Questions</a:t>
            </a:r>
            <a:endParaRPr/>
          </a:p>
        </p:txBody>
      </p:sp>
      <p:sp>
        <p:nvSpPr>
          <p:cNvPr id="80" name="Google Shape;80;p17"/>
          <p:cNvSpPr txBox="1">
            <a:spLocks noGrp="1"/>
          </p:cNvSpPr>
          <p:nvPr>
            <p:ph type="body" idx="1"/>
          </p:nvPr>
        </p:nvSpPr>
        <p:spPr>
          <a:xfrm>
            <a:off x="311700" y="1152475"/>
            <a:ext cx="6522900" cy="38133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highlight>
                  <a:srgbClr val="FFFFFF"/>
                </a:highlight>
              </a:rPr>
              <a:t>Why did your package choose the current method for coordinate representation and conversion?</a:t>
            </a:r>
            <a:endParaRPr/>
          </a:p>
          <a:p>
            <a:pPr marL="457200" lvl="0" indent="-342900" algn="l" rtl="0">
              <a:spcBef>
                <a:spcPts val="0"/>
              </a:spcBef>
              <a:spcAft>
                <a:spcPts val="0"/>
              </a:spcAft>
              <a:buSzPts val="1800"/>
              <a:buChar char="●"/>
            </a:pPr>
            <a:r>
              <a:rPr lang="en">
                <a:highlight>
                  <a:srgbClr val="FFFFFF"/>
                </a:highlight>
              </a:rPr>
              <a:t>What in Astropy coordinates is missing or incompatible with heliophysics coordinate systems &amp; transformations in your work?</a:t>
            </a:r>
            <a:endParaRPr/>
          </a:p>
          <a:p>
            <a:pPr marL="457200" lvl="0" indent="-342900" algn="l" rtl="0">
              <a:spcBef>
                <a:spcPts val="0"/>
              </a:spcBef>
              <a:spcAft>
                <a:spcPts val="0"/>
              </a:spcAft>
              <a:buSzPts val="1800"/>
              <a:buChar char="●"/>
            </a:pPr>
            <a:r>
              <a:rPr lang="en">
                <a:highlight>
                  <a:srgbClr val="FFFFFF"/>
                </a:highlight>
              </a:rPr>
              <a:t>If AstroPy is enough for your application, what changes need to be made in your software to adopt Astropy?</a:t>
            </a:r>
            <a:endParaRPr>
              <a:highlight>
                <a:srgbClr val="FFFFFF"/>
              </a:highlight>
            </a:endParaRPr>
          </a:p>
          <a:p>
            <a:pPr marL="457200" lvl="0" indent="-342900" algn="l" rtl="0">
              <a:spcBef>
                <a:spcPts val="0"/>
              </a:spcBef>
              <a:spcAft>
                <a:spcPts val="0"/>
              </a:spcAft>
              <a:buSzPts val="1800"/>
              <a:buChar char="●"/>
            </a:pPr>
            <a:r>
              <a:rPr lang="en">
                <a:highlight>
                  <a:srgbClr val="FFFFFF"/>
                </a:highlight>
              </a:rPr>
              <a:t>If AstroPy is not enough, what capabilities are missing? </a:t>
            </a:r>
            <a:endParaRPr/>
          </a:p>
          <a:p>
            <a:pPr marL="0" lvl="0" indent="0" algn="l" rtl="0">
              <a:spcBef>
                <a:spcPts val="0"/>
              </a:spcBef>
              <a:spcAft>
                <a:spcPts val="0"/>
              </a:spcAft>
              <a:buNone/>
            </a:pPr>
            <a:endParaRPr/>
          </a:p>
          <a:p>
            <a:pPr marL="457200" lvl="0" indent="-342900" algn="l" rtl="0">
              <a:spcBef>
                <a:spcPts val="1200"/>
              </a:spcBef>
              <a:spcAft>
                <a:spcPts val="0"/>
              </a:spcAft>
              <a:buSzPts val="1800"/>
              <a:buChar char="●"/>
            </a:pPr>
            <a:r>
              <a:rPr lang="en"/>
              <a:t>Miro board (QR code): </a:t>
            </a:r>
            <a:r>
              <a:rPr lang="en" i="1" u="sng">
                <a:solidFill>
                  <a:schemeClr val="hlink"/>
                </a:solidFill>
                <a:hlinkClick r:id="rId3"/>
              </a:rPr>
              <a:t>https://shorturl.at/hoqG0</a:t>
            </a:r>
            <a:r>
              <a:rPr lang="en" i="1"/>
              <a:t> </a:t>
            </a:r>
            <a:endParaRPr i="1"/>
          </a:p>
        </p:txBody>
      </p:sp>
      <p:pic>
        <p:nvPicPr>
          <p:cNvPr id="81" name="Google Shape;81;p17"/>
          <p:cNvPicPr preferRelativeResize="0"/>
          <p:nvPr/>
        </p:nvPicPr>
        <p:blipFill>
          <a:blip r:embed="rId4">
            <a:alphaModFix/>
          </a:blip>
          <a:stretch>
            <a:fillRect/>
          </a:stretch>
        </p:blipFill>
        <p:spPr>
          <a:xfrm>
            <a:off x="6898725" y="1490875"/>
            <a:ext cx="1933575" cy="1943100"/>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689</Words>
  <Application>Microsoft Office PowerPoint</Application>
  <PresentationFormat>On-screen Show (16:9)</PresentationFormat>
  <Paragraphs>35</Paragraphs>
  <Slides>5</Slides>
  <Notes>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vt:i4>
      </vt:variant>
    </vt:vector>
  </HeadingPairs>
  <TitlesOfParts>
    <vt:vector size="7" baseType="lpstr">
      <vt:lpstr>Arial</vt:lpstr>
      <vt:lpstr>Simple Light</vt:lpstr>
      <vt:lpstr>Session 6: Interoperability between Python Packages (PyHC)</vt:lpstr>
      <vt:lpstr>Session Etiquette</vt:lpstr>
      <vt:lpstr>Session description</vt:lpstr>
      <vt:lpstr>Session Format</vt:lpstr>
      <vt:lpstr>Discussion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6: Interoperability between Python Packages (PyHC)</dc:title>
  <cp:lastModifiedBy>Ringuette, Rebecca A. (GSFC-674.0)[ADNET SYSTEMS INC]</cp:lastModifiedBy>
  <cp:revision>1</cp:revision>
  <dcterms:modified xsi:type="dcterms:W3CDTF">2023-10-10T00:10:37Z</dcterms:modified>
</cp:coreProperties>
</file>