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71" r:id="rId14"/>
    <p:sldId id="272" r:id="rId15"/>
    <p:sldId id="267" r:id="rId16"/>
    <p:sldId id="268" r:id="rId17"/>
    <p:sldId id="266" r:id="rId18"/>
    <p:sldId id="274" r:id="rId19"/>
    <p:sldId id="273" r:id="rId20"/>
    <p:sldId id="275" r:id="rId21"/>
    <p:sldId id="277" r:id="rId22"/>
    <p:sldId id="278" r:id="rId23"/>
    <p:sldId id="279" r:id="rId2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0"/>
  </p:normalViewPr>
  <p:slideViewPr>
    <p:cSldViewPr>
      <p:cViewPr varScale="1">
        <p:scale>
          <a:sx n="104" d="100"/>
          <a:sy n="104" d="100"/>
        </p:scale>
        <p:origin x="1784"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CD4DACA-154B-46E9-9C9F-72C902A16980}" type="datetimeFigureOut">
              <a:rPr lang="es-CO" smtClean="0"/>
              <a:pPr/>
              <a:t>5/06/23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5F1EDB4-481E-49F0-AE53-94CB122DC4F6}" type="slidenum">
              <a:rPr lang="es-CO" smtClean="0"/>
              <a:pPr/>
              <a:t>‹#›</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4DACA-154B-46E9-9C9F-72C902A16980}" type="datetimeFigureOut">
              <a:rPr lang="es-CO" smtClean="0"/>
              <a:pPr/>
              <a:t>5/06/23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1EDB4-481E-49F0-AE53-94CB122DC4F6}" type="slidenum">
              <a:rPr lang="es-CO" smtClean="0"/>
              <a:pPr/>
              <a:t>‹#›</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3" Type="http://schemas.openxmlformats.org/officeDocument/2006/relationships/hyperlink" Target="http://www.nlm.nih.gov/cgi/mesh/2013/MB_cgi?mode=&amp;term=DI&amp;field=qual" TargetMode="External"/><Relationship Id="rId18" Type="http://schemas.openxmlformats.org/officeDocument/2006/relationships/hyperlink" Target="http://www.nlm.nih.gov/cgi/mesh/2013/MB_cgi?mode=&amp;term=EN&amp;field=qual" TargetMode="External"/><Relationship Id="rId26" Type="http://schemas.openxmlformats.org/officeDocument/2006/relationships/hyperlink" Target="http://www.nlm.nih.gov/cgi/mesh/2013/MB_cgi?mode=&amp;term=MO&amp;field=qual" TargetMode="External"/><Relationship Id="rId39" Type="http://schemas.openxmlformats.org/officeDocument/2006/relationships/hyperlink" Target="http://www.nlm.nih.gov/cgi/mesh/2013/MB_cgi?mode=&amp;term=UR&amp;field=qual" TargetMode="External"/><Relationship Id="rId21" Type="http://schemas.openxmlformats.org/officeDocument/2006/relationships/hyperlink" Target="http://www.nlm.nih.gov/cgi/mesh/2013/MB_cgi?mode=&amp;term=GE&amp;field=qual" TargetMode="External"/><Relationship Id="rId34" Type="http://schemas.openxmlformats.org/officeDocument/2006/relationships/hyperlink" Target="http://www.nlm.nih.gov/cgi/mesh/2013/MB_cgi?mode=&amp;term=RH&amp;field=qual" TargetMode="External"/><Relationship Id="rId42" Type="http://schemas.openxmlformats.org/officeDocument/2006/relationships/hyperlink" Target="http://www.nlm.nih.gov/cgi/mesh/2013/MB_cgi?mode=&amp;term=VI&amp;field=qual" TargetMode="External"/><Relationship Id="rId7" Type="http://schemas.openxmlformats.org/officeDocument/2006/relationships/hyperlink" Target="http://www.nlm.nih.gov/cgi/mesh/2013/MB_cgi?mode=&amp;term=CF&amp;field=qual" TargetMode="External"/><Relationship Id="rId2" Type="http://schemas.openxmlformats.org/officeDocument/2006/relationships/hyperlink" Target="http://www.nlm.nih.gov/cgi/mesh/2013/MB_cgi" TargetMode="External"/><Relationship Id="rId16" Type="http://schemas.openxmlformats.org/officeDocument/2006/relationships/hyperlink" Target="http://www.nlm.nih.gov/cgi/mesh/2013/MB_cgi?mode=&amp;term=EH&amp;field=qual" TargetMode="External"/><Relationship Id="rId20" Type="http://schemas.openxmlformats.org/officeDocument/2006/relationships/hyperlink" Target="http://www.nlm.nih.gov/cgi/mesh/2013/MB_cgi?mode=&amp;term=ET&amp;field=qual" TargetMode="External"/><Relationship Id="rId29" Type="http://schemas.openxmlformats.org/officeDocument/2006/relationships/hyperlink" Target="http://www.nlm.nih.gov/cgi/mesh/2013/MB_cgi?mode=&amp;term=PC&amp;field=qual" TargetMode="External"/><Relationship Id="rId41" Type="http://schemas.openxmlformats.org/officeDocument/2006/relationships/hyperlink" Target="http://www.nlm.nih.gov/cgi/mesh/2013/MB_cgi?mode=&amp;term=VE&amp;field=qual" TargetMode="External"/><Relationship Id="rId1" Type="http://schemas.openxmlformats.org/officeDocument/2006/relationships/slideLayout" Target="../slideLayouts/slideLayout7.xml"/><Relationship Id="rId6" Type="http://schemas.openxmlformats.org/officeDocument/2006/relationships/hyperlink" Target="http://www.nlm.nih.gov/cgi/mesh/2013/MB_cgi?mode=&amp;term=BL&amp;field=qual" TargetMode="External"/><Relationship Id="rId11" Type="http://schemas.openxmlformats.org/officeDocument/2006/relationships/hyperlink" Target="http://www.nlm.nih.gov/cgi/mesh/2013/MB_cgi?mode=&amp;term=CO&amp;field=qual" TargetMode="External"/><Relationship Id="rId24" Type="http://schemas.openxmlformats.org/officeDocument/2006/relationships/hyperlink" Target="http://www.nlm.nih.gov/cgi/mesh/2013/MB_cgi?mode=&amp;term=ME&amp;field=qual" TargetMode="External"/><Relationship Id="rId32" Type="http://schemas.openxmlformats.org/officeDocument/2006/relationships/hyperlink" Target="http://www.nlm.nih.gov/cgi/mesh/2013/MB_cgi?mode=&amp;term=PX&amp;field=qual" TargetMode="External"/><Relationship Id="rId37" Type="http://schemas.openxmlformats.org/officeDocument/2006/relationships/hyperlink" Target="http://www.nlm.nih.gov/cgi/mesh/2013/MB_cgi?mode=&amp;term=SU&amp;field=qual" TargetMode="External"/><Relationship Id="rId40" Type="http://schemas.openxmlformats.org/officeDocument/2006/relationships/hyperlink" Target="http://www.nlm.nih.gov/cgi/mesh/2013/MB_cgi?mode=&amp;term=US&amp;field=qual" TargetMode="External"/><Relationship Id="rId5" Type="http://schemas.openxmlformats.org/officeDocument/2006/relationships/hyperlink" Target="http://www.nlm.nih.gov/cgi/mesh/2013/MB_cgi?mode=&amp;term=MYOCARDIAL+INFARCTION" TargetMode="External"/><Relationship Id="rId15" Type="http://schemas.openxmlformats.org/officeDocument/2006/relationships/hyperlink" Target="http://www.nlm.nih.gov/cgi/mesh/2013/MB_cgi?mode=&amp;term=EC&amp;field=qual" TargetMode="External"/><Relationship Id="rId23" Type="http://schemas.openxmlformats.org/officeDocument/2006/relationships/hyperlink" Target="http://www.nlm.nih.gov/cgi/mesh/2013/MB_cgi?mode=&amp;term=IM&amp;field=qual" TargetMode="External"/><Relationship Id="rId28" Type="http://schemas.openxmlformats.org/officeDocument/2006/relationships/hyperlink" Target="http://www.nlm.nih.gov/cgi/mesh/2013/MB_cgi?mode=&amp;term=PA&amp;field=qual" TargetMode="External"/><Relationship Id="rId36" Type="http://schemas.openxmlformats.org/officeDocument/2006/relationships/hyperlink" Target="http://www.nlm.nih.gov/cgi/mesh/2013/MB_cgi?mode=&amp;term=RT&amp;field=qual" TargetMode="External"/><Relationship Id="rId10" Type="http://schemas.openxmlformats.org/officeDocument/2006/relationships/hyperlink" Target="http://www.nlm.nih.gov/cgi/mesh/2013/MB_cgi?mode=&amp;term=CN&amp;field=qual" TargetMode="External"/><Relationship Id="rId19" Type="http://schemas.openxmlformats.org/officeDocument/2006/relationships/hyperlink" Target="http://www.nlm.nih.gov/cgi/mesh/2013/MB_cgi?mode=&amp;term=EP&amp;field=qual" TargetMode="External"/><Relationship Id="rId31" Type="http://schemas.openxmlformats.org/officeDocument/2006/relationships/hyperlink" Target="http://www.nlm.nih.gov/cgi/mesh/2013/MB_cgi?mode=&amp;term=PS&amp;field=qual" TargetMode="External"/><Relationship Id="rId4" Type="http://schemas.openxmlformats.org/officeDocument/2006/relationships/hyperlink" Target="http://www.nlm.nih.gov/cgi/mesh/2013/MB_cgi?mode=&amp;term=VENTRICULAR+DYSFUNCTION" TargetMode="External"/><Relationship Id="rId9" Type="http://schemas.openxmlformats.org/officeDocument/2006/relationships/hyperlink" Target="http://www.nlm.nih.gov/cgi/mesh/2013/MB_cgi?mode=&amp;term=CL&amp;field=qual" TargetMode="External"/><Relationship Id="rId14" Type="http://schemas.openxmlformats.org/officeDocument/2006/relationships/hyperlink" Target="http://www.nlm.nih.gov/cgi/mesh/2013/MB_cgi?mode=&amp;term=DT&amp;field=qual" TargetMode="External"/><Relationship Id="rId22" Type="http://schemas.openxmlformats.org/officeDocument/2006/relationships/hyperlink" Target="http://www.nlm.nih.gov/cgi/mesh/2013/MB_cgi?mode=&amp;term=HI&amp;field=qual" TargetMode="External"/><Relationship Id="rId27" Type="http://schemas.openxmlformats.org/officeDocument/2006/relationships/hyperlink" Target="http://www.nlm.nih.gov/cgi/mesh/2013/MB_cgi?mode=&amp;term=NU&amp;field=qual" TargetMode="External"/><Relationship Id="rId30" Type="http://schemas.openxmlformats.org/officeDocument/2006/relationships/hyperlink" Target="http://www.nlm.nih.gov/cgi/mesh/2013/MB_cgi?mode=&amp;term=PP&amp;field=qual" TargetMode="External"/><Relationship Id="rId35" Type="http://schemas.openxmlformats.org/officeDocument/2006/relationships/hyperlink" Target="http://www.nlm.nih.gov/cgi/mesh/2013/MB_cgi?mode=&amp;term=RI&amp;field=qual" TargetMode="External"/><Relationship Id="rId8" Type="http://schemas.openxmlformats.org/officeDocument/2006/relationships/hyperlink" Target="http://www.nlm.nih.gov/cgi/mesh/2013/MB_cgi?mode=&amp;term=CI&amp;field=qual" TargetMode="External"/><Relationship Id="rId3" Type="http://schemas.openxmlformats.org/officeDocument/2006/relationships/hyperlink" Target="http://www.nlm.nih.gov/cgi/mesh/2013/MB_cgi?mode=&amp;term=CARDIOMYOPATHY,+CONGESTIVE" TargetMode="External"/><Relationship Id="rId12" Type="http://schemas.openxmlformats.org/officeDocument/2006/relationships/hyperlink" Target="http://www.nlm.nih.gov/cgi/mesh/2013/MB_cgi?mode=&amp;term=DH&amp;field=qual" TargetMode="External"/><Relationship Id="rId17" Type="http://schemas.openxmlformats.org/officeDocument/2006/relationships/hyperlink" Target="http://www.nlm.nih.gov/cgi/mesh/2013/MB_cgi?mode=&amp;term=EM&amp;field=qual" TargetMode="External"/><Relationship Id="rId25" Type="http://schemas.openxmlformats.org/officeDocument/2006/relationships/hyperlink" Target="http://www.nlm.nih.gov/cgi/mesh/2013/MB_cgi?mode=&amp;term=MI&amp;field=qual" TargetMode="External"/><Relationship Id="rId33" Type="http://schemas.openxmlformats.org/officeDocument/2006/relationships/hyperlink" Target="http://www.nlm.nih.gov/cgi/mesh/2013/MB_cgi?mode=&amp;term=RA&amp;field=qual" TargetMode="External"/><Relationship Id="rId38" Type="http://schemas.openxmlformats.org/officeDocument/2006/relationships/hyperlink" Target="http://www.nlm.nih.gov/cgi/mesh/2013/MB_cgi?mode=&amp;term=TH&amp;field=qua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www.nlm.nih.gov/cgi/mesh/2013/MB_cgi?mode=&amp;term=Cardiac+Tamponade&amp;field=entry" TargetMode="External"/><Relationship Id="rId13" Type="http://schemas.openxmlformats.org/officeDocument/2006/relationships/hyperlink" Target="http://www.nlm.nih.gov/cgi/mesh/2013/MB_cgi?mode=&amp;term=Heart+Arrest&amp;field=entry" TargetMode="External"/><Relationship Id="rId18" Type="http://schemas.openxmlformats.org/officeDocument/2006/relationships/hyperlink" Target="http://www.nlm.nih.gov/cgi/mesh/2013/MB_cgi?mode=&amp;term=Edema,+Cardiac&amp;field=entry" TargetMode="External"/><Relationship Id="rId3" Type="http://schemas.openxmlformats.org/officeDocument/2006/relationships/hyperlink" Target="http://www.nlm.nih.gov/cgi/mesh/2013/MB_cgi?mode=&amp;term=Heart+Diseases&amp;field=entry" TargetMode="External"/><Relationship Id="rId7" Type="http://schemas.openxmlformats.org/officeDocument/2006/relationships/hyperlink" Target="http://www.nlm.nih.gov/cgi/mesh/2013/MB_cgi?mode=&amp;term=Cardiac+Output,+Low&amp;field=entry" TargetMode="External"/><Relationship Id="rId12" Type="http://schemas.openxmlformats.org/officeDocument/2006/relationships/hyperlink" Target="http://www.nlm.nih.gov/cgi/mesh/2013/MB_cgi?mode=&amp;term=Heart+Aneurysm&amp;field=entry" TargetMode="External"/><Relationship Id="rId17" Type="http://schemas.openxmlformats.org/officeDocument/2006/relationships/hyperlink" Target="http://www.nlm.nih.gov/cgi/mesh/2013/MB_cgi?mode=&amp;term=Dyspnea,+Paroxysmal&amp;field=entry" TargetMode="External"/><Relationship Id="rId2" Type="http://schemas.openxmlformats.org/officeDocument/2006/relationships/hyperlink" Target="http://www.nlm.nih.gov/cgi/mesh/2013/MB_cgi?mode=&amp;term=Cardiovascular+Diseases&amp;field=entry" TargetMode="External"/><Relationship Id="rId16" Type="http://schemas.openxmlformats.org/officeDocument/2006/relationships/hyperlink" Target="http://www.nlm.nih.gov/cgi/mesh/2013/MB_cgi?mode=&amp;term=Cardio-Renal+Syndrome&amp;field=entry" TargetMode="External"/><Relationship Id="rId20" Type="http://schemas.openxmlformats.org/officeDocument/2006/relationships/hyperlink" Target="http://www.nlm.nih.gov/cgi/mesh/2013/MB_cgi?mode=&amp;term=Heart+Failure,+Systolic&amp;field=entry" TargetMode="External"/><Relationship Id="rId1" Type="http://schemas.openxmlformats.org/officeDocument/2006/relationships/slideLayout" Target="../slideLayouts/slideLayout7.xml"/><Relationship Id="rId6" Type="http://schemas.openxmlformats.org/officeDocument/2006/relationships/hyperlink" Target="http://www.nlm.nih.gov/cgi/mesh/2013/MB_cgi?mode=&amp;term=Cardiac+Output,+High&amp;field=entry" TargetMode="External"/><Relationship Id="rId11" Type="http://schemas.openxmlformats.org/officeDocument/2006/relationships/hyperlink" Target="http://www.nlm.nih.gov/cgi/mesh/2013/MB_cgi?mode=&amp;term=Endocarditis&amp;field=entry" TargetMode="External"/><Relationship Id="rId5" Type="http://schemas.openxmlformats.org/officeDocument/2006/relationships/hyperlink" Target="http://www.nlm.nih.gov/cgi/mesh/2013/MB_cgi?mode=&amp;term=Carcinoid+Heart+Disease&amp;field=entry" TargetMode="External"/><Relationship Id="rId15" Type="http://schemas.openxmlformats.org/officeDocument/2006/relationships/hyperlink" Target="http://www.nlm.nih.gov/cgi/mesh/2013/MB_cgi?mode=&amp;term=Heart+Failure&amp;field=entry" TargetMode="External"/><Relationship Id="rId10" Type="http://schemas.openxmlformats.org/officeDocument/2006/relationships/hyperlink" Target="http://www.nlm.nih.gov/cgi/mesh/2013/MB_cgi?mode=&amp;term=Cardiomyopathies&amp;field=entry" TargetMode="External"/><Relationship Id="rId19" Type="http://schemas.openxmlformats.org/officeDocument/2006/relationships/hyperlink" Target="http://www.nlm.nih.gov/cgi/mesh/2013/MB_cgi?mode=&amp;term=Heart+Failure,+Diastolic&amp;field=entry" TargetMode="External"/><Relationship Id="rId4" Type="http://schemas.openxmlformats.org/officeDocument/2006/relationships/hyperlink" Target="http://www.nlm.nih.gov/cgi/mesh/2013/MB_cgi?mode=&amp;term=Arrhythmias,+Cardiac&amp;field=entry" TargetMode="External"/><Relationship Id="rId9" Type="http://schemas.openxmlformats.org/officeDocument/2006/relationships/hyperlink" Target="http://www.nlm.nih.gov/cgi/mesh/2013/MB_cgi?mode=&amp;term=Cardiomegaly&amp;field=entry" TargetMode="External"/><Relationship Id="rId14" Type="http://schemas.openxmlformats.org/officeDocument/2006/relationships/hyperlink" Target="http://www.nlm.nih.gov/cgi/mesh/2013/MB_cgi?mode=&amp;term=Heart+Defects,+Congenital&amp;field=entry"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ncbi.nlm.nih.gov/pubmed/?cmd=HistorySearch&amp;querykey=30" TargetMode="External"/><Relationship Id="rId2" Type="http://schemas.openxmlformats.org/officeDocument/2006/relationships/hyperlink" Target="http://www.ncbi.nlm.nih.gov/pubmed/?cmd=HistorySearch&amp;querykey=1" TargetMode="External"/><Relationship Id="rId1" Type="http://schemas.openxmlformats.org/officeDocument/2006/relationships/slideLayout" Target="../slideLayouts/slideLayout7.xml"/><Relationship Id="rId5" Type="http://schemas.openxmlformats.org/officeDocument/2006/relationships/hyperlink" Target="http://www.ncbi.nlm.nih.gov/pubmed/?cmd=HistorySearch&amp;querykey=29" TargetMode="External"/><Relationship Id="rId4" Type="http://schemas.openxmlformats.org/officeDocument/2006/relationships/hyperlink" Target="http://www.ncbi.nlm.nih.gov/pubmed/?cmd=HistorySearch&amp;querykey=2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ncbi.nlm.nih.gov/pubmed/?cmd=HistorySearch&amp;querykey=82" TargetMode="External"/><Relationship Id="rId2" Type="http://schemas.openxmlformats.org/officeDocument/2006/relationships/hyperlink" Target="http://www.ncbi.nlm.nih.gov/pubmed/?cmd=HistorySearch&amp;querykey=51" TargetMode="External"/><Relationship Id="rId1" Type="http://schemas.openxmlformats.org/officeDocument/2006/relationships/slideLayout" Target="../slideLayouts/slideLayout7.xml"/><Relationship Id="rId4" Type="http://schemas.openxmlformats.org/officeDocument/2006/relationships/hyperlink" Target="http://www.ncbi.nlm.nih.gov/pubmed/?cmd=HistorySearch&amp;querykey=2"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www.ncbi.nlm.nih.gov/pubmed/?cmd=HistorySearch&amp;querykey=52" TargetMode="External"/><Relationship Id="rId3" Type="http://schemas.openxmlformats.org/officeDocument/2006/relationships/hyperlink" Target="http://www.ncbi.nlm.nih.gov/pubmed/?cmd=HistorySearch&amp;querykey=82" TargetMode="External"/><Relationship Id="rId7" Type="http://schemas.openxmlformats.org/officeDocument/2006/relationships/hyperlink" Target="http://www.ncbi.nlm.nih.gov/pubmed/?cmd=HistorySearch&amp;querykey=53" TargetMode="External"/><Relationship Id="rId2" Type="http://schemas.openxmlformats.org/officeDocument/2006/relationships/hyperlink" Target="http://www.ncbi.nlm.nih.gov/pubmed/?cmd=HistorySearch&amp;querykey=51" TargetMode="External"/><Relationship Id="rId1" Type="http://schemas.openxmlformats.org/officeDocument/2006/relationships/slideLayout" Target="../slideLayouts/slideLayout7.xml"/><Relationship Id="rId6" Type="http://schemas.openxmlformats.org/officeDocument/2006/relationships/hyperlink" Target="http://www.ncbi.nlm.nih.gov/pubmed/?cmd=HistorySearch&amp;querykey=47" TargetMode="External"/><Relationship Id="rId5" Type="http://schemas.openxmlformats.org/officeDocument/2006/relationships/hyperlink" Target="http://www.ncbi.nlm.nih.gov/pubmed/?cmd=HistorySearch&amp;querykey=13" TargetMode="External"/><Relationship Id="rId4" Type="http://schemas.openxmlformats.org/officeDocument/2006/relationships/hyperlink" Target="http://www.ncbi.nlm.nih.gov/pubmed/?cmd=HistorySearch&amp;querykey=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ncbi.nlm.nih.gov/pubmed/?cmd=HistorySearch&amp;querykey=43" TargetMode="External"/><Relationship Id="rId2" Type="http://schemas.openxmlformats.org/officeDocument/2006/relationships/hyperlink" Target="http://www.ncbi.nlm.nih.gov/pubmed/?cmd=HistorySearch&amp;querykey=5" TargetMode="External"/><Relationship Id="rId1" Type="http://schemas.openxmlformats.org/officeDocument/2006/relationships/slideLayout" Target="../slideLayouts/slideLayout7.xml"/><Relationship Id="rId4" Type="http://schemas.openxmlformats.org/officeDocument/2006/relationships/hyperlink" Target="http://www.ncbi.nlm.nih.gov/pubmed/?cmd=HistorySearch&amp;querykey=23"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mailto:paolandrea@gmail.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handbook.cochrane.org/chapter_6/6_4_11_2_search_filters_for_identifying_randomized_trials_in.htm" TargetMode="External"/><Relationship Id="rId2" Type="http://schemas.openxmlformats.org/officeDocument/2006/relationships/hyperlink" Target="http://handbook.cochrane.org/chapter_6/6_4_11_1_the_cochrane_highly_sensitive_search_strategies_for.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handbook.cochrane.org/chapter_11/11_2_1_study_flow_diagram.htm" TargetMode="External"/><Relationship Id="rId2" Type="http://schemas.openxmlformats.org/officeDocument/2006/relationships/hyperlink" Target="http://handbook.cochrane.org/chapter_4/4_5_main_text.htm" TargetMode="External"/><Relationship Id="rId1" Type="http://schemas.openxmlformats.org/officeDocument/2006/relationships/slideLayout" Target="../slideLayouts/slideLayout7.xml"/><Relationship Id="rId4" Type="http://schemas.openxmlformats.org/officeDocument/2006/relationships/hyperlink" Target="http://handbook.cochrane.org/chapter_11/11_8_writing_an_abstract.htm"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irmg.cochrane.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616505"/>
            <a:ext cx="9144000" cy="5715000"/>
          </a:xfrm>
          <a:prstGeom prst="rect">
            <a:avLst/>
          </a:prstGeom>
          <a:noFill/>
          <a:ln w="9525">
            <a:noFill/>
            <a:miter lim="800000"/>
            <a:headEnd/>
            <a:tailEnd/>
          </a:ln>
        </p:spPr>
      </p:pic>
      <p:sp>
        <p:nvSpPr>
          <p:cNvPr id="5" name="4 CuadroTexto"/>
          <p:cNvSpPr txBox="1"/>
          <p:nvPr/>
        </p:nvSpPr>
        <p:spPr>
          <a:xfrm>
            <a:off x="2699792" y="116632"/>
            <a:ext cx="3557384" cy="400110"/>
          </a:xfrm>
          <a:prstGeom prst="rect">
            <a:avLst/>
          </a:prstGeom>
          <a:noFill/>
        </p:spPr>
        <p:txBody>
          <a:bodyPr wrap="none" rtlCol="0">
            <a:spAutoFit/>
          </a:bodyPr>
          <a:lstStyle/>
          <a:p>
            <a:r>
              <a:rPr lang="es-CO" sz="2000" b="1" dirty="0">
                <a:latin typeface="Candara" pitchFamily="34" charset="0"/>
              </a:rPr>
              <a:t>http://handbook.cochrane.org/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3" name="2 Rectángulo"/>
          <p:cNvSpPr/>
          <p:nvPr/>
        </p:nvSpPr>
        <p:spPr>
          <a:xfrm>
            <a:off x="179512" y="548680"/>
            <a:ext cx="7992888" cy="400110"/>
          </a:xfrm>
          <a:prstGeom prst="rect">
            <a:avLst/>
          </a:prstGeom>
        </p:spPr>
        <p:txBody>
          <a:bodyPr wrap="square">
            <a:spAutoFit/>
          </a:bodyPr>
          <a:lstStyle/>
          <a:p>
            <a:r>
              <a:rPr lang="en-US" sz="2000" b="1" dirty="0">
                <a:solidFill>
                  <a:schemeClr val="accent6">
                    <a:lumMod val="50000"/>
                  </a:schemeClr>
                </a:solidFill>
              </a:rPr>
              <a:t>6.4 Designing search strategies</a:t>
            </a:r>
          </a:p>
        </p:txBody>
      </p:sp>
      <p:sp>
        <p:nvSpPr>
          <p:cNvPr id="4" name="3 Rectángulo"/>
          <p:cNvSpPr/>
          <p:nvPr/>
        </p:nvSpPr>
        <p:spPr>
          <a:xfrm>
            <a:off x="179512" y="1052736"/>
            <a:ext cx="8712968" cy="3970318"/>
          </a:xfrm>
          <a:prstGeom prst="rect">
            <a:avLst/>
          </a:prstGeom>
        </p:spPr>
        <p:txBody>
          <a:bodyPr wrap="square">
            <a:spAutoFit/>
          </a:bodyPr>
          <a:lstStyle/>
          <a:p>
            <a:r>
              <a:rPr lang="en-US" dirty="0">
                <a:latin typeface="Candara" pitchFamily="34" charset="0"/>
              </a:rPr>
              <a:t>6.4.1 Designing search strategies – an introduction</a:t>
            </a:r>
          </a:p>
          <a:p>
            <a:r>
              <a:rPr lang="en-US" dirty="0">
                <a:latin typeface="Candara" pitchFamily="34" charset="0"/>
              </a:rPr>
              <a:t>6.4.2 Structure of a search strategy</a:t>
            </a:r>
          </a:p>
          <a:p>
            <a:r>
              <a:rPr lang="en-US" dirty="0">
                <a:latin typeface="Candara" pitchFamily="34" charset="0"/>
              </a:rPr>
              <a:t>6.4.3 Service providers and search interfaces</a:t>
            </a:r>
          </a:p>
          <a:p>
            <a:r>
              <a:rPr lang="en-US" dirty="0">
                <a:latin typeface="Candara" pitchFamily="34" charset="0"/>
              </a:rPr>
              <a:t>6.4.4 Sensitivity versus precision</a:t>
            </a:r>
          </a:p>
          <a:p>
            <a:r>
              <a:rPr lang="en-US" dirty="0">
                <a:latin typeface="Candara" pitchFamily="34" charset="0"/>
              </a:rPr>
              <a:t>6.4.5 Controlled vocabulary and text words</a:t>
            </a:r>
          </a:p>
          <a:p>
            <a:r>
              <a:rPr lang="en-US" dirty="0">
                <a:latin typeface="Candara" pitchFamily="34" charset="0"/>
              </a:rPr>
              <a:t>6.4.6 Synonyms, related terms, variant spellings, truncation and wildcards</a:t>
            </a:r>
          </a:p>
          <a:p>
            <a:r>
              <a:rPr lang="en-US" dirty="0">
                <a:latin typeface="Candara" pitchFamily="34" charset="0"/>
              </a:rPr>
              <a:t>6.4.7 Boolean operators (AND, OR and NOT)</a:t>
            </a:r>
          </a:p>
          <a:p>
            <a:r>
              <a:rPr lang="en-US" dirty="0">
                <a:latin typeface="Candara" pitchFamily="34" charset="0"/>
              </a:rPr>
              <a:t>Figure 6.4.a: Combining concepts as search sets</a:t>
            </a:r>
          </a:p>
          <a:p>
            <a:r>
              <a:rPr lang="en-US" dirty="0">
                <a:latin typeface="Candara" pitchFamily="34" charset="0"/>
              </a:rPr>
              <a:t>6.4.8 Proximity operators (NEAR, NEXT and ADJ)</a:t>
            </a:r>
          </a:p>
          <a:p>
            <a:r>
              <a:rPr lang="en-US" dirty="0">
                <a:latin typeface="Candara" pitchFamily="34" charset="0"/>
              </a:rPr>
              <a:t>6.4.9 Language, date and document format restrictions</a:t>
            </a:r>
          </a:p>
          <a:p>
            <a:r>
              <a:rPr lang="en-US" dirty="0">
                <a:latin typeface="Candara" pitchFamily="34" charset="0"/>
              </a:rPr>
              <a:t>6.4.10 Identifying fraudulent studies, other retracted publications, errata and comments</a:t>
            </a:r>
          </a:p>
          <a:p>
            <a:r>
              <a:rPr lang="en-US" dirty="0">
                <a:latin typeface="Candara" pitchFamily="34" charset="0"/>
              </a:rPr>
              <a:t>6.4.11 Search filters</a:t>
            </a:r>
          </a:p>
          <a:p>
            <a:r>
              <a:rPr lang="en-US" dirty="0">
                <a:latin typeface="Candara" pitchFamily="34" charset="0"/>
              </a:rPr>
              <a:t>6.4.12 Updating searches</a:t>
            </a:r>
          </a:p>
          <a:p>
            <a:r>
              <a:rPr lang="en-US" dirty="0">
                <a:latin typeface="Candara" pitchFamily="34" charset="0"/>
              </a:rPr>
              <a:t>6.4.13 Demonstration search strategies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43808" y="332656"/>
            <a:ext cx="3235181" cy="461665"/>
          </a:xfrm>
          <a:prstGeom prst="rect">
            <a:avLst/>
          </a:prstGeom>
          <a:noFill/>
        </p:spPr>
        <p:txBody>
          <a:bodyPr wrap="none" rtlCol="0">
            <a:spAutoFit/>
          </a:bodyPr>
          <a:lstStyle/>
          <a:p>
            <a:r>
              <a:rPr lang="es-CO" sz="2400" b="1" dirty="0">
                <a:latin typeface="Candara" pitchFamily="34" charset="0"/>
              </a:rPr>
              <a:t>Problemas   Principales</a:t>
            </a:r>
          </a:p>
        </p:txBody>
      </p:sp>
      <p:sp>
        <p:nvSpPr>
          <p:cNvPr id="3" name="2 CuadroTexto"/>
          <p:cNvSpPr txBox="1"/>
          <p:nvPr/>
        </p:nvSpPr>
        <p:spPr>
          <a:xfrm>
            <a:off x="3014478" y="1196752"/>
            <a:ext cx="2853666" cy="461665"/>
          </a:xfrm>
          <a:prstGeom prst="rect">
            <a:avLst/>
          </a:prstGeom>
          <a:noFill/>
        </p:spPr>
        <p:txBody>
          <a:bodyPr wrap="none" rtlCol="0">
            <a:spAutoFit/>
          </a:bodyPr>
          <a:lstStyle/>
          <a:p>
            <a:r>
              <a:rPr lang="es-CO" sz="2400" b="1" dirty="0">
                <a:latin typeface="Candara" pitchFamily="34" charset="0"/>
              </a:rPr>
              <a:t>Lógica de búsqueda </a:t>
            </a:r>
          </a:p>
        </p:txBody>
      </p:sp>
      <p:sp>
        <p:nvSpPr>
          <p:cNvPr id="4" name="3 CuadroTexto"/>
          <p:cNvSpPr txBox="1"/>
          <p:nvPr/>
        </p:nvSpPr>
        <p:spPr>
          <a:xfrm>
            <a:off x="3526012" y="1916832"/>
            <a:ext cx="1334020" cy="461665"/>
          </a:xfrm>
          <a:prstGeom prst="rect">
            <a:avLst/>
          </a:prstGeom>
          <a:solidFill>
            <a:schemeClr val="accent6">
              <a:lumMod val="40000"/>
              <a:lumOff val="60000"/>
            </a:schemeClr>
          </a:solidFill>
        </p:spPr>
        <p:txBody>
          <a:bodyPr wrap="none" rtlCol="0">
            <a:spAutoFit/>
          </a:bodyPr>
          <a:lstStyle/>
          <a:p>
            <a:r>
              <a:rPr lang="es-CO" sz="2400" b="1" dirty="0">
                <a:latin typeface="Candara" pitchFamily="34" charset="0"/>
              </a:rPr>
              <a:t>Frontera</a:t>
            </a:r>
          </a:p>
        </p:txBody>
      </p:sp>
      <p:sp>
        <p:nvSpPr>
          <p:cNvPr id="5" name="4 CuadroTexto"/>
          <p:cNvSpPr txBox="1"/>
          <p:nvPr/>
        </p:nvSpPr>
        <p:spPr>
          <a:xfrm>
            <a:off x="6255103" y="1916832"/>
            <a:ext cx="1436612" cy="461665"/>
          </a:xfrm>
          <a:prstGeom prst="rect">
            <a:avLst/>
          </a:prstGeom>
          <a:solidFill>
            <a:schemeClr val="accent6">
              <a:lumMod val="60000"/>
              <a:lumOff val="40000"/>
            </a:schemeClr>
          </a:solidFill>
        </p:spPr>
        <p:txBody>
          <a:bodyPr wrap="none" rtlCol="0">
            <a:spAutoFit/>
          </a:bodyPr>
          <a:lstStyle/>
          <a:p>
            <a:r>
              <a:rPr lang="es-CO" sz="2400" b="1" dirty="0">
                <a:latin typeface="Candara" pitchFamily="34" charset="0"/>
              </a:rPr>
              <a:t>Evidencia</a:t>
            </a:r>
          </a:p>
        </p:txBody>
      </p:sp>
      <p:sp>
        <p:nvSpPr>
          <p:cNvPr id="7" name="6 CuadroTexto"/>
          <p:cNvSpPr txBox="1"/>
          <p:nvPr/>
        </p:nvSpPr>
        <p:spPr>
          <a:xfrm>
            <a:off x="1077740" y="1916832"/>
            <a:ext cx="1334020" cy="461665"/>
          </a:xfrm>
          <a:prstGeom prst="rect">
            <a:avLst/>
          </a:prstGeom>
          <a:solidFill>
            <a:schemeClr val="accent6">
              <a:lumMod val="20000"/>
              <a:lumOff val="80000"/>
            </a:schemeClr>
          </a:solidFill>
        </p:spPr>
        <p:txBody>
          <a:bodyPr wrap="none" rtlCol="0">
            <a:spAutoFit/>
          </a:bodyPr>
          <a:lstStyle/>
          <a:p>
            <a:r>
              <a:rPr lang="es-CO" sz="2400" b="1" dirty="0">
                <a:latin typeface="Candara" pitchFamily="34" charset="0"/>
              </a:rPr>
              <a:t>Personal</a:t>
            </a:r>
          </a:p>
        </p:txBody>
      </p:sp>
      <p:sp>
        <p:nvSpPr>
          <p:cNvPr id="8" name="7 CuadroTexto"/>
          <p:cNvSpPr txBox="1"/>
          <p:nvPr/>
        </p:nvSpPr>
        <p:spPr>
          <a:xfrm>
            <a:off x="971600" y="2564904"/>
            <a:ext cx="1648208" cy="3477875"/>
          </a:xfrm>
          <a:prstGeom prst="rect">
            <a:avLst/>
          </a:prstGeom>
          <a:solidFill>
            <a:schemeClr val="accent6">
              <a:lumMod val="20000"/>
              <a:lumOff val="80000"/>
            </a:schemeClr>
          </a:solidFill>
        </p:spPr>
        <p:txBody>
          <a:bodyPr wrap="none" rtlCol="0">
            <a:spAutoFit/>
          </a:bodyPr>
          <a:lstStyle/>
          <a:p>
            <a:r>
              <a:rPr lang="es-CO" sz="2000" b="1" dirty="0">
                <a:latin typeface="Candara" pitchFamily="34" charset="0"/>
              </a:rPr>
              <a:t>Libre</a:t>
            </a:r>
          </a:p>
          <a:p>
            <a:r>
              <a:rPr lang="es-CO" sz="2000" b="1" dirty="0">
                <a:latin typeface="Candara" pitchFamily="34" charset="0"/>
              </a:rPr>
              <a:t>Abierta</a:t>
            </a:r>
          </a:p>
          <a:p>
            <a:r>
              <a:rPr lang="es-CO" sz="2000" b="1" dirty="0">
                <a:latin typeface="Candara" pitchFamily="34" charset="0"/>
              </a:rPr>
              <a:t>Intuitiva</a:t>
            </a:r>
          </a:p>
          <a:p>
            <a:r>
              <a:rPr lang="es-CO" sz="2000" b="1" dirty="0">
                <a:latin typeface="Candara" pitchFamily="34" charset="0"/>
              </a:rPr>
              <a:t>Referencial</a:t>
            </a:r>
          </a:p>
          <a:p>
            <a:r>
              <a:rPr lang="es-CO" sz="2000" b="1" dirty="0">
                <a:latin typeface="Candara" pitchFamily="34" charset="0"/>
              </a:rPr>
              <a:t>Individual</a:t>
            </a:r>
          </a:p>
          <a:p>
            <a:endParaRPr lang="es-CO" sz="2000" b="1" dirty="0">
              <a:latin typeface="Candara" pitchFamily="34" charset="0"/>
            </a:endParaRPr>
          </a:p>
          <a:p>
            <a:r>
              <a:rPr lang="es-CO" sz="2000" b="1" dirty="0">
                <a:latin typeface="Candara" pitchFamily="34" charset="0"/>
              </a:rPr>
              <a:t>Novedad</a:t>
            </a:r>
          </a:p>
          <a:p>
            <a:r>
              <a:rPr lang="es-CO" sz="2000" b="1" dirty="0">
                <a:latin typeface="Candara" pitchFamily="34" charset="0"/>
              </a:rPr>
              <a:t>Actualización</a:t>
            </a:r>
          </a:p>
          <a:p>
            <a:r>
              <a:rPr lang="es-CO" sz="2000" b="1" dirty="0">
                <a:latin typeface="Candara" pitchFamily="34" charset="0"/>
              </a:rPr>
              <a:t>Información</a:t>
            </a:r>
          </a:p>
          <a:p>
            <a:endParaRPr lang="es-CO" sz="2000" b="1" dirty="0">
              <a:latin typeface="Candara" pitchFamily="34" charset="0"/>
            </a:endParaRPr>
          </a:p>
          <a:p>
            <a:r>
              <a:rPr lang="es-CO" sz="2000" b="1" dirty="0">
                <a:latin typeface="Candara" pitchFamily="34" charset="0"/>
              </a:rPr>
              <a:t>Irrepetible</a:t>
            </a:r>
          </a:p>
        </p:txBody>
      </p:sp>
      <p:sp>
        <p:nvSpPr>
          <p:cNvPr id="9" name="8 CuadroTexto"/>
          <p:cNvSpPr txBox="1"/>
          <p:nvPr/>
        </p:nvSpPr>
        <p:spPr>
          <a:xfrm>
            <a:off x="3347864" y="2564904"/>
            <a:ext cx="1702710" cy="3477875"/>
          </a:xfrm>
          <a:prstGeom prst="rect">
            <a:avLst/>
          </a:prstGeom>
          <a:solidFill>
            <a:schemeClr val="accent6">
              <a:lumMod val="40000"/>
              <a:lumOff val="60000"/>
            </a:schemeClr>
          </a:solidFill>
        </p:spPr>
        <p:txBody>
          <a:bodyPr wrap="none" rtlCol="0">
            <a:spAutoFit/>
          </a:bodyPr>
          <a:lstStyle/>
          <a:p>
            <a:r>
              <a:rPr lang="es-CO" sz="2000" b="1" dirty="0">
                <a:latin typeface="Candara" pitchFamily="34" charset="0"/>
              </a:rPr>
              <a:t>Abierta</a:t>
            </a:r>
          </a:p>
          <a:p>
            <a:r>
              <a:rPr lang="es-CO" sz="2000" b="1" dirty="0">
                <a:latin typeface="Candara" pitchFamily="34" charset="0"/>
              </a:rPr>
              <a:t>Estratégica</a:t>
            </a:r>
          </a:p>
          <a:p>
            <a:r>
              <a:rPr lang="es-CO" sz="2000" b="1" dirty="0">
                <a:latin typeface="Candara" pitchFamily="34" charset="0"/>
              </a:rPr>
              <a:t>Investigativa</a:t>
            </a:r>
          </a:p>
          <a:p>
            <a:r>
              <a:rPr lang="es-CO" sz="2000" b="1" dirty="0">
                <a:latin typeface="Candara" pitchFamily="34" charset="0"/>
              </a:rPr>
              <a:t>Acumulativa</a:t>
            </a:r>
          </a:p>
          <a:p>
            <a:r>
              <a:rPr lang="es-CO" sz="2000" b="1" dirty="0">
                <a:latin typeface="Candara" pitchFamily="34" charset="0"/>
              </a:rPr>
              <a:t>Grupal</a:t>
            </a:r>
          </a:p>
          <a:p>
            <a:endParaRPr lang="es-CO" sz="2000" b="1" dirty="0">
              <a:latin typeface="Candara" pitchFamily="34" charset="0"/>
            </a:endParaRPr>
          </a:p>
          <a:p>
            <a:r>
              <a:rPr lang="es-CO" sz="2000" b="1" dirty="0">
                <a:latin typeface="Candara" pitchFamily="34" charset="0"/>
              </a:rPr>
              <a:t>Novedad</a:t>
            </a:r>
          </a:p>
          <a:p>
            <a:r>
              <a:rPr lang="es-CO" sz="2000" b="1" dirty="0">
                <a:latin typeface="Candara" pitchFamily="34" charset="0"/>
              </a:rPr>
              <a:t>Limite</a:t>
            </a:r>
          </a:p>
          <a:p>
            <a:r>
              <a:rPr lang="es-CO" sz="2000" b="1" dirty="0">
                <a:latin typeface="Candara" pitchFamily="34" charset="0"/>
              </a:rPr>
              <a:t>Antecedentes</a:t>
            </a:r>
          </a:p>
          <a:p>
            <a:endParaRPr lang="es-CO" sz="2000" b="1" dirty="0">
              <a:latin typeface="Candara" pitchFamily="34" charset="0"/>
            </a:endParaRPr>
          </a:p>
          <a:p>
            <a:r>
              <a:rPr lang="es-CO" sz="2000" b="1" dirty="0">
                <a:latin typeface="Candara" pitchFamily="34" charset="0"/>
              </a:rPr>
              <a:t>Repetible</a:t>
            </a:r>
          </a:p>
        </p:txBody>
      </p:sp>
      <p:sp>
        <p:nvSpPr>
          <p:cNvPr id="10" name="9 CuadroTexto"/>
          <p:cNvSpPr txBox="1"/>
          <p:nvPr/>
        </p:nvSpPr>
        <p:spPr>
          <a:xfrm>
            <a:off x="6035531" y="2564904"/>
            <a:ext cx="1992853" cy="3477875"/>
          </a:xfrm>
          <a:prstGeom prst="rect">
            <a:avLst/>
          </a:prstGeom>
          <a:solidFill>
            <a:schemeClr val="accent6">
              <a:lumMod val="60000"/>
              <a:lumOff val="40000"/>
            </a:schemeClr>
          </a:solidFill>
        </p:spPr>
        <p:txBody>
          <a:bodyPr wrap="none" rtlCol="0">
            <a:spAutoFit/>
          </a:bodyPr>
          <a:lstStyle/>
          <a:p>
            <a:r>
              <a:rPr lang="es-CO" sz="2000" b="1" dirty="0">
                <a:latin typeface="Candara" pitchFamily="34" charset="0"/>
              </a:rPr>
              <a:t>Estratégica</a:t>
            </a:r>
          </a:p>
          <a:p>
            <a:r>
              <a:rPr lang="es-CO" sz="2000" b="1" dirty="0">
                <a:latin typeface="Candara" pitchFamily="34" charset="0"/>
              </a:rPr>
              <a:t>Investigativa</a:t>
            </a:r>
          </a:p>
          <a:p>
            <a:r>
              <a:rPr lang="es-CO" sz="2000" b="1" dirty="0">
                <a:latin typeface="Candara" pitchFamily="34" charset="0"/>
              </a:rPr>
              <a:t>Sistemática</a:t>
            </a:r>
          </a:p>
          <a:p>
            <a:r>
              <a:rPr lang="es-CO" sz="2000" b="1" dirty="0">
                <a:latin typeface="Candara" pitchFamily="34" charset="0"/>
              </a:rPr>
              <a:t>Integral</a:t>
            </a:r>
          </a:p>
          <a:p>
            <a:r>
              <a:rPr lang="es-CO" sz="2000" b="1" dirty="0">
                <a:latin typeface="Candara" pitchFamily="34" charset="0"/>
              </a:rPr>
              <a:t>General</a:t>
            </a:r>
          </a:p>
          <a:p>
            <a:endParaRPr lang="es-CO" sz="2000" b="1" dirty="0">
              <a:latin typeface="Candara" pitchFamily="34" charset="0"/>
            </a:endParaRPr>
          </a:p>
          <a:p>
            <a:r>
              <a:rPr lang="es-CO" sz="2000" b="1" dirty="0">
                <a:latin typeface="Candara" pitchFamily="34" charset="0"/>
              </a:rPr>
              <a:t>Tipología</a:t>
            </a:r>
          </a:p>
          <a:p>
            <a:r>
              <a:rPr lang="es-CO" sz="2000" b="1" dirty="0">
                <a:latin typeface="Candara" pitchFamily="34" charset="0"/>
              </a:rPr>
              <a:t>Antecedentes</a:t>
            </a:r>
          </a:p>
          <a:p>
            <a:r>
              <a:rPr lang="es-CO" sz="2000" b="1" i="1" dirty="0">
                <a:latin typeface="Candara" pitchFamily="34" charset="0"/>
              </a:rPr>
              <a:t>Fija en el tiempo</a:t>
            </a:r>
          </a:p>
          <a:p>
            <a:endParaRPr lang="es-CO" sz="2000" b="1" dirty="0">
              <a:latin typeface="Candara" pitchFamily="34" charset="0"/>
            </a:endParaRPr>
          </a:p>
          <a:p>
            <a:r>
              <a:rPr lang="es-CO" sz="2000" b="1" dirty="0">
                <a:latin typeface="Candara" pitchFamily="34" charset="0"/>
              </a:rPr>
              <a:t>“Reproducible”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cstate="print"/>
          <a:srcRect/>
          <a:stretch>
            <a:fillRect/>
          </a:stretch>
        </p:blipFill>
        <p:spPr bwMode="auto">
          <a:xfrm>
            <a:off x="0" y="1"/>
            <a:ext cx="9144000" cy="5715000"/>
          </a:xfrm>
          <a:prstGeom prst="rect">
            <a:avLst/>
          </a:prstGeom>
          <a:noFill/>
          <a:ln w="9525">
            <a:noFill/>
            <a:miter lim="800000"/>
            <a:headEnd/>
            <a:tailEnd/>
          </a:ln>
        </p:spPr>
      </p:pic>
      <p:sp>
        <p:nvSpPr>
          <p:cNvPr id="4" name="3 CuadroTexto"/>
          <p:cNvSpPr txBox="1"/>
          <p:nvPr/>
        </p:nvSpPr>
        <p:spPr>
          <a:xfrm>
            <a:off x="2555776" y="1628800"/>
            <a:ext cx="6048672" cy="2677656"/>
          </a:xfrm>
          <a:prstGeom prst="rect">
            <a:avLst/>
          </a:prstGeom>
          <a:solidFill>
            <a:schemeClr val="accent6">
              <a:lumMod val="20000"/>
              <a:lumOff val="80000"/>
            </a:schemeClr>
          </a:solidFill>
        </p:spPr>
        <p:txBody>
          <a:bodyPr wrap="square" rtlCol="0">
            <a:spAutoFit/>
          </a:bodyPr>
          <a:lstStyle/>
          <a:p>
            <a:r>
              <a:rPr lang="es-CO" sz="2400" b="1" dirty="0">
                <a:latin typeface="Candara" pitchFamily="34" charset="0"/>
              </a:rPr>
              <a:t>Personal</a:t>
            </a:r>
          </a:p>
          <a:p>
            <a:endParaRPr lang="es-CO" sz="2400" b="1" dirty="0">
              <a:latin typeface="Candara" pitchFamily="34" charset="0"/>
            </a:endParaRPr>
          </a:p>
          <a:p>
            <a:r>
              <a:rPr lang="es-CO" sz="2400" b="1" dirty="0">
                <a:latin typeface="Candara" pitchFamily="34" charset="0"/>
              </a:rPr>
              <a:t>Inicial</a:t>
            </a:r>
          </a:p>
          <a:p>
            <a:r>
              <a:rPr lang="es-CO" sz="2400" b="1" dirty="0">
                <a:latin typeface="Candara" pitchFamily="34" charset="0"/>
              </a:rPr>
              <a:t>Básica</a:t>
            </a:r>
          </a:p>
          <a:p>
            <a:endParaRPr lang="es-CO" sz="2400" b="1" dirty="0">
              <a:latin typeface="Candara" pitchFamily="34" charset="0"/>
            </a:endParaRPr>
          </a:p>
          <a:p>
            <a:r>
              <a:rPr lang="es-CO" sz="2400" b="1" dirty="0">
                <a:latin typeface="Candara" pitchFamily="34" charset="0"/>
              </a:rPr>
              <a:t>Algoritmo más simple de la base de datos</a:t>
            </a:r>
          </a:p>
          <a:p>
            <a:r>
              <a:rPr lang="es-CO" sz="2400" b="1" dirty="0">
                <a:latin typeface="Candara" pitchFamily="34" charset="0"/>
              </a:rPr>
              <a:t>Resultados más libres y abiertos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0" y="-27384"/>
            <a:ext cx="9144000" cy="5715000"/>
          </a:xfrm>
          <a:prstGeom prst="rect">
            <a:avLst/>
          </a:prstGeom>
          <a:noFill/>
          <a:ln w="9525">
            <a:noFill/>
            <a:miter lim="800000"/>
            <a:headEnd/>
            <a:tailEnd/>
          </a:ln>
        </p:spPr>
      </p:pic>
      <p:sp>
        <p:nvSpPr>
          <p:cNvPr id="3" name="2 CuadroTexto"/>
          <p:cNvSpPr txBox="1"/>
          <p:nvPr/>
        </p:nvSpPr>
        <p:spPr>
          <a:xfrm>
            <a:off x="3059832" y="2614260"/>
            <a:ext cx="5688632" cy="2677656"/>
          </a:xfrm>
          <a:prstGeom prst="rect">
            <a:avLst/>
          </a:prstGeom>
          <a:solidFill>
            <a:schemeClr val="accent6">
              <a:lumMod val="40000"/>
              <a:lumOff val="60000"/>
            </a:schemeClr>
          </a:solidFill>
        </p:spPr>
        <p:txBody>
          <a:bodyPr wrap="square" rtlCol="0">
            <a:spAutoFit/>
          </a:bodyPr>
          <a:lstStyle/>
          <a:p>
            <a:r>
              <a:rPr lang="es-CO" sz="2400" b="1" dirty="0">
                <a:latin typeface="Candara" pitchFamily="34" charset="0"/>
              </a:rPr>
              <a:t>Frontera</a:t>
            </a:r>
          </a:p>
          <a:p>
            <a:endParaRPr lang="es-CO" sz="2400" b="1" dirty="0">
              <a:latin typeface="Candara" pitchFamily="34" charset="0"/>
            </a:endParaRPr>
          </a:p>
          <a:p>
            <a:r>
              <a:rPr lang="es-CO" sz="2400" b="1" dirty="0">
                <a:latin typeface="Candara" pitchFamily="34" charset="0"/>
              </a:rPr>
              <a:t>Investigación formal e informal</a:t>
            </a:r>
          </a:p>
          <a:p>
            <a:r>
              <a:rPr lang="es-CO" sz="2400" b="1" dirty="0">
                <a:latin typeface="Candara" pitchFamily="34" charset="0"/>
              </a:rPr>
              <a:t>Formativa</a:t>
            </a:r>
          </a:p>
          <a:p>
            <a:endParaRPr lang="es-CO" sz="2400" b="1" dirty="0">
              <a:latin typeface="Candara" pitchFamily="34" charset="0"/>
            </a:endParaRPr>
          </a:p>
          <a:p>
            <a:r>
              <a:rPr lang="es-CO" sz="2400" b="1" dirty="0">
                <a:latin typeface="Candara" pitchFamily="34" charset="0"/>
              </a:rPr>
              <a:t>Algoritmo más preciso</a:t>
            </a:r>
          </a:p>
          <a:p>
            <a:r>
              <a:rPr lang="es-CO" sz="2400" b="1" dirty="0">
                <a:latin typeface="Candara" pitchFamily="34" charset="0"/>
              </a:rPr>
              <a:t>Resultados más afinados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cstate="print"/>
          <a:srcRect/>
          <a:stretch>
            <a:fillRect/>
          </a:stretch>
        </p:blipFill>
        <p:spPr bwMode="auto">
          <a:xfrm>
            <a:off x="1" y="-27384"/>
            <a:ext cx="9144000" cy="5715000"/>
          </a:xfrm>
          <a:prstGeom prst="rect">
            <a:avLst/>
          </a:prstGeom>
          <a:noFill/>
          <a:ln w="9525">
            <a:noFill/>
            <a:miter lim="800000"/>
            <a:headEnd/>
            <a:tailEnd/>
          </a:ln>
        </p:spPr>
      </p:pic>
      <p:sp>
        <p:nvSpPr>
          <p:cNvPr id="3" name="2 CuadroTexto"/>
          <p:cNvSpPr txBox="1"/>
          <p:nvPr/>
        </p:nvSpPr>
        <p:spPr>
          <a:xfrm>
            <a:off x="2987824" y="2132856"/>
            <a:ext cx="5724128" cy="3046988"/>
          </a:xfrm>
          <a:prstGeom prst="rect">
            <a:avLst/>
          </a:prstGeom>
          <a:solidFill>
            <a:schemeClr val="accent6">
              <a:lumMod val="60000"/>
              <a:lumOff val="40000"/>
            </a:schemeClr>
          </a:solidFill>
        </p:spPr>
        <p:txBody>
          <a:bodyPr wrap="square" rtlCol="0">
            <a:spAutoFit/>
          </a:bodyPr>
          <a:lstStyle/>
          <a:p>
            <a:r>
              <a:rPr lang="es-CO" sz="2400" b="1" dirty="0">
                <a:latin typeface="Candara" pitchFamily="34" charset="0"/>
              </a:rPr>
              <a:t>Evidencia</a:t>
            </a:r>
          </a:p>
          <a:p>
            <a:endParaRPr lang="es-CO" sz="2400" b="1" dirty="0">
              <a:latin typeface="Candara" pitchFamily="34" charset="0"/>
            </a:endParaRPr>
          </a:p>
          <a:p>
            <a:r>
              <a:rPr lang="es-CO" sz="2400" b="1" dirty="0">
                <a:latin typeface="Candara" pitchFamily="34" charset="0"/>
              </a:rPr>
              <a:t>Algoritmo más preciso de la base de datos</a:t>
            </a:r>
          </a:p>
          <a:p>
            <a:r>
              <a:rPr lang="es-CO" sz="2400" b="1" dirty="0">
                <a:latin typeface="Candara" pitchFamily="34" charset="0"/>
              </a:rPr>
              <a:t>Con menor posibilidad de error</a:t>
            </a:r>
          </a:p>
          <a:p>
            <a:endParaRPr lang="es-CO" sz="2400" b="1" dirty="0">
              <a:latin typeface="Candara" pitchFamily="34" charset="0"/>
            </a:endParaRPr>
          </a:p>
          <a:p>
            <a:r>
              <a:rPr lang="es-CO" sz="2400" b="1" dirty="0">
                <a:latin typeface="Candara" pitchFamily="34" charset="0"/>
              </a:rPr>
              <a:t>UNICA para BUSQUEDA SISTEMÁTICA </a:t>
            </a:r>
          </a:p>
          <a:p>
            <a:r>
              <a:rPr lang="es-CO" sz="2400" b="1" dirty="0">
                <a:latin typeface="Candara" pitchFamily="34" charset="0"/>
              </a:rPr>
              <a:t>Resultados más precisos de </a:t>
            </a:r>
            <a:r>
              <a:rPr lang="es-CO" sz="2400" b="1" dirty="0" err="1">
                <a:latin typeface="Candara" pitchFamily="34" charset="0"/>
              </a:rPr>
              <a:t>PubMed</a:t>
            </a:r>
            <a:endParaRPr lang="es-CO" sz="2400" b="1" dirty="0">
              <a:latin typeface="Candara" pitchFamily="34" charset="0"/>
            </a:endParaRPr>
          </a:p>
          <a:p>
            <a:endParaRPr lang="es-CO" sz="2400" b="1" dirty="0">
              <a:latin typeface="Candar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467544" y="866851"/>
          <a:ext cx="8136904" cy="5802509"/>
        </p:xfrm>
        <a:graphic>
          <a:graphicData uri="http://schemas.openxmlformats.org/drawingml/2006/table">
            <a:tbl>
              <a:tblPr/>
              <a:tblGrid>
                <a:gridCol w="1440161">
                  <a:extLst>
                    <a:ext uri="{9D8B030D-6E8A-4147-A177-3AD203B41FA5}">
                      <a16:colId xmlns:a16="http://schemas.microsoft.com/office/drawing/2014/main" val="20000"/>
                    </a:ext>
                  </a:extLst>
                </a:gridCol>
                <a:gridCol w="6696743">
                  <a:extLst>
                    <a:ext uri="{9D8B030D-6E8A-4147-A177-3AD203B41FA5}">
                      <a16:colId xmlns:a16="http://schemas.microsoft.com/office/drawing/2014/main" val="20001"/>
                    </a:ext>
                  </a:extLst>
                </a:gridCol>
              </a:tblGrid>
              <a:tr h="124092">
                <a:tc>
                  <a:txBody>
                    <a:bodyPr/>
                    <a:lstStyle/>
                    <a:p>
                      <a:pPr algn="l"/>
                      <a:r>
                        <a:rPr lang="es-CO" sz="1400" dirty="0" err="1"/>
                        <a:t>MeSH</a:t>
                      </a:r>
                      <a:r>
                        <a:rPr lang="es-CO" sz="1400" dirty="0"/>
                        <a:t> </a:t>
                      </a:r>
                      <a:r>
                        <a:rPr lang="es-CO" sz="1400" dirty="0" err="1"/>
                        <a:t>Heading</a:t>
                      </a:r>
                      <a:endParaRPr lang="es-CO" sz="1400" dirty="0"/>
                    </a:p>
                  </a:txBody>
                  <a:tcPr marL="31023" marR="31023" marT="15511" marB="15511" anchor="ctr">
                    <a:lnL>
                      <a:noFill/>
                    </a:lnL>
                    <a:lnR>
                      <a:noFill/>
                    </a:lnR>
                    <a:lnT>
                      <a:noFill/>
                    </a:lnT>
                    <a:lnB>
                      <a:noFill/>
                    </a:lnB>
                    <a:solidFill>
                      <a:srgbClr val="92D050"/>
                    </a:solidFill>
                  </a:tcPr>
                </a:tc>
                <a:tc>
                  <a:txBody>
                    <a:bodyPr/>
                    <a:lstStyle/>
                    <a:p>
                      <a:r>
                        <a:rPr lang="es-CO" sz="1400" dirty="0" err="1"/>
                        <a:t>Heart</a:t>
                      </a:r>
                      <a:r>
                        <a:rPr lang="es-CO" sz="1400" dirty="0"/>
                        <a:t> </a:t>
                      </a:r>
                      <a:r>
                        <a:rPr lang="es-CO" sz="1400" dirty="0" err="1"/>
                        <a:t>Failure</a:t>
                      </a:r>
                      <a:endParaRPr lang="es-CO" sz="1400" dirty="0"/>
                    </a:p>
                  </a:txBody>
                  <a:tcPr marL="31023" marR="31023" marT="15511" marB="15511" anchor="ctr">
                    <a:lnL>
                      <a:noFill/>
                    </a:lnL>
                    <a:lnR>
                      <a:noFill/>
                    </a:lnR>
                    <a:lnT>
                      <a:noFill/>
                    </a:lnT>
                    <a:lnB>
                      <a:noFill/>
                    </a:lnB>
                    <a:solidFill>
                      <a:srgbClr val="92D050"/>
                    </a:solidFill>
                  </a:tcPr>
                </a:tc>
                <a:extLst>
                  <a:ext uri="{0D108BD9-81ED-4DB2-BD59-A6C34878D82A}">
                    <a16:rowId xmlns:a16="http://schemas.microsoft.com/office/drawing/2014/main" val="10000"/>
                  </a:ext>
                </a:extLst>
              </a:tr>
              <a:tr h="124092">
                <a:tc>
                  <a:txBody>
                    <a:bodyPr/>
                    <a:lstStyle/>
                    <a:p>
                      <a:pPr algn="l"/>
                      <a:r>
                        <a:rPr lang="es-CO" sz="1400"/>
                        <a:t>Tree Number</a:t>
                      </a:r>
                    </a:p>
                  </a:txBody>
                  <a:tcPr marL="31023" marR="31023" marT="15511" marB="15511" anchor="ctr">
                    <a:lnL>
                      <a:noFill/>
                    </a:lnL>
                    <a:lnR>
                      <a:noFill/>
                    </a:lnR>
                    <a:lnT>
                      <a:noFill/>
                    </a:lnT>
                    <a:lnB>
                      <a:noFill/>
                    </a:lnB>
                  </a:tcPr>
                </a:tc>
                <a:tc>
                  <a:txBody>
                    <a:bodyPr/>
                    <a:lstStyle/>
                    <a:p>
                      <a:r>
                        <a:rPr lang="es-CO" sz="1400">
                          <a:hlinkClick r:id="rId2"/>
                        </a:rPr>
                        <a:t>C14.280.434</a:t>
                      </a:r>
                      <a:endParaRPr lang="es-CO" sz="1400"/>
                    </a:p>
                  </a:txBody>
                  <a:tcPr marL="31023" marR="31023" marT="15511" marB="15511" anchor="ctr">
                    <a:lnL>
                      <a:noFill/>
                    </a:lnL>
                    <a:lnR>
                      <a:noFill/>
                    </a:lnR>
                    <a:lnT>
                      <a:noFill/>
                    </a:lnT>
                    <a:lnB>
                      <a:noFill/>
                    </a:lnB>
                  </a:tcPr>
                </a:tc>
                <a:extLst>
                  <a:ext uri="{0D108BD9-81ED-4DB2-BD59-A6C34878D82A}">
                    <a16:rowId xmlns:a16="http://schemas.microsoft.com/office/drawing/2014/main" val="10001"/>
                  </a:ext>
                </a:extLst>
              </a:tr>
              <a:tr h="496366">
                <a:tc>
                  <a:txBody>
                    <a:bodyPr/>
                    <a:lstStyle/>
                    <a:p>
                      <a:pPr algn="l"/>
                      <a:r>
                        <a:rPr lang="es-CO" sz="1400"/>
                        <a:t>Annotation</a:t>
                      </a:r>
                    </a:p>
                  </a:txBody>
                  <a:tcPr marL="31023" marR="31023" marT="15511" marB="15511" anchor="ctr">
                    <a:lnL>
                      <a:noFill/>
                    </a:lnL>
                    <a:lnR>
                      <a:noFill/>
                    </a:lnR>
                    <a:lnT>
                      <a:noFill/>
                    </a:lnT>
                    <a:lnB>
                      <a:noFill/>
                    </a:lnB>
                  </a:tcPr>
                </a:tc>
                <a:tc>
                  <a:txBody>
                    <a:bodyPr/>
                    <a:lstStyle/>
                    <a:p>
                      <a:r>
                        <a:rPr lang="en-US" sz="1400" dirty="0"/>
                        <a:t>"</a:t>
                      </a:r>
                      <a:r>
                        <a:rPr lang="en-US" sz="1400" dirty="0" err="1"/>
                        <a:t>scompenso</a:t>
                      </a:r>
                      <a:r>
                        <a:rPr lang="en-US" sz="1400" dirty="0"/>
                        <a:t> </a:t>
                      </a:r>
                      <a:r>
                        <a:rPr lang="en-US" sz="1400" dirty="0" err="1"/>
                        <a:t>di</a:t>
                      </a:r>
                      <a:r>
                        <a:rPr lang="en-US" sz="1400" dirty="0"/>
                        <a:t> </a:t>
                      </a:r>
                      <a:r>
                        <a:rPr lang="en-US" sz="1400" dirty="0" err="1"/>
                        <a:t>cuore</a:t>
                      </a:r>
                      <a:r>
                        <a:rPr lang="en-US" sz="1400" dirty="0"/>
                        <a:t>" is "heart </a:t>
                      </a:r>
                      <a:r>
                        <a:rPr lang="en-US" sz="1400" dirty="0" err="1"/>
                        <a:t>decompensation</a:t>
                      </a:r>
                      <a:r>
                        <a:rPr lang="en-US" sz="1400" dirty="0"/>
                        <a:t>" in Italian; do not confuse with </a:t>
                      </a:r>
                      <a:r>
                        <a:rPr lang="en-US" sz="1400" dirty="0">
                          <a:hlinkClick r:id="rId3"/>
                        </a:rPr>
                        <a:t>CARDIOMYOPATHY, CONGESTIVE</a:t>
                      </a:r>
                      <a:endParaRPr lang="en-US" sz="1400" dirty="0"/>
                    </a:p>
                  </a:txBody>
                  <a:tcPr marL="31023" marR="31023" marT="15511" marB="15511" anchor="ctr">
                    <a:lnL>
                      <a:noFill/>
                    </a:lnL>
                    <a:lnR>
                      <a:noFill/>
                    </a:lnR>
                    <a:lnT>
                      <a:noFill/>
                    </a:lnT>
                    <a:lnB>
                      <a:noFill/>
                    </a:lnB>
                  </a:tcPr>
                </a:tc>
                <a:extLst>
                  <a:ext uri="{0D108BD9-81ED-4DB2-BD59-A6C34878D82A}">
                    <a16:rowId xmlns:a16="http://schemas.microsoft.com/office/drawing/2014/main" val="10002"/>
                  </a:ext>
                </a:extLst>
              </a:tr>
              <a:tr h="1427053">
                <a:tc>
                  <a:txBody>
                    <a:bodyPr/>
                    <a:lstStyle/>
                    <a:p>
                      <a:pPr algn="l"/>
                      <a:r>
                        <a:rPr lang="es-CO" sz="1400"/>
                        <a:t>Scope Note</a:t>
                      </a:r>
                    </a:p>
                  </a:txBody>
                  <a:tcPr marL="31023" marR="31023" marT="15511" marB="15511" anchor="ctr">
                    <a:lnL>
                      <a:noFill/>
                    </a:lnL>
                    <a:lnR>
                      <a:noFill/>
                    </a:lnR>
                    <a:lnT>
                      <a:noFill/>
                    </a:lnT>
                    <a:lnB>
                      <a:noFill/>
                    </a:lnB>
                  </a:tcPr>
                </a:tc>
                <a:tc>
                  <a:txBody>
                    <a:bodyPr/>
                    <a:lstStyle/>
                    <a:p>
                      <a:r>
                        <a:rPr lang="en-US" sz="1400"/>
                        <a:t>A heterogeneous condition in which the heart is unable to pump out sufficient blood to meet the metabolic need of the body. Heart failure can be caused by structural defects, functional abnormalities (</a:t>
                      </a:r>
                      <a:r>
                        <a:rPr lang="en-US" sz="1400">
                          <a:hlinkClick r:id="rId4"/>
                        </a:rPr>
                        <a:t> VENTRICULAR DYSFUNCTION</a:t>
                      </a:r>
                      <a:r>
                        <a:rPr lang="en-US" sz="1400"/>
                        <a:t>), or a sudden overload beyond its capacity. Chronic heart failure is more common than acute heart failure which results from sudden insult to cardiac function, such as </a:t>
                      </a:r>
                      <a:r>
                        <a:rPr lang="en-US" sz="1400">
                          <a:hlinkClick r:id="rId5"/>
                        </a:rPr>
                        <a:t>MYOCARDIAL INFARCTION</a:t>
                      </a:r>
                      <a:r>
                        <a:rPr lang="en-US" sz="1400"/>
                        <a:t>.</a:t>
                      </a:r>
                    </a:p>
                  </a:txBody>
                  <a:tcPr marL="31023" marR="31023" marT="15511" marB="15511" anchor="ctr">
                    <a:lnL>
                      <a:noFill/>
                    </a:lnL>
                    <a:lnR>
                      <a:noFill/>
                    </a:lnR>
                    <a:lnT>
                      <a:noFill/>
                    </a:lnT>
                    <a:lnB>
                      <a:noFill/>
                    </a:lnB>
                  </a:tcPr>
                </a:tc>
                <a:extLst>
                  <a:ext uri="{0D108BD9-81ED-4DB2-BD59-A6C34878D82A}">
                    <a16:rowId xmlns:a16="http://schemas.microsoft.com/office/drawing/2014/main" val="10003"/>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Cardiac</a:t>
                      </a:r>
                      <a:r>
                        <a:rPr lang="es-CO" sz="1400" dirty="0"/>
                        <a:t> </a:t>
                      </a:r>
                      <a:r>
                        <a:rPr lang="es-CO" sz="1400" dirty="0" err="1"/>
                        <a:t>Failure</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04"/>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Congestive</a:t>
                      </a:r>
                      <a:r>
                        <a:rPr lang="es-CO" sz="1400" dirty="0"/>
                        <a:t> </a:t>
                      </a:r>
                      <a:r>
                        <a:rPr lang="es-CO" sz="1400" dirty="0" err="1"/>
                        <a:t>Heart</a:t>
                      </a:r>
                      <a:r>
                        <a:rPr lang="es-CO" sz="1400" dirty="0"/>
                        <a:t> </a:t>
                      </a:r>
                      <a:r>
                        <a:rPr lang="es-CO" sz="1400" dirty="0" err="1"/>
                        <a:t>Failure</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05"/>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Heart</a:t>
                      </a:r>
                      <a:r>
                        <a:rPr lang="es-CO" sz="1400" dirty="0"/>
                        <a:t> </a:t>
                      </a:r>
                      <a:r>
                        <a:rPr lang="es-CO" sz="1400" dirty="0" err="1"/>
                        <a:t>Decompensation</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06"/>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Heart</a:t>
                      </a:r>
                      <a:r>
                        <a:rPr lang="es-CO" sz="1400" dirty="0"/>
                        <a:t> </a:t>
                      </a:r>
                      <a:r>
                        <a:rPr lang="es-CO" sz="1400" dirty="0" err="1"/>
                        <a:t>Failure</a:t>
                      </a:r>
                      <a:r>
                        <a:rPr lang="es-CO" sz="1400" dirty="0"/>
                        <a:t>, </a:t>
                      </a:r>
                      <a:r>
                        <a:rPr lang="es-CO" sz="1400" dirty="0" err="1"/>
                        <a:t>Congestive</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07"/>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Heart</a:t>
                      </a:r>
                      <a:r>
                        <a:rPr lang="es-CO" sz="1400" dirty="0"/>
                        <a:t> </a:t>
                      </a:r>
                      <a:r>
                        <a:rPr lang="es-CO" sz="1400" dirty="0" err="1"/>
                        <a:t>Failure</a:t>
                      </a:r>
                      <a:r>
                        <a:rPr lang="es-CO" sz="1400" dirty="0"/>
                        <a:t>, </a:t>
                      </a:r>
                      <a:r>
                        <a:rPr lang="es-CO" sz="1400" dirty="0" err="1"/>
                        <a:t>Left-Sided</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08"/>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Heart</a:t>
                      </a:r>
                      <a:r>
                        <a:rPr lang="es-CO" sz="1400" dirty="0"/>
                        <a:t> </a:t>
                      </a:r>
                      <a:r>
                        <a:rPr lang="es-CO" sz="1400" dirty="0" err="1"/>
                        <a:t>Failure</a:t>
                      </a:r>
                      <a:r>
                        <a:rPr lang="es-CO" sz="1400" dirty="0"/>
                        <a:t>, </a:t>
                      </a:r>
                      <a:r>
                        <a:rPr lang="es-CO" sz="1400" dirty="0" err="1"/>
                        <a:t>Right-Sided</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09"/>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Left-Sided</a:t>
                      </a:r>
                      <a:r>
                        <a:rPr lang="es-CO" sz="1400" dirty="0"/>
                        <a:t> </a:t>
                      </a:r>
                      <a:r>
                        <a:rPr lang="es-CO" sz="1400" dirty="0" err="1"/>
                        <a:t>Heart</a:t>
                      </a:r>
                      <a:r>
                        <a:rPr lang="es-CO" sz="1400" dirty="0"/>
                        <a:t> </a:t>
                      </a:r>
                      <a:r>
                        <a:rPr lang="es-CO" sz="1400" dirty="0" err="1"/>
                        <a:t>Failure</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10"/>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Myocardial</a:t>
                      </a:r>
                      <a:r>
                        <a:rPr lang="es-CO" sz="1400" dirty="0"/>
                        <a:t> </a:t>
                      </a:r>
                      <a:r>
                        <a:rPr lang="es-CO" sz="1400" dirty="0" err="1"/>
                        <a:t>Failure</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11"/>
                  </a:ext>
                </a:extLst>
              </a:tr>
              <a:tr h="124092">
                <a:tc>
                  <a:txBody>
                    <a:bodyPr/>
                    <a:lstStyle/>
                    <a:p>
                      <a:pPr algn="l"/>
                      <a:r>
                        <a:rPr lang="es-CO" sz="1400"/>
                        <a:t>Entry Term</a:t>
                      </a:r>
                    </a:p>
                  </a:txBody>
                  <a:tcPr marL="31023" marR="31023" marT="15511" marB="15511" anchor="ctr">
                    <a:lnL>
                      <a:noFill/>
                    </a:lnL>
                    <a:lnR>
                      <a:noFill/>
                    </a:lnR>
                    <a:lnT>
                      <a:noFill/>
                    </a:lnT>
                    <a:lnB>
                      <a:noFill/>
                    </a:lnB>
                  </a:tcPr>
                </a:tc>
                <a:tc>
                  <a:txBody>
                    <a:bodyPr/>
                    <a:lstStyle/>
                    <a:p>
                      <a:r>
                        <a:rPr lang="es-CO" sz="1400" dirty="0" err="1"/>
                        <a:t>Right-Sided</a:t>
                      </a:r>
                      <a:r>
                        <a:rPr lang="es-CO" sz="1400" dirty="0"/>
                        <a:t> </a:t>
                      </a:r>
                      <a:r>
                        <a:rPr lang="es-CO" sz="1400" dirty="0" err="1"/>
                        <a:t>Heart</a:t>
                      </a:r>
                      <a:r>
                        <a:rPr lang="es-CO" sz="1400" dirty="0"/>
                        <a:t> </a:t>
                      </a:r>
                      <a:r>
                        <a:rPr lang="es-CO" sz="1400" dirty="0" err="1"/>
                        <a:t>Failure</a:t>
                      </a:r>
                      <a:endParaRPr lang="es-CO" sz="1400" dirty="0"/>
                    </a:p>
                  </a:txBody>
                  <a:tcPr marL="31023" marR="31023" marT="15511" marB="15511" anchor="ctr">
                    <a:lnL>
                      <a:noFill/>
                    </a:lnL>
                    <a:lnR>
                      <a:noFill/>
                    </a:lnR>
                    <a:lnT>
                      <a:noFill/>
                    </a:lnT>
                    <a:lnB>
                      <a:noFill/>
                    </a:lnB>
                    <a:solidFill>
                      <a:schemeClr val="accent3">
                        <a:lumMod val="40000"/>
                        <a:lumOff val="60000"/>
                      </a:schemeClr>
                    </a:solidFill>
                  </a:tcPr>
                </a:tc>
                <a:extLst>
                  <a:ext uri="{0D108BD9-81ED-4DB2-BD59-A6C34878D82A}">
                    <a16:rowId xmlns:a16="http://schemas.microsoft.com/office/drawing/2014/main" val="10012"/>
                  </a:ext>
                </a:extLst>
              </a:tr>
              <a:tr h="403298">
                <a:tc>
                  <a:txBody>
                    <a:bodyPr/>
                    <a:lstStyle/>
                    <a:p>
                      <a:pPr algn="l"/>
                      <a:r>
                        <a:rPr lang="es-CO" sz="1400"/>
                        <a:t>Allowable Qualifiers</a:t>
                      </a:r>
                    </a:p>
                  </a:txBody>
                  <a:tcPr marL="31023" marR="31023" marT="15511" marB="15511" anchor="ctr">
                    <a:lnL>
                      <a:noFill/>
                    </a:lnL>
                    <a:lnR>
                      <a:noFill/>
                    </a:lnR>
                    <a:lnT>
                      <a:noFill/>
                    </a:lnT>
                    <a:lnB>
                      <a:noFill/>
                    </a:lnB>
                  </a:tcPr>
                </a:tc>
                <a:tc>
                  <a:txBody>
                    <a:bodyPr/>
                    <a:lstStyle/>
                    <a:p>
                      <a:r>
                        <a:rPr lang="es-CO" sz="1400">
                          <a:hlinkClick r:id="rId6"/>
                        </a:rPr>
                        <a:t>BL </a:t>
                      </a:r>
                      <a:r>
                        <a:rPr lang="es-CO" sz="1400">
                          <a:hlinkClick r:id="rId7"/>
                        </a:rPr>
                        <a:t>CF </a:t>
                      </a:r>
                      <a:r>
                        <a:rPr lang="es-CO" sz="1400">
                          <a:hlinkClick r:id="rId8"/>
                        </a:rPr>
                        <a:t>CI </a:t>
                      </a:r>
                      <a:r>
                        <a:rPr lang="es-CO" sz="1400">
                          <a:hlinkClick r:id="rId9"/>
                        </a:rPr>
                        <a:t>CL </a:t>
                      </a:r>
                      <a:r>
                        <a:rPr lang="es-CO" sz="1400">
                          <a:hlinkClick r:id="rId10"/>
                        </a:rPr>
                        <a:t>CN </a:t>
                      </a:r>
                      <a:r>
                        <a:rPr lang="es-CO" sz="1400">
                          <a:hlinkClick r:id="rId11"/>
                        </a:rPr>
                        <a:t>CO </a:t>
                      </a:r>
                      <a:r>
                        <a:rPr lang="es-CO" sz="1400">
                          <a:hlinkClick r:id="rId12"/>
                        </a:rPr>
                        <a:t>DH </a:t>
                      </a:r>
                      <a:r>
                        <a:rPr lang="es-CO" sz="1400">
                          <a:hlinkClick r:id="rId13"/>
                        </a:rPr>
                        <a:t>DI </a:t>
                      </a:r>
                      <a:r>
                        <a:rPr lang="es-CO" sz="1400">
                          <a:hlinkClick r:id="rId14"/>
                        </a:rPr>
                        <a:t>DT </a:t>
                      </a:r>
                      <a:r>
                        <a:rPr lang="es-CO" sz="1400">
                          <a:hlinkClick r:id="rId15"/>
                        </a:rPr>
                        <a:t>EC </a:t>
                      </a:r>
                      <a:r>
                        <a:rPr lang="es-CO" sz="1400">
                          <a:hlinkClick r:id="rId16"/>
                        </a:rPr>
                        <a:t>EH </a:t>
                      </a:r>
                      <a:r>
                        <a:rPr lang="es-CO" sz="1400">
                          <a:hlinkClick r:id="rId17"/>
                        </a:rPr>
                        <a:t>EM </a:t>
                      </a:r>
                      <a:r>
                        <a:rPr lang="es-CO" sz="1400">
                          <a:hlinkClick r:id="rId18"/>
                        </a:rPr>
                        <a:t>EN </a:t>
                      </a:r>
                      <a:r>
                        <a:rPr lang="es-CO" sz="1400">
                          <a:hlinkClick r:id="rId19"/>
                        </a:rPr>
                        <a:t>EP </a:t>
                      </a:r>
                      <a:r>
                        <a:rPr lang="es-CO" sz="1400">
                          <a:hlinkClick r:id="rId20"/>
                        </a:rPr>
                        <a:t>ET </a:t>
                      </a:r>
                      <a:r>
                        <a:rPr lang="es-CO" sz="1400">
                          <a:hlinkClick r:id="rId21"/>
                        </a:rPr>
                        <a:t>GE </a:t>
                      </a:r>
                      <a:r>
                        <a:rPr lang="es-CO" sz="1400">
                          <a:hlinkClick r:id="rId22"/>
                        </a:rPr>
                        <a:t>HI </a:t>
                      </a:r>
                      <a:r>
                        <a:rPr lang="es-CO" sz="1400">
                          <a:hlinkClick r:id="rId23"/>
                        </a:rPr>
                        <a:t>IM </a:t>
                      </a:r>
                      <a:r>
                        <a:rPr lang="es-CO" sz="1400">
                          <a:hlinkClick r:id="rId24"/>
                        </a:rPr>
                        <a:t>ME </a:t>
                      </a:r>
                      <a:r>
                        <a:rPr lang="es-CO" sz="1400">
                          <a:hlinkClick r:id="rId25"/>
                        </a:rPr>
                        <a:t>MI </a:t>
                      </a:r>
                      <a:r>
                        <a:rPr lang="es-CO" sz="1400">
                          <a:hlinkClick r:id="rId26"/>
                        </a:rPr>
                        <a:t>MO </a:t>
                      </a:r>
                      <a:r>
                        <a:rPr lang="es-CO" sz="1400">
                          <a:hlinkClick r:id="rId27"/>
                        </a:rPr>
                        <a:t>NU </a:t>
                      </a:r>
                      <a:r>
                        <a:rPr lang="es-CO" sz="1400">
                          <a:hlinkClick r:id="rId28"/>
                        </a:rPr>
                        <a:t>PA </a:t>
                      </a:r>
                      <a:r>
                        <a:rPr lang="es-CO" sz="1400">
                          <a:hlinkClick r:id="rId29"/>
                        </a:rPr>
                        <a:t>PC </a:t>
                      </a:r>
                      <a:r>
                        <a:rPr lang="es-CO" sz="1400">
                          <a:hlinkClick r:id="rId30"/>
                        </a:rPr>
                        <a:t>PP </a:t>
                      </a:r>
                      <a:r>
                        <a:rPr lang="es-CO" sz="1400">
                          <a:hlinkClick r:id="rId31"/>
                        </a:rPr>
                        <a:t>PS </a:t>
                      </a:r>
                      <a:r>
                        <a:rPr lang="es-CO" sz="1400">
                          <a:hlinkClick r:id="rId32"/>
                        </a:rPr>
                        <a:t>PX </a:t>
                      </a:r>
                      <a:r>
                        <a:rPr lang="es-CO" sz="1400">
                          <a:hlinkClick r:id="rId33"/>
                        </a:rPr>
                        <a:t>RA </a:t>
                      </a:r>
                      <a:r>
                        <a:rPr lang="es-CO" sz="1400">
                          <a:hlinkClick r:id="rId34"/>
                        </a:rPr>
                        <a:t>RH </a:t>
                      </a:r>
                      <a:r>
                        <a:rPr lang="es-CO" sz="1400">
                          <a:hlinkClick r:id="rId35"/>
                        </a:rPr>
                        <a:t>RI </a:t>
                      </a:r>
                      <a:r>
                        <a:rPr lang="es-CO" sz="1400">
                          <a:hlinkClick r:id="rId36"/>
                        </a:rPr>
                        <a:t>RT </a:t>
                      </a:r>
                      <a:r>
                        <a:rPr lang="es-CO" sz="1400">
                          <a:hlinkClick r:id="rId37"/>
                        </a:rPr>
                        <a:t>SU </a:t>
                      </a:r>
                      <a:r>
                        <a:rPr lang="es-CO" sz="1400">
                          <a:hlinkClick r:id="rId38"/>
                        </a:rPr>
                        <a:t>TH </a:t>
                      </a:r>
                      <a:r>
                        <a:rPr lang="es-CO" sz="1400">
                          <a:hlinkClick r:id="rId39"/>
                        </a:rPr>
                        <a:t>UR </a:t>
                      </a:r>
                      <a:r>
                        <a:rPr lang="es-CO" sz="1400">
                          <a:hlinkClick r:id="rId40"/>
                        </a:rPr>
                        <a:t>US </a:t>
                      </a:r>
                      <a:r>
                        <a:rPr lang="es-CO" sz="1400">
                          <a:hlinkClick r:id="rId41"/>
                        </a:rPr>
                        <a:t>VE </a:t>
                      </a:r>
                      <a:r>
                        <a:rPr lang="es-CO" sz="1400">
                          <a:hlinkClick r:id="rId42"/>
                        </a:rPr>
                        <a:t>VI </a:t>
                      </a:r>
                      <a:endParaRPr lang="es-CO" sz="1400"/>
                    </a:p>
                  </a:txBody>
                  <a:tcPr marL="31023" marR="31023" marT="15511" marB="15511" anchor="ctr">
                    <a:lnL>
                      <a:noFill/>
                    </a:lnL>
                    <a:lnR>
                      <a:noFill/>
                    </a:lnR>
                    <a:lnT>
                      <a:noFill/>
                    </a:lnT>
                    <a:lnB>
                      <a:noFill/>
                    </a:lnB>
                  </a:tcPr>
                </a:tc>
                <a:extLst>
                  <a:ext uri="{0D108BD9-81ED-4DB2-BD59-A6C34878D82A}">
                    <a16:rowId xmlns:a16="http://schemas.microsoft.com/office/drawing/2014/main" val="10013"/>
                  </a:ext>
                </a:extLst>
              </a:tr>
              <a:tr h="124092">
                <a:tc>
                  <a:txBody>
                    <a:bodyPr/>
                    <a:lstStyle/>
                    <a:p>
                      <a:pPr algn="l"/>
                      <a:r>
                        <a:rPr lang="es-CO" sz="1400"/>
                        <a:t>History Note</a:t>
                      </a:r>
                    </a:p>
                  </a:txBody>
                  <a:tcPr marL="31023" marR="31023" marT="15511" marB="15511" anchor="ctr">
                    <a:lnL>
                      <a:noFill/>
                    </a:lnL>
                    <a:lnR>
                      <a:noFill/>
                    </a:lnR>
                    <a:lnT>
                      <a:noFill/>
                    </a:lnT>
                    <a:lnB>
                      <a:noFill/>
                    </a:lnB>
                  </a:tcPr>
                </a:tc>
                <a:tc>
                  <a:txBody>
                    <a:bodyPr/>
                    <a:lstStyle/>
                    <a:p>
                      <a:r>
                        <a:rPr lang="es-CO" sz="1400" dirty="0"/>
                        <a:t>2008 (1966)</a:t>
                      </a:r>
                    </a:p>
                  </a:txBody>
                  <a:tcPr marL="31023" marR="31023" marT="15511" marB="15511" anchor="ctr">
                    <a:lnL>
                      <a:noFill/>
                    </a:lnL>
                    <a:lnR>
                      <a:noFill/>
                    </a:lnR>
                    <a:lnT>
                      <a:noFill/>
                    </a:lnT>
                    <a:lnB>
                      <a:noFill/>
                    </a:lnB>
                  </a:tcPr>
                </a:tc>
                <a:extLst>
                  <a:ext uri="{0D108BD9-81ED-4DB2-BD59-A6C34878D82A}">
                    <a16:rowId xmlns:a16="http://schemas.microsoft.com/office/drawing/2014/main" val="10014"/>
                  </a:ext>
                </a:extLst>
              </a:tr>
              <a:tr h="124092">
                <a:tc>
                  <a:txBody>
                    <a:bodyPr/>
                    <a:lstStyle/>
                    <a:p>
                      <a:pPr algn="l"/>
                      <a:r>
                        <a:rPr lang="es-CO" sz="1400"/>
                        <a:t>Date of Entry</a:t>
                      </a:r>
                    </a:p>
                  </a:txBody>
                  <a:tcPr marL="31023" marR="31023" marT="15511" marB="15511" anchor="ctr">
                    <a:lnL>
                      <a:noFill/>
                    </a:lnL>
                    <a:lnR>
                      <a:noFill/>
                    </a:lnR>
                    <a:lnT>
                      <a:noFill/>
                    </a:lnT>
                    <a:lnB>
                      <a:noFill/>
                    </a:lnB>
                  </a:tcPr>
                </a:tc>
                <a:tc>
                  <a:txBody>
                    <a:bodyPr/>
                    <a:lstStyle/>
                    <a:p>
                      <a:r>
                        <a:rPr lang="es-CO" sz="1400"/>
                        <a:t>19990101</a:t>
                      </a:r>
                    </a:p>
                  </a:txBody>
                  <a:tcPr marL="31023" marR="31023" marT="15511" marB="15511" anchor="ctr">
                    <a:lnL>
                      <a:noFill/>
                    </a:lnL>
                    <a:lnR>
                      <a:noFill/>
                    </a:lnR>
                    <a:lnT>
                      <a:noFill/>
                    </a:lnT>
                    <a:lnB>
                      <a:noFill/>
                    </a:lnB>
                  </a:tcPr>
                </a:tc>
                <a:extLst>
                  <a:ext uri="{0D108BD9-81ED-4DB2-BD59-A6C34878D82A}">
                    <a16:rowId xmlns:a16="http://schemas.microsoft.com/office/drawing/2014/main" val="10015"/>
                  </a:ext>
                </a:extLst>
              </a:tr>
              <a:tr h="124092">
                <a:tc>
                  <a:txBody>
                    <a:bodyPr/>
                    <a:lstStyle/>
                    <a:p>
                      <a:pPr algn="l"/>
                      <a:r>
                        <a:rPr lang="es-CO" sz="1400" dirty="0" err="1"/>
                        <a:t>Unique</a:t>
                      </a:r>
                      <a:r>
                        <a:rPr lang="es-CO" sz="1400" dirty="0"/>
                        <a:t> ID</a:t>
                      </a:r>
                    </a:p>
                  </a:txBody>
                  <a:tcPr marL="31023" marR="31023" marT="15511" marB="15511" anchor="ctr">
                    <a:lnL>
                      <a:noFill/>
                    </a:lnL>
                    <a:lnR>
                      <a:noFill/>
                    </a:lnR>
                    <a:lnT>
                      <a:noFill/>
                    </a:lnT>
                    <a:lnB>
                      <a:noFill/>
                    </a:lnB>
                  </a:tcPr>
                </a:tc>
                <a:tc>
                  <a:txBody>
                    <a:bodyPr/>
                    <a:lstStyle/>
                    <a:p>
                      <a:r>
                        <a:rPr lang="es-CO" sz="1400" dirty="0"/>
                        <a:t>D006333</a:t>
                      </a:r>
                    </a:p>
                  </a:txBody>
                  <a:tcPr marL="31023" marR="31023" marT="15511" marB="15511" anchor="ctr">
                    <a:lnL>
                      <a:noFill/>
                    </a:lnL>
                    <a:lnR>
                      <a:noFill/>
                    </a:lnR>
                    <a:lnT>
                      <a:noFill/>
                    </a:lnT>
                    <a:lnB>
                      <a:noFill/>
                    </a:lnB>
                  </a:tcPr>
                </a:tc>
                <a:extLst>
                  <a:ext uri="{0D108BD9-81ED-4DB2-BD59-A6C34878D82A}">
                    <a16:rowId xmlns:a16="http://schemas.microsoft.com/office/drawing/2014/main" val="10016"/>
                  </a:ext>
                </a:extLst>
              </a:tr>
            </a:tbl>
          </a:graphicData>
        </a:graphic>
      </p:graphicFrame>
      <p:sp>
        <p:nvSpPr>
          <p:cNvPr id="3" name="2 CuadroTexto"/>
          <p:cNvSpPr txBox="1"/>
          <p:nvPr/>
        </p:nvSpPr>
        <p:spPr>
          <a:xfrm>
            <a:off x="5004048" y="3789040"/>
            <a:ext cx="2237472" cy="369332"/>
          </a:xfrm>
          <a:prstGeom prst="rect">
            <a:avLst/>
          </a:prstGeom>
          <a:noFill/>
        </p:spPr>
        <p:txBody>
          <a:bodyPr wrap="none" rtlCol="0">
            <a:spAutoFit/>
          </a:bodyPr>
          <a:lstStyle/>
          <a:p>
            <a:r>
              <a:rPr lang="es-CO" dirty="0"/>
              <a:t>POSIBLES SINÓNIMOS</a:t>
            </a:r>
          </a:p>
        </p:txBody>
      </p:sp>
      <p:sp>
        <p:nvSpPr>
          <p:cNvPr id="4" name="3 CuadroTexto"/>
          <p:cNvSpPr txBox="1"/>
          <p:nvPr/>
        </p:nvSpPr>
        <p:spPr>
          <a:xfrm>
            <a:off x="3070710" y="44624"/>
            <a:ext cx="2725426" cy="400110"/>
          </a:xfrm>
          <a:prstGeom prst="rect">
            <a:avLst/>
          </a:prstGeom>
          <a:noFill/>
        </p:spPr>
        <p:txBody>
          <a:bodyPr wrap="none" rtlCol="0">
            <a:spAutoFit/>
          </a:bodyPr>
          <a:lstStyle/>
          <a:p>
            <a:r>
              <a:rPr lang="es-CO" sz="2000" b="1" dirty="0">
                <a:latin typeface="Candara" pitchFamily="34" charset="0"/>
              </a:rPr>
              <a:t>Problemas   Principales</a:t>
            </a:r>
          </a:p>
        </p:txBody>
      </p:sp>
      <p:sp>
        <p:nvSpPr>
          <p:cNvPr id="5" name="4 CuadroTexto"/>
          <p:cNvSpPr txBox="1"/>
          <p:nvPr/>
        </p:nvSpPr>
        <p:spPr>
          <a:xfrm>
            <a:off x="2206388" y="404664"/>
            <a:ext cx="4669868" cy="400110"/>
          </a:xfrm>
          <a:prstGeom prst="rect">
            <a:avLst/>
          </a:prstGeom>
          <a:noFill/>
        </p:spPr>
        <p:txBody>
          <a:bodyPr wrap="none" rtlCol="0">
            <a:spAutoFit/>
          </a:bodyPr>
          <a:lstStyle/>
          <a:p>
            <a:r>
              <a:rPr lang="es-CO" sz="2000" b="1" dirty="0">
                <a:latin typeface="Candara" pitchFamily="34" charset="0"/>
              </a:rPr>
              <a:t>Conocimiento, uso y aplicación del </a:t>
            </a:r>
            <a:r>
              <a:rPr lang="es-CO" sz="2000" b="1" dirty="0" err="1">
                <a:latin typeface="Candara" pitchFamily="34" charset="0"/>
              </a:rPr>
              <a:t>MeSH</a:t>
            </a:r>
            <a:endParaRPr lang="es-CO" sz="2000" b="1" dirty="0">
              <a:latin typeface="Candara"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539552" y="908718"/>
          <a:ext cx="7560840" cy="5470778"/>
        </p:xfrm>
        <a:graphic>
          <a:graphicData uri="http://schemas.openxmlformats.org/drawingml/2006/table">
            <a:tbl>
              <a:tblPr/>
              <a:tblGrid>
                <a:gridCol w="1061625">
                  <a:extLst>
                    <a:ext uri="{9D8B030D-6E8A-4147-A177-3AD203B41FA5}">
                      <a16:colId xmlns:a16="http://schemas.microsoft.com/office/drawing/2014/main" val="20000"/>
                    </a:ext>
                  </a:extLst>
                </a:gridCol>
                <a:gridCol w="1061625">
                  <a:extLst>
                    <a:ext uri="{9D8B030D-6E8A-4147-A177-3AD203B41FA5}">
                      <a16:colId xmlns:a16="http://schemas.microsoft.com/office/drawing/2014/main" val="20001"/>
                    </a:ext>
                  </a:extLst>
                </a:gridCol>
                <a:gridCol w="1191090">
                  <a:extLst>
                    <a:ext uri="{9D8B030D-6E8A-4147-A177-3AD203B41FA5}">
                      <a16:colId xmlns:a16="http://schemas.microsoft.com/office/drawing/2014/main" val="20002"/>
                    </a:ext>
                  </a:extLst>
                </a:gridCol>
                <a:gridCol w="1061625">
                  <a:extLst>
                    <a:ext uri="{9D8B030D-6E8A-4147-A177-3AD203B41FA5}">
                      <a16:colId xmlns:a16="http://schemas.microsoft.com/office/drawing/2014/main" val="20003"/>
                    </a:ext>
                  </a:extLst>
                </a:gridCol>
                <a:gridCol w="2032747">
                  <a:extLst>
                    <a:ext uri="{9D8B030D-6E8A-4147-A177-3AD203B41FA5}">
                      <a16:colId xmlns:a16="http://schemas.microsoft.com/office/drawing/2014/main" val="20004"/>
                    </a:ext>
                  </a:extLst>
                </a:gridCol>
                <a:gridCol w="90503">
                  <a:extLst>
                    <a:ext uri="{9D8B030D-6E8A-4147-A177-3AD203B41FA5}">
                      <a16:colId xmlns:a16="http://schemas.microsoft.com/office/drawing/2014/main" val="20005"/>
                    </a:ext>
                  </a:extLst>
                </a:gridCol>
                <a:gridCol w="1061625">
                  <a:extLst>
                    <a:ext uri="{9D8B030D-6E8A-4147-A177-3AD203B41FA5}">
                      <a16:colId xmlns:a16="http://schemas.microsoft.com/office/drawing/2014/main" val="20006"/>
                    </a:ext>
                  </a:extLst>
                </a:gridCol>
              </a:tblGrid>
              <a:tr h="271415">
                <a:tc gridSpan="3">
                  <a:txBody>
                    <a:bodyPr/>
                    <a:lstStyle/>
                    <a:p>
                      <a:r>
                        <a:rPr lang="es-CO" sz="1600" dirty="0">
                          <a:hlinkClick r:id="rId2"/>
                        </a:rPr>
                        <a:t>Cardiovascular </a:t>
                      </a:r>
                      <a:r>
                        <a:rPr lang="es-CO" sz="1600" dirty="0" err="1">
                          <a:hlinkClick r:id="rId2"/>
                        </a:rPr>
                        <a:t>Diseases</a:t>
                      </a:r>
                      <a:r>
                        <a:rPr lang="es-CO" sz="1600" dirty="0">
                          <a:hlinkClick r:id="rId2"/>
                        </a:rPr>
                        <a:t> [C14]</a:t>
                      </a:r>
                      <a:endParaRPr lang="es-CO" sz="1600" dirty="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dirty="0"/>
                    </a:p>
                  </a:txBody>
                  <a:tcPr marL="31262" marR="31262" marT="15631" marB="15631" anchor="ctr">
                    <a:lnL>
                      <a:noFill/>
                    </a:lnL>
                    <a:lnR>
                      <a:noFill/>
                    </a:lnR>
                    <a:lnT>
                      <a:noFill/>
                    </a:lnT>
                    <a:lnB>
                      <a:noFill/>
                    </a:lnB>
                  </a:tcPr>
                </a:tc>
                <a:extLst>
                  <a:ext uri="{0D108BD9-81ED-4DB2-BD59-A6C34878D82A}">
                    <a16:rowId xmlns:a16="http://schemas.microsoft.com/office/drawing/2014/main" val="10000"/>
                  </a:ext>
                </a:extLst>
              </a:tr>
              <a:tr h="155094">
                <a:tc gridSpan="3">
                  <a:txBody>
                    <a:bodyPr/>
                    <a:lstStyle/>
                    <a:p>
                      <a:r>
                        <a:rPr lang="es-CO" sz="1600" dirty="0"/>
                        <a:t>   </a:t>
                      </a:r>
                      <a:r>
                        <a:rPr lang="es-CO" sz="1600" dirty="0" err="1">
                          <a:hlinkClick r:id="rId3"/>
                        </a:rPr>
                        <a:t>Heart</a:t>
                      </a:r>
                      <a:r>
                        <a:rPr lang="es-CO" sz="1600" dirty="0">
                          <a:hlinkClick r:id="rId3"/>
                        </a:rPr>
                        <a:t> </a:t>
                      </a:r>
                      <a:r>
                        <a:rPr lang="es-CO" sz="1600" dirty="0" err="1">
                          <a:hlinkClick r:id="rId3"/>
                        </a:rPr>
                        <a:t>Diseases</a:t>
                      </a:r>
                      <a:r>
                        <a:rPr lang="es-CO" sz="1600" dirty="0">
                          <a:hlinkClick r:id="rId3"/>
                        </a:rPr>
                        <a:t> [C14.280]</a:t>
                      </a:r>
                      <a:endParaRPr lang="es-CO" sz="1600" dirty="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1"/>
                  </a:ext>
                </a:extLst>
              </a:tr>
              <a:tr h="271415">
                <a:tc>
                  <a:txBody>
                    <a:bodyPr/>
                    <a:lstStyle/>
                    <a:p>
                      <a:endParaRPr lang="es-CO" sz="1600" dirty="0"/>
                    </a:p>
                  </a:txBody>
                  <a:tcPr marL="31262" marR="31262" marT="15631" marB="15631" anchor="ctr">
                    <a:lnL>
                      <a:noFill/>
                    </a:lnL>
                    <a:lnR>
                      <a:noFill/>
                    </a:lnR>
                    <a:lnT>
                      <a:noFill/>
                    </a:lnT>
                    <a:lnB>
                      <a:noFill/>
                    </a:lnB>
                  </a:tcPr>
                </a:tc>
                <a:tc gridSpan="3">
                  <a:txBody>
                    <a:bodyPr/>
                    <a:lstStyle/>
                    <a:p>
                      <a:r>
                        <a:rPr lang="es-CO" sz="1600">
                          <a:hlinkClick r:id="rId4"/>
                        </a:rPr>
                        <a:t>Arrhythmias, Cardiac [C14.280.067]  </a:t>
                      </a:r>
                      <a:r>
                        <a:rPr lang="es-CO" sz="1600" b="1">
                          <a:hlinkClick r:id="rId4"/>
                        </a:rPr>
                        <a:t>+</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2"/>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5"/>
                        </a:rPr>
                        <a:t>Carcinoid Heart Disease [C14.280.104]</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dirty="0"/>
                    </a:p>
                  </a:txBody>
                  <a:tcPr marL="31262" marR="31262" marT="15631" marB="15631" anchor="ctr">
                    <a:lnL>
                      <a:noFill/>
                    </a:lnL>
                    <a:lnR>
                      <a:noFill/>
                    </a:lnR>
                    <a:lnT>
                      <a:noFill/>
                    </a:lnT>
                    <a:lnB>
                      <a:noFill/>
                    </a:lnB>
                  </a:tcPr>
                </a:tc>
                <a:extLst>
                  <a:ext uri="{0D108BD9-81ED-4DB2-BD59-A6C34878D82A}">
                    <a16:rowId xmlns:a16="http://schemas.microsoft.com/office/drawing/2014/main" val="10003"/>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dirty="0" err="1">
                          <a:hlinkClick r:id="rId6"/>
                        </a:rPr>
                        <a:t>Cardiac</a:t>
                      </a:r>
                      <a:r>
                        <a:rPr lang="es-CO" sz="1600" dirty="0">
                          <a:hlinkClick r:id="rId6"/>
                        </a:rPr>
                        <a:t> Output, </a:t>
                      </a:r>
                      <a:r>
                        <a:rPr lang="es-CO" sz="1600" dirty="0" err="1">
                          <a:hlinkClick r:id="rId6"/>
                        </a:rPr>
                        <a:t>High</a:t>
                      </a:r>
                      <a:r>
                        <a:rPr lang="es-CO" sz="1600" dirty="0">
                          <a:hlinkClick r:id="rId6"/>
                        </a:rPr>
                        <a:t> [C14.280.142]</a:t>
                      </a:r>
                      <a:endParaRPr lang="es-CO" sz="1600" dirty="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4"/>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7"/>
                        </a:rPr>
                        <a:t>Cardiac Output, Low [C14.280.148]</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5"/>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dirty="0" err="1">
                          <a:hlinkClick r:id="rId8"/>
                        </a:rPr>
                        <a:t>Cardiac</a:t>
                      </a:r>
                      <a:r>
                        <a:rPr lang="es-CO" sz="1600" dirty="0">
                          <a:hlinkClick r:id="rId8"/>
                        </a:rPr>
                        <a:t> </a:t>
                      </a:r>
                      <a:r>
                        <a:rPr lang="es-CO" sz="1600" dirty="0" err="1">
                          <a:hlinkClick r:id="rId8"/>
                        </a:rPr>
                        <a:t>Tamponade</a:t>
                      </a:r>
                      <a:r>
                        <a:rPr lang="es-CO" sz="1600" dirty="0">
                          <a:hlinkClick r:id="rId8"/>
                        </a:rPr>
                        <a:t> [C14.280.155]</a:t>
                      </a:r>
                      <a:endParaRPr lang="es-CO" sz="1600" dirty="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6"/>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9"/>
                        </a:rPr>
                        <a:t>Cardiomegaly [C14.280.195]  </a:t>
                      </a:r>
                      <a:r>
                        <a:rPr lang="es-CO" sz="1600" b="1">
                          <a:hlinkClick r:id="rId9"/>
                        </a:rPr>
                        <a:t>+</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dirty="0"/>
                    </a:p>
                  </a:txBody>
                  <a:tcPr marL="31262" marR="31262" marT="15631" marB="15631" anchor="ctr">
                    <a:lnL>
                      <a:noFill/>
                    </a:lnL>
                    <a:lnR>
                      <a:noFill/>
                    </a:lnR>
                    <a:lnT>
                      <a:noFill/>
                    </a:lnT>
                    <a:lnB>
                      <a:noFill/>
                    </a:lnB>
                  </a:tcPr>
                </a:tc>
                <a:extLst>
                  <a:ext uri="{0D108BD9-81ED-4DB2-BD59-A6C34878D82A}">
                    <a16:rowId xmlns:a16="http://schemas.microsoft.com/office/drawing/2014/main" val="10007"/>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0"/>
                        </a:rPr>
                        <a:t>Cardiomyopathies [C14.280.238]  </a:t>
                      </a:r>
                      <a:r>
                        <a:rPr lang="es-CO" sz="1600" b="1">
                          <a:hlinkClick r:id="rId10"/>
                        </a:rPr>
                        <a:t>+</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8"/>
                  </a:ext>
                </a:extLst>
              </a:tr>
              <a:tr h="271415">
                <a:tc>
                  <a:txBody>
                    <a:bodyPr/>
                    <a:lstStyle/>
                    <a:p>
                      <a:endParaRPr lang="es-CO" sz="1600" dirty="0"/>
                    </a:p>
                  </a:txBody>
                  <a:tcPr marL="31262" marR="31262" marT="15631" marB="15631" anchor="ctr">
                    <a:lnL>
                      <a:noFill/>
                    </a:lnL>
                    <a:lnR>
                      <a:noFill/>
                    </a:lnR>
                    <a:lnT>
                      <a:noFill/>
                    </a:lnT>
                    <a:lnB>
                      <a:noFill/>
                    </a:lnB>
                  </a:tcPr>
                </a:tc>
                <a:tc gridSpan="3">
                  <a:txBody>
                    <a:bodyPr/>
                    <a:lstStyle/>
                    <a:p>
                      <a:r>
                        <a:rPr lang="es-CO" sz="1600">
                          <a:hlinkClick r:id="rId11"/>
                        </a:rPr>
                        <a:t>Endocarditis [C14.280.282]  </a:t>
                      </a:r>
                      <a:r>
                        <a:rPr lang="es-CO" sz="1600" b="1">
                          <a:hlinkClick r:id="rId11"/>
                        </a:rPr>
                        <a:t>+</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09"/>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2"/>
                        </a:rPr>
                        <a:t>Heart Aneurysm [C14.280.358]</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0"/>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3"/>
                        </a:rPr>
                        <a:t>Heart Arrest [C14.280.383]  </a:t>
                      </a:r>
                      <a:r>
                        <a:rPr lang="es-CO" sz="1600" b="1">
                          <a:hlinkClick r:id="rId13"/>
                        </a:rPr>
                        <a:t>+</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1"/>
                  </a:ext>
                </a:extLst>
              </a:tr>
              <a:tr h="271415">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4"/>
                        </a:rPr>
                        <a:t>Heart Defects, Congenital [C14.280.400]  </a:t>
                      </a:r>
                      <a:r>
                        <a:rPr lang="es-CO" sz="1600" b="1">
                          <a:hlinkClick r:id="rId14"/>
                        </a:rPr>
                        <a:t>+</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2"/>
                  </a:ext>
                </a:extLst>
              </a:tr>
              <a:tr h="271415">
                <a:tc>
                  <a:txBody>
                    <a:bodyPr/>
                    <a:lstStyle/>
                    <a:p>
                      <a:pPr algn="r"/>
                      <a:endParaRPr lang="es-CO" sz="1600"/>
                    </a:p>
                  </a:txBody>
                  <a:tcPr marL="31262" marR="31262" marT="15631" marB="15631" anchor="ctr">
                    <a:lnL>
                      <a:noFill/>
                    </a:lnL>
                    <a:lnR>
                      <a:noFill/>
                    </a:lnR>
                    <a:lnT>
                      <a:noFill/>
                    </a:lnT>
                    <a:lnB>
                      <a:noFill/>
                    </a:lnB>
                  </a:tcPr>
                </a:tc>
                <a:tc gridSpan="3">
                  <a:txBody>
                    <a:bodyPr/>
                    <a:lstStyle/>
                    <a:p>
                      <a:r>
                        <a:rPr lang="es-CO" sz="1600" dirty="0" err="1">
                          <a:hlinkClick r:id="rId15"/>
                        </a:rPr>
                        <a:t>Heart</a:t>
                      </a:r>
                      <a:r>
                        <a:rPr lang="es-CO" sz="1600" dirty="0">
                          <a:hlinkClick r:id="rId15"/>
                        </a:rPr>
                        <a:t> </a:t>
                      </a:r>
                      <a:r>
                        <a:rPr lang="es-CO" sz="1600" dirty="0" err="1">
                          <a:hlinkClick r:id="rId15"/>
                        </a:rPr>
                        <a:t>Failure</a:t>
                      </a:r>
                      <a:r>
                        <a:rPr lang="es-CO" sz="1600" dirty="0">
                          <a:hlinkClick r:id="rId15"/>
                        </a:rPr>
                        <a:t> [C14.280.434]</a:t>
                      </a:r>
                      <a:endParaRPr lang="es-CO" sz="1600" dirty="0"/>
                    </a:p>
                  </a:txBody>
                  <a:tcPr marL="31262" marR="31262" marT="15631" marB="15631" anchor="ctr">
                    <a:lnL>
                      <a:noFill/>
                    </a:lnL>
                    <a:lnR>
                      <a:noFill/>
                    </a:lnR>
                    <a:lnT>
                      <a:noFill/>
                    </a:lnT>
                    <a:lnB>
                      <a:noFill/>
                    </a:lnB>
                    <a:solidFill>
                      <a:srgbClr val="92D050"/>
                    </a:solidFill>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3"/>
                  </a:ext>
                </a:extLst>
              </a:tr>
              <a:tr h="271415">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6"/>
                        </a:rPr>
                        <a:t>Cardio-Renal Syndrome [C14.280.434.156]</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4"/>
                  </a:ext>
                </a:extLst>
              </a:tr>
              <a:tr h="271415">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7"/>
                        </a:rPr>
                        <a:t>Dyspnea, Paroxysmal [C14.280.434.313]</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5"/>
                  </a:ext>
                </a:extLst>
              </a:tr>
              <a:tr h="271415">
                <a:tc>
                  <a:txBody>
                    <a:bodyPr/>
                    <a:lstStyle/>
                    <a:p>
                      <a:endParaRPr lang="es-CO" sz="1600" dirty="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8"/>
                        </a:rPr>
                        <a:t>Edema, Cardiac [C14.280.434.482]</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6"/>
                  </a:ext>
                </a:extLst>
              </a:tr>
              <a:tr h="271415">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19"/>
                        </a:rPr>
                        <a:t>Heart Failure, Diastolic [C14.280.434.611]</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extLst>
                  <a:ext uri="{0D108BD9-81ED-4DB2-BD59-A6C34878D82A}">
                    <a16:rowId xmlns:a16="http://schemas.microsoft.com/office/drawing/2014/main" val="10017"/>
                  </a:ext>
                </a:extLst>
              </a:tr>
              <a:tr h="271415">
                <a:tc>
                  <a:txBody>
                    <a:bodyPr/>
                    <a:lstStyle/>
                    <a:p>
                      <a:endParaRPr lang="es-CO" sz="1600" dirty="0"/>
                    </a:p>
                  </a:txBody>
                  <a:tcPr marL="31262" marR="31262" marT="15631" marB="15631" anchor="ctr">
                    <a:lnL>
                      <a:noFill/>
                    </a:lnL>
                    <a:lnR>
                      <a:noFill/>
                    </a:lnR>
                    <a:lnT>
                      <a:noFill/>
                    </a:lnT>
                    <a:lnB>
                      <a:noFill/>
                    </a:lnB>
                  </a:tcPr>
                </a:tc>
                <a:tc>
                  <a:txBody>
                    <a:bodyPr/>
                    <a:lstStyle/>
                    <a:p>
                      <a:endParaRPr lang="es-CO" sz="1600"/>
                    </a:p>
                  </a:txBody>
                  <a:tcPr marL="31262" marR="31262" marT="15631" marB="15631" anchor="ctr">
                    <a:lnL>
                      <a:noFill/>
                    </a:lnL>
                    <a:lnR>
                      <a:noFill/>
                    </a:lnR>
                    <a:lnT>
                      <a:noFill/>
                    </a:lnT>
                    <a:lnB>
                      <a:noFill/>
                    </a:lnB>
                  </a:tcPr>
                </a:tc>
                <a:tc gridSpan="3">
                  <a:txBody>
                    <a:bodyPr/>
                    <a:lstStyle/>
                    <a:p>
                      <a:r>
                        <a:rPr lang="es-CO" sz="1600">
                          <a:hlinkClick r:id="rId20"/>
                        </a:rPr>
                        <a:t>Heart Failure, Systolic [C14.280.434.676]</a:t>
                      </a:r>
                      <a:endParaRPr lang="es-CO" sz="1600"/>
                    </a:p>
                  </a:txBody>
                  <a:tcPr marL="31262" marR="31262" marT="15631" marB="15631" anchor="ctr">
                    <a:lnL>
                      <a:noFill/>
                    </a:lnL>
                    <a:lnR>
                      <a:noFill/>
                    </a:lnR>
                    <a:lnT>
                      <a:noFill/>
                    </a:lnT>
                    <a:lnB>
                      <a:noFill/>
                    </a:lnB>
                  </a:tcPr>
                </a:tc>
                <a:tc hMerge="1">
                  <a:txBody>
                    <a:bodyPr/>
                    <a:lstStyle/>
                    <a:p>
                      <a:endParaRPr lang="es-CO"/>
                    </a:p>
                  </a:txBody>
                  <a:tcPr/>
                </a:tc>
                <a:tc hMerge="1">
                  <a:txBody>
                    <a:bodyPr/>
                    <a:lstStyle/>
                    <a:p>
                      <a:endParaRPr lang="es-CO"/>
                    </a:p>
                  </a:txBody>
                  <a:tcPr/>
                </a:tc>
                <a:tc>
                  <a:txBody>
                    <a:bodyPr/>
                    <a:lstStyle/>
                    <a:p>
                      <a:endParaRPr lang="es-CO" sz="1600"/>
                    </a:p>
                  </a:txBody>
                  <a:tcPr marL="31262" marR="31262" marT="15631" marB="15631">
                    <a:lnL>
                      <a:noFill/>
                    </a:lnL>
                    <a:lnT>
                      <a:noFill/>
                    </a:lnT>
                  </a:tcPr>
                </a:tc>
                <a:tc>
                  <a:txBody>
                    <a:bodyPr/>
                    <a:lstStyle/>
                    <a:p>
                      <a:endParaRPr lang="es-CO" sz="1600" dirty="0"/>
                    </a:p>
                  </a:txBody>
                  <a:tcPr marL="31262" marR="31262" marT="15631" marB="15631">
                    <a:lnT>
                      <a:noFill/>
                    </a:lnT>
                  </a:tcPr>
                </a:tc>
                <a:extLst>
                  <a:ext uri="{0D108BD9-81ED-4DB2-BD59-A6C34878D82A}">
                    <a16:rowId xmlns:a16="http://schemas.microsoft.com/office/drawing/2014/main" val="10018"/>
                  </a:ext>
                </a:extLst>
              </a:tr>
            </a:tbl>
          </a:graphicData>
        </a:graphic>
      </p:graphicFrame>
      <p:sp>
        <p:nvSpPr>
          <p:cNvPr id="4" name="3 CuadroTexto"/>
          <p:cNvSpPr txBox="1"/>
          <p:nvPr/>
        </p:nvSpPr>
        <p:spPr>
          <a:xfrm>
            <a:off x="5796136" y="404664"/>
            <a:ext cx="2016224" cy="1569660"/>
          </a:xfrm>
          <a:prstGeom prst="rect">
            <a:avLst/>
          </a:prstGeom>
          <a:noFill/>
        </p:spPr>
        <p:txBody>
          <a:bodyPr wrap="square" rtlCol="0">
            <a:spAutoFit/>
          </a:bodyPr>
          <a:lstStyle/>
          <a:p>
            <a:r>
              <a:rPr lang="es-CO" sz="2400" dirty="0"/>
              <a:t>ESTRUCTURA</a:t>
            </a:r>
          </a:p>
          <a:p>
            <a:r>
              <a:rPr lang="es-CO" sz="2400" dirty="0"/>
              <a:t>TAXONÓMICA</a:t>
            </a:r>
          </a:p>
          <a:p>
            <a:r>
              <a:rPr lang="es-CO" sz="2400" dirty="0"/>
              <a:t>DE TÉRMINOS </a:t>
            </a:r>
          </a:p>
          <a:p>
            <a:r>
              <a:rPr lang="es-CO" sz="2400" dirty="0" err="1"/>
              <a:t>MeSH</a:t>
            </a:r>
            <a:endParaRPr lang="es-CO" sz="2400" dirty="0"/>
          </a:p>
        </p:txBody>
      </p:sp>
      <p:sp>
        <p:nvSpPr>
          <p:cNvPr id="5" name="4 CuadroTexto"/>
          <p:cNvSpPr txBox="1"/>
          <p:nvPr/>
        </p:nvSpPr>
        <p:spPr>
          <a:xfrm>
            <a:off x="5436096" y="2636912"/>
            <a:ext cx="3312368" cy="1569660"/>
          </a:xfrm>
          <a:prstGeom prst="rect">
            <a:avLst/>
          </a:prstGeom>
          <a:noFill/>
        </p:spPr>
        <p:txBody>
          <a:bodyPr wrap="square" rtlCol="0">
            <a:spAutoFit/>
          </a:bodyPr>
          <a:lstStyle/>
          <a:p>
            <a:r>
              <a:rPr lang="es-CO" sz="2400" dirty="0"/>
              <a:t>Asignación por clasificación humana y</a:t>
            </a:r>
          </a:p>
          <a:p>
            <a:r>
              <a:rPr lang="es-CO" sz="2400" dirty="0"/>
              <a:t>Desactualizada con la publicación</a:t>
            </a:r>
          </a:p>
        </p:txBody>
      </p:sp>
      <p:sp>
        <p:nvSpPr>
          <p:cNvPr id="6" name="5 Flecha derecha"/>
          <p:cNvSpPr/>
          <p:nvPr/>
        </p:nvSpPr>
        <p:spPr>
          <a:xfrm rot="16200000">
            <a:off x="-972616" y="2852936"/>
            <a:ext cx="3240360" cy="648072"/>
          </a:xfrm>
          <a:prstGeom prst="rightArrow">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Sensibilidad</a:t>
            </a:r>
          </a:p>
        </p:txBody>
      </p:sp>
      <p:sp>
        <p:nvSpPr>
          <p:cNvPr id="7" name="6 Flecha derecha"/>
          <p:cNvSpPr/>
          <p:nvPr/>
        </p:nvSpPr>
        <p:spPr>
          <a:xfrm rot="5400000">
            <a:off x="-468560" y="4509120"/>
            <a:ext cx="3240360" cy="648072"/>
          </a:xfrm>
          <a:prstGeom prst="rightArrow">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solidFill>
                  <a:schemeClr val="tx1"/>
                </a:solidFill>
              </a:rPr>
              <a:t>Especificidad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343109"/>
            <a:ext cx="856895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En pacientes mayores de 18 a</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ñ</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os con </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falla card</a:t>
            </a:r>
            <a:r>
              <a:rPr kumimoji="0" lang="es-CO" sz="1400" b="1" i="0" u="none" strike="noStrike" cap="none" normalizeH="0" baseline="0" dirty="0">
                <a:ln>
                  <a:noFill/>
                </a:ln>
                <a:solidFill>
                  <a:schemeClr val="tx1"/>
                </a:solidFill>
                <a:effectLst/>
                <a:latin typeface="Calibri"/>
                <a:ea typeface="Calibri" pitchFamily="34" charset="0"/>
                <a:cs typeface="Times New Roman" pitchFamily="18" charset="0"/>
              </a:rPr>
              <a:t>í</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aca</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avanzada estado funcional </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NYHA IV</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con terapia m</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é</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dica </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ó</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ptima no candidatos a trasplante card</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í</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aco, con fracci</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ó</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n de </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eyecci</a:t>
            </a:r>
            <a:r>
              <a:rPr kumimoji="0" lang="es-CO" sz="1400" b="1" i="0" u="none" strike="noStrike" cap="none" normalizeH="0" baseline="0" dirty="0">
                <a:ln>
                  <a:noFill/>
                </a:ln>
                <a:solidFill>
                  <a:schemeClr val="tx1"/>
                </a:solidFill>
                <a:effectLst/>
                <a:latin typeface="Calibri"/>
                <a:ea typeface="Calibri" pitchFamily="34" charset="0"/>
                <a:cs typeface="Times New Roman" pitchFamily="18" charset="0"/>
              </a:rPr>
              <a:t>ó</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n menor del 25%</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y consumo pico de </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oxigeno menor de 14 ml/Kg/minuto,</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la utilizaci</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ó</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n de </a:t>
            </a:r>
            <a:r>
              <a:rPr kumimoji="0" lang="es-CO" sz="1400" b="1" i="0" u="none" strike="noStrike" cap="none" normalizeH="0" baseline="0" dirty="0">
                <a:ln>
                  <a:noFill/>
                </a:ln>
                <a:solidFill>
                  <a:schemeClr val="tx1"/>
                </a:solidFill>
                <a:effectLst/>
                <a:latin typeface="Cambria" pitchFamily="18" charset="0"/>
                <a:ea typeface="Calibri" pitchFamily="34" charset="0"/>
                <a:cs typeface="Times New Roman" pitchFamily="18" charset="0"/>
              </a:rPr>
              <a:t>dispositivos de asistencia ventricular</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 como terapia de destino comparado con terapia est</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á</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ndar, reduce la mortalidad y mejora la calidad de vida a un a</a:t>
            </a:r>
            <a:r>
              <a:rPr kumimoji="0" lang="es-CO" sz="1400" b="0" i="0" u="none" strike="noStrike" cap="none" normalizeH="0" baseline="0" dirty="0">
                <a:ln>
                  <a:noFill/>
                </a:ln>
                <a:solidFill>
                  <a:schemeClr val="tx1"/>
                </a:solidFill>
                <a:effectLst/>
                <a:latin typeface="Calibri"/>
                <a:ea typeface="Calibri" pitchFamily="34" charset="0"/>
                <a:cs typeface="Times New Roman" pitchFamily="18" charset="0"/>
              </a:rPr>
              <a:t>ñ</a:t>
            </a:r>
            <a:r>
              <a:rPr kumimoji="0" lang="es-CO" sz="1400" b="0" i="0" u="none" strike="noStrike" cap="none" normalizeH="0" baseline="0" dirty="0">
                <a:ln>
                  <a:noFill/>
                </a:ln>
                <a:solidFill>
                  <a:schemeClr val="tx1"/>
                </a:solidFill>
                <a:effectLst/>
                <a:latin typeface="Cambria" pitchFamily="18" charset="0"/>
                <a:ea typeface="Calibri" pitchFamily="34" charset="0"/>
                <a:cs typeface="Times New Roman" pitchFamily="18" charset="0"/>
              </a:rPr>
              <a:t>o?</a:t>
            </a:r>
            <a:endParaRPr kumimoji="0" lang="es-CO" sz="2000" b="0" i="0" u="none" strike="noStrike" cap="none" normalizeH="0" baseline="0" dirty="0">
              <a:ln>
                <a:noFill/>
              </a:ln>
              <a:solidFill>
                <a:schemeClr val="tx1"/>
              </a:solidFill>
              <a:effectLst/>
              <a:latin typeface="Arial" pitchFamily="34" charset="0"/>
              <a:cs typeface="Arial" pitchFamily="34" charset="0"/>
            </a:endParaRPr>
          </a:p>
        </p:txBody>
      </p:sp>
      <p:sp>
        <p:nvSpPr>
          <p:cNvPr id="4" name="3 Elipse"/>
          <p:cNvSpPr/>
          <p:nvPr/>
        </p:nvSpPr>
        <p:spPr>
          <a:xfrm>
            <a:off x="3131840" y="3645024"/>
            <a:ext cx="2160240" cy="19442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a:solidFill>
                  <a:schemeClr val="tx1"/>
                </a:solidFill>
              </a:rPr>
              <a:t>146618</a:t>
            </a:r>
          </a:p>
        </p:txBody>
      </p:sp>
      <p:graphicFrame>
        <p:nvGraphicFramePr>
          <p:cNvPr id="5" name="4 Tabla"/>
          <p:cNvGraphicFramePr>
            <a:graphicFrameLocks noGrp="1"/>
          </p:cNvGraphicFramePr>
          <p:nvPr/>
        </p:nvGraphicFramePr>
        <p:xfrm>
          <a:off x="899592" y="1412776"/>
          <a:ext cx="6096000" cy="495364"/>
        </p:xfrm>
        <a:graphic>
          <a:graphicData uri="http://schemas.openxmlformats.org/drawingml/2006/table">
            <a:tbl>
              <a:tblPr/>
              <a:tblGrid>
                <a:gridCol w="5472608">
                  <a:extLst>
                    <a:ext uri="{9D8B030D-6E8A-4147-A177-3AD203B41FA5}">
                      <a16:colId xmlns:a16="http://schemas.microsoft.com/office/drawing/2014/main" val="20000"/>
                    </a:ext>
                  </a:extLst>
                </a:gridCol>
                <a:gridCol w="623392">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400" dirty="0">
                          <a:highlight>
                            <a:srgbClr val="00FF00"/>
                          </a:highlight>
                          <a:latin typeface="Calibri"/>
                          <a:ea typeface="Calibri"/>
                          <a:cs typeface="Times New Roman"/>
                        </a:rPr>
                        <a:t>Search </a:t>
                      </a:r>
                      <a:r>
                        <a:rPr lang="en-US" sz="1400" b="1" dirty="0">
                          <a:highlight>
                            <a:srgbClr val="00FF00"/>
                          </a:highlight>
                          <a:latin typeface="Calibri"/>
                          <a:ea typeface="Calibri"/>
                          <a:cs typeface="Times New Roman"/>
                        </a:rPr>
                        <a:t>"Heart Failure"[</a:t>
                      </a:r>
                      <a:r>
                        <a:rPr lang="en-US" sz="1400" b="1" dirty="0" err="1">
                          <a:highlight>
                            <a:srgbClr val="00FF00"/>
                          </a:highlight>
                          <a:latin typeface="Calibri"/>
                          <a:ea typeface="Calibri"/>
                          <a:cs typeface="Times New Roman"/>
                        </a:rPr>
                        <a:t>MeSH</a:t>
                      </a:r>
                      <a:r>
                        <a:rPr lang="en-US" sz="1400" b="1" dirty="0">
                          <a:highlight>
                            <a:srgbClr val="00FF00"/>
                          </a:highlight>
                          <a:latin typeface="Calibri"/>
                          <a:ea typeface="Calibri"/>
                          <a:cs typeface="Times New Roman"/>
                        </a:rPr>
                        <a:t>] OR heart failure[</a:t>
                      </a:r>
                      <a:r>
                        <a:rPr lang="en-US" sz="1400" b="1" dirty="0" err="1">
                          <a:highlight>
                            <a:srgbClr val="00FF00"/>
                          </a:highlight>
                          <a:latin typeface="Calibri"/>
                          <a:ea typeface="Calibri"/>
                          <a:cs typeface="Times New Roman"/>
                        </a:rPr>
                        <a:t>tiab</a:t>
                      </a:r>
                      <a:r>
                        <a:rPr lang="en-US" sz="1400" b="1" dirty="0">
                          <a:highlight>
                            <a:srgbClr val="00FF00"/>
                          </a:highlight>
                          <a:latin typeface="Calibri"/>
                          <a:ea typeface="Calibri"/>
                          <a:cs typeface="Times New Roman"/>
                        </a:rPr>
                        <a:t>] OR cardiac failure[</a:t>
                      </a:r>
                      <a:r>
                        <a:rPr lang="en-US" sz="1400" b="1" dirty="0" err="1">
                          <a:highlight>
                            <a:srgbClr val="00FF00"/>
                          </a:highlight>
                          <a:latin typeface="Calibri"/>
                          <a:ea typeface="Calibri"/>
                          <a:cs typeface="Times New Roman"/>
                        </a:rPr>
                        <a:t>tiab</a:t>
                      </a:r>
                      <a:r>
                        <a:rPr lang="en-US" sz="1400" b="1" dirty="0">
                          <a:highlight>
                            <a:srgbClr val="00FF00"/>
                          </a:highlight>
                          <a:latin typeface="Calibri"/>
                          <a:ea typeface="Calibri"/>
                          <a:cs typeface="Times New Roman"/>
                        </a:rPr>
                        <a:t>] OR myocardial failure[</a:t>
                      </a:r>
                      <a:r>
                        <a:rPr lang="en-US" sz="1400" b="1" dirty="0" err="1">
                          <a:highlight>
                            <a:srgbClr val="00FF00"/>
                          </a:highlight>
                          <a:latin typeface="Calibri"/>
                          <a:ea typeface="Calibri"/>
                          <a:cs typeface="Times New Roman"/>
                        </a:rPr>
                        <a:t>tiab</a:t>
                      </a:r>
                      <a:r>
                        <a:rPr lang="en-US" sz="1400" b="1" dirty="0">
                          <a:highlight>
                            <a:srgbClr val="00FF00"/>
                          </a:highlight>
                          <a:latin typeface="Calibri"/>
                          <a:ea typeface="Calibri"/>
                          <a:cs typeface="Times New Roman"/>
                        </a:rPr>
                        <a:t>]</a:t>
                      </a:r>
                      <a:endParaRPr lang="es-CO" sz="1400" dirty="0">
                        <a:latin typeface="Calibri"/>
                        <a:ea typeface="Calibri"/>
                        <a:cs typeface="Times New Roman"/>
                      </a:endParaRPr>
                    </a:p>
                  </a:txBody>
                  <a:tcPr marL="9525" marR="9525" marT="9525" marB="9525">
                    <a:lnL>
                      <a:noFill/>
                    </a:lnL>
                    <a:lnR>
                      <a:noFill/>
                    </a:lnR>
                    <a:lnT>
                      <a:noFill/>
                    </a:lnT>
                    <a:lnB>
                      <a:noFill/>
                    </a:lnB>
                  </a:tcPr>
                </a:tc>
                <a:tc>
                  <a:txBody>
                    <a:bodyPr/>
                    <a:lstStyle/>
                    <a:p>
                      <a:pPr algn="r">
                        <a:lnSpc>
                          <a:spcPct val="115000"/>
                        </a:lnSpc>
                        <a:spcAft>
                          <a:spcPts val="0"/>
                        </a:spcAft>
                      </a:pPr>
                      <a:r>
                        <a:rPr lang="es-ES_tradnl" sz="1400" u="sng" dirty="0">
                          <a:solidFill>
                            <a:srgbClr val="0000FF"/>
                          </a:solidFill>
                          <a:highlight>
                            <a:srgbClr val="00FF00"/>
                          </a:highlight>
                          <a:latin typeface="Calibri"/>
                          <a:ea typeface="Calibri"/>
                          <a:cs typeface="Times New Roman"/>
                          <a:hlinkClick r:id="rId2" tooltip="Show search results"/>
                        </a:rPr>
                        <a:t>146618</a:t>
                      </a:r>
                      <a:endParaRPr lang="es-CO" sz="1400" dirty="0">
                        <a:latin typeface="Calibri"/>
                        <a:ea typeface="Calibri"/>
                        <a:cs typeface="Times New Roman"/>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7" name="6 Elipse"/>
          <p:cNvSpPr/>
          <p:nvPr/>
        </p:nvSpPr>
        <p:spPr>
          <a:xfrm>
            <a:off x="4860032" y="4509120"/>
            <a:ext cx="1368152"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solidFill>
              </a:rPr>
              <a:t>14312</a:t>
            </a:r>
          </a:p>
        </p:txBody>
      </p:sp>
      <p:sp>
        <p:nvSpPr>
          <p:cNvPr id="8" name="7 Elipse"/>
          <p:cNvSpPr/>
          <p:nvPr/>
        </p:nvSpPr>
        <p:spPr>
          <a:xfrm>
            <a:off x="5004048" y="4149080"/>
            <a:ext cx="648072" cy="6480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dirty="0">
              <a:solidFill>
                <a:schemeClr val="tx1"/>
              </a:solidFill>
            </a:endParaRPr>
          </a:p>
        </p:txBody>
      </p:sp>
      <p:graphicFrame>
        <p:nvGraphicFramePr>
          <p:cNvPr id="9" name="8 Tabla"/>
          <p:cNvGraphicFramePr>
            <a:graphicFrameLocks noGrp="1"/>
          </p:cNvGraphicFramePr>
          <p:nvPr/>
        </p:nvGraphicFramePr>
        <p:xfrm>
          <a:off x="924272" y="2852936"/>
          <a:ext cx="6096000" cy="264414"/>
        </p:xfrm>
        <a:graphic>
          <a:graphicData uri="http://schemas.openxmlformats.org/drawingml/2006/table">
            <a:tbl>
              <a:tblPr/>
              <a:tblGrid>
                <a:gridCol w="4871864">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400" dirty="0">
                          <a:highlight>
                            <a:srgbClr val="00FFFF"/>
                          </a:highlight>
                          <a:latin typeface="Calibri"/>
                          <a:ea typeface="Calibri"/>
                          <a:cs typeface="Times New Roman"/>
                        </a:rPr>
                        <a:t>Search </a:t>
                      </a:r>
                      <a:r>
                        <a:rPr lang="en-US" sz="1400" b="1" dirty="0">
                          <a:highlight>
                            <a:srgbClr val="00FFFF"/>
                          </a:highlight>
                          <a:latin typeface="Calibri"/>
                          <a:ea typeface="Calibri"/>
                          <a:cs typeface="Times New Roman"/>
                        </a:rPr>
                        <a:t>NYHA IV[</a:t>
                      </a:r>
                      <a:r>
                        <a:rPr lang="en-US" sz="1400" b="1" dirty="0" err="1">
                          <a:highlight>
                            <a:srgbClr val="00FFFF"/>
                          </a:highlight>
                          <a:latin typeface="Calibri"/>
                          <a:ea typeface="Calibri"/>
                          <a:cs typeface="Times New Roman"/>
                        </a:rPr>
                        <a:t>tiab</a:t>
                      </a:r>
                      <a:r>
                        <a:rPr lang="en-US" sz="1400" b="1" dirty="0">
                          <a:highlight>
                            <a:srgbClr val="00FFFF"/>
                          </a:highlight>
                          <a:latin typeface="Calibri"/>
                          <a:ea typeface="Calibri"/>
                          <a:cs typeface="Times New Roman"/>
                        </a:rPr>
                        <a:t>] OR NYHA Class IV[</a:t>
                      </a:r>
                      <a:r>
                        <a:rPr lang="en-US" sz="1400" b="1" dirty="0" err="1">
                          <a:highlight>
                            <a:srgbClr val="00FFFF"/>
                          </a:highlight>
                          <a:latin typeface="Calibri"/>
                          <a:ea typeface="Calibri"/>
                          <a:cs typeface="Times New Roman"/>
                        </a:rPr>
                        <a:t>tiab</a:t>
                      </a:r>
                      <a:r>
                        <a:rPr lang="en-US" sz="1400" b="1" dirty="0">
                          <a:highlight>
                            <a:srgbClr val="00FFFF"/>
                          </a:highlight>
                          <a:latin typeface="Calibri"/>
                          <a:ea typeface="Calibri"/>
                          <a:cs typeface="Times New Roman"/>
                        </a:rPr>
                        <a:t>]</a:t>
                      </a:r>
                      <a:endParaRPr lang="es-CO" sz="1400" dirty="0">
                        <a:latin typeface="Calibri"/>
                        <a:ea typeface="Calibri"/>
                        <a:cs typeface="Times New Roman"/>
                      </a:endParaRPr>
                    </a:p>
                  </a:txBody>
                  <a:tcPr marL="9525" marR="9525" marT="9525" marB="9525">
                    <a:lnL>
                      <a:noFill/>
                    </a:lnL>
                    <a:lnR>
                      <a:noFill/>
                    </a:lnR>
                    <a:lnT>
                      <a:noFill/>
                    </a:lnT>
                    <a:lnB>
                      <a:noFill/>
                    </a:lnB>
                  </a:tcPr>
                </a:tc>
                <a:tc>
                  <a:txBody>
                    <a:bodyPr/>
                    <a:lstStyle/>
                    <a:p>
                      <a:pPr algn="r">
                        <a:lnSpc>
                          <a:spcPct val="115000"/>
                        </a:lnSpc>
                        <a:spcAft>
                          <a:spcPts val="0"/>
                        </a:spcAft>
                      </a:pPr>
                      <a:r>
                        <a:rPr lang="es-ES_tradnl" sz="1400" u="sng" dirty="0">
                          <a:solidFill>
                            <a:srgbClr val="0000FF"/>
                          </a:solidFill>
                          <a:highlight>
                            <a:srgbClr val="00FFFF"/>
                          </a:highlight>
                          <a:latin typeface="Calibri"/>
                          <a:ea typeface="Calibri"/>
                          <a:cs typeface="Times New Roman"/>
                          <a:hlinkClick r:id="rId3" tooltip="Show search results"/>
                        </a:rPr>
                        <a:t>716</a:t>
                      </a:r>
                      <a:endParaRPr lang="es-CO" sz="1400" dirty="0">
                        <a:latin typeface="Calibri"/>
                        <a:ea typeface="Calibri"/>
                        <a:cs typeface="Times New Roman"/>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0" name="9 Tabla"/>
          <p:cNvGraphicFramePr>
            <a:graphicFrameLocks noGrp="1"/>
          </p:cNvGraphicFramePr>
          <p:nvPr/>
        </p:nvGraphicFramePr>
        <p:xfrm>
          <a:off x="899592" y="1986926"/>
          <a:ext cx="6096000" cy="740728"/>
        </p:xfrm>
        <a:graphic>
          <a:graphicData uri="http://schemas.openxmlformats.org/drawingml/2006/table">
            <a:tbl>
              <a:tblPr/>
              <a:tblGrid>
                <a:gridCol w="5184576">
                  <a:extLst>
                    <a:ext uri="{9D8B030D-6E8A-4147-A177-3AD203B41FA5}">
                      <a16:colId xmlns:a16="http://schemas.microsoft.com/office/drawing/2014/main" val="20000"/>
                    </a:ext>
                  </a:extLst>
                </a:gridCol>
                <a:gridCol w="911424">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400" dirty="0">
                          <a:highlight>
                            <a:srgbClr val="C0C0C0"/>
                          </a:highlight>
                          <a:latin typeface="Calibri"/>
                          <a:ea typeface="Calibri"/>
                          <a:cs typeface="Times New Roman"/>
                        </a:rPr>
                        <a:t>Search </a:t>
                      </a:r>
                      <a:r>
                        <a:rPr lang="en-US" sz="1400" b="1" dirty="0">
                          <a:highlight>
                            <a:srgbClr val="C0C0C0"/>
                          </a:highlight>
                          <a:latin typeface="Calibri"/>
                          <a:ea typeface="Calibri"/>
                          <a:cs typeface="Times New Roman"/>
                        </a:rPr>
                        <a:t>"Heart-Assist Devices"[</a:t>
                      </a:r>
                      <a:r>
                        <a:rPr lang="en-US" sz="1400" b="1" dirty="0" err="1">
                          <a:highlight>
                            <a:srgbClr val="C0C0C0"/>
                          </a:highlight>
                          <a:latin typeface="Calibri"/>
                          <a:ea typeface="Calibri"/>
                          <a:cs typeface="Times New Roman"/>
                        </a:rPr>
                        <a:t>MeSH</a:t>
                      </a:r>
                      <a:r>
                        <a:rPr lang="en-US" sz="1400" b="1" dirty="0">
                          <a:highlight>
                            <a:srgbClr val="C0C0C0"/>
                          </a:highlight>
                          <a:latin typeface="Calibri"/>
                          <a:ea typeface="Calibri"/>
                          <a:cs typeface="Times New Roman"/>
                        </a:rPr>
                        <a:t>] OR VAD[</a:t>
                      </a:r>
                      <a:r>
                        <a:rPr lang="en-US" sz="1400" b="1" dirty="0" err="1">
                          <a:highlight>
                            <a:srgbClr val="C0C0C0"/>
                          </a:highlight>
                          <a:latin typeface="Calibri"/>
                          <a:ea typeface="Calibri"/>
                          <a:cs typeface="Times New Roman"/>
                        </a:rPr>
                        <a:t>tiab</a:t>
                      </a:r>
                      <a:r>
                        <a:rPr lang="en-US" sz="1400" b="1" dirty="0">
                          <a:highlight>
                            <a:srgbClr val="C0C0C0"/>
                          </a:highlight>
                          <a:latin typeface="Calibri"/>
                          <a:ea typeface="Calibri"/>
                          <a:cs typeface="Times New Roman"/>
                        </a:rPr>
                        <a:t>] OR "ventricular assist device"[</a:t>
                      </a:r>
                      <a:r>
                        <a:rPr lang="en-US" sz="1400" b="1" dirty="0" err="1">
                          <a:highlight>
                            <a:srgbClr val="C0C0C0"/>
                          </a:highlight>
                          <a:latin typeface="Calibri"/>
                          <a:ea typeface="Calibri"/>
                          <a:cs typeface="Times New Roman"/>
                        </a:rPr>
                        <a:t>tiab</a:t>
                      </a:r>
                      <a:r>
                        <a:rPr lang="en-US" sz="1400" b="1" dirty="0">
                          <a:highlight>
                            <a:srgbClr val="C0C0C0"/>
                          </a:highlight>
                          <a:latin typeface="Calibri"/>
                          <a:ea typeface="Calibri"/>
                          <a:cs typeface="Times New Roman"/>
                        </a:rPr>
                        <a:t>] OR destination therapy[</a:t>
                      </a:r>
                      <a:r>
                        <a:rPr lang="en-US" sz="1400" b="1" dirty="0" err="1">
                          <a:highlight>
                            <a:srgbClr val="C0C0C0"/>
                          </a:highlight>
                          <a:latin typeface="Calibri"/>
                          <a:ea typeface="Calibri"/>
                          <a:cs typeface="Times New Roman"/>
                        </a:rPr>
                        <a:t>tiab</a:t>
                      </a:r>
                      <a:r>
                        <a:rPr lang="en-US" sz="1400" b="1" dirty="0">
                          <a:highlight>
                            <a:srgbClr val="C0C0C0"/>
                          </a:highlight>
                          <a:latin typeface="Calibri"/>
                          <a:ea typeface="Calibri"/>
                          <a:cs typeface="Times New Roman"/>
                        </a:rPr>
                        <a:t>] OR artificial ventricle[</a:t>
                      </a:r>
                      <a:r>
                        <a:rPr lang="en-US" sz="1400" b="1" dirty="0" err="1">
                          <a:highlight>
                            <a:srgbClr val="C0C0C0"/>
                          </a:highlight>
                          <a:latin typeface="Calibri"/>
                          <a:ea typeface="Calibri"/>
                          <a:cs typeface="Times New Roman"/>
                        </a:rPr>
                        <a:t>tiab</a:t>
                      </a:r>
                      <a:r>
                        <a:rPr lang="en-US" sz="1400" b="1" dirty="0">
                          <a:highlight>
                            <a:srgbClr val="C0C0C0"/>
                          </a:highlight>
                          <a:latin typeface="Calibri"/>
                          <a:ea typeface="Calibri"/>
                          <a:cs typeface="Times New Roman"/>
                        </a:rPr>
                        <a:t>] OR "vascular assist device"[</a:t>
                      </a:r>
                      <a:r>
                        <a:rPr lang="en-US" sz="1400" b="1" dirty="0" err="1">
                          <a:highlight>
                            <a:srgbClr val="C0C0C0"/>
                          </a:highlight>
                          <a:latin typeface="Calibri"/>
                          <a:ea typeface="Calibri"/>
                          <a:cs typeface="Times New Roman"/>
                        </a:rPr>
                        <a:t>tiab</a:t>
                      </a:r>
                      <a:r>
                        <a:rPr lang="en-US" sz="1400" b="1" dirty="0">
                          <a:highlight>
                            <a:srgbClr val="C0C0C0"/>
                          </a:highlight>
                          <a:latin typeface="Calibri"/>
                          <a:ea typeface="Calibri"/>
                          <a:cs typeface="Times New Roman"/>
                        </a:rPr>
                        <a:t>]</a:t>
                      </a:r>
                      <a:endParaRPr lang="es-CO" sz="1400" dirty="0">
                        <a:latin typeface="Calibri"/>
                        <a:ea typeface="Calibri"/>
                        <a:cs typeface="Times New Roman"/>
                      </a:endParaRPr>
                    </a:p>
                  </a:txBody>
                  <a:tcPr marL="9525" marR="9525" marT="9525" marB="9525">
                    <a:lnL>
                      <a:noFill/>
                    </a:lnL>
                    <a:lnR>
                      <a:noFill/>
                    </a:lnR>
                    <a:lnT>
                      <a:noFill/>
                    </a:lnT>
                    <a:lnB>
                      <a:noFill/>
                    </a:lnB>
                  </a:tcPr>
                </a:tc>
                <a:tc>
                  <a:txBody>
                    <a:bodyPr/>
                    <a:lstStyle/>
                    <a:p>
                      <a:pPr algn="r">
                        <a:lnSpc>
                          <a:spcPct val="115000"/>
                        </a:lnSpc>
                        <a:spcAft>
                          <a:spcPts val="0"/>
                        </a:spcAft>
                      </a:pPr>
                      <a:r>
                        <a:rPr lang="es-ES_tradnl" sz="1400" u="sng" dirty="0">
                          <a:solidFill>
                            <a:srgbClr val="0000FF"/>
                          </a:solidFill>
                          <a:highlight>
                            <a:srgbClr val="C0C0C0"/>
                          </a:highlight>
                          <a:latin typeface="Calibri"/>
                          <a:ea typeface="Calibri"/>
                          <a:cs typeface="Times New Roman"/>
                          <a:hlinkClick r:id="rId4" tooltip="Show search results"/>
                        </a:rPr>
                        <a:t>14312</a:t>
                      </a:r>
                      <a:endParaRPr lang="es-CO" sz="1400" dirty="0">
                        <a:latin typeface="Calibri"/>
                        <a:ea typeface="Calibri"/>
                        <a:cs typeface="Times New Roman"/>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1" name="10 Rectángulo"/>
          <p:cNvSpPr/>
          <p:nvPr/>
        </p:nvSpPr>
        <p:spPr>
          <a:xfrm>
            <a:off x="5220072" y="4221088"/>
            <a:ext cx="420307" cy="292259"/>
          </a:xfrm>
          <a:prstGeom prst="rect">
            <a:avLst/>
          </a:prstGeom>
        </p:spPr>
        <p:txBody>
          <a:bodyPr wrap="none">
            <a:spAutoFit/>
          </a:bodyPr>
          <a:lstStyle/>
          <a:p>
            <a:pPr algn="r">
              <a:lnSpc>
                <a:spcPct val="115000"/>
              </a:lnSpc>
              <a:spcAft>
                <a:spcPts val="0"/>
              </a:spcAft>
            </a:pPr>
            <a:r>
              <a:rPr lang="es-ES_tradnl" sz="1200" u="sng" dirty="0">
                <a:solidFill>
                  <a:srgbClr val="0000FF"/>
                </a:solidFill>
                <a:highlight>
                  <a:srgbClr val="00FFFF"/>
                </a:highlight>
                <a:ea typeface="Calibri"/>
                <a:cs typeface="Times New Roman"/>
              </a:rPr>
              <a:t>716</a:t>
            </a:r>
            <a:endParaRPr lang="es-CO" sz="1200" dirty="0">
              <a:ea typeface="Calibri"/>
              <a:cs typeface="Times New Roman"/>
            </a:endParaRPr>
          </a:p>
        </p:txBody>
      </p:sp>
      <p:cxnSp>
        <p:nvCxnSpPr>
          <p:cNvPr id="13" name="12 Conector recto de flecha"/>
          <p:cNvCxnSpPr/>
          <p:nvPr/>
        </p:nvCxnSpPr>
        <p:spPr>
          <a:xfrm flipV="1">
            <a:off x="5220072" y="4365104"/>
            <a:ext cx="1705292" cy="33714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15 Tabla"/>
          <p:cNvGraphicFramePr>
            <a:graphicFrameLocks noGrp="1"/>
          </p:cNvGraphicFramePr>
          <p:nvPr/>
        </p:nvGraphicFramePr>
        <p:xfrm>
          <a:off x="7020272" y="3861048"/>
          <a:ext cx="1728192" cy="914400"/>
        </p:xfrm>
        <a:graphic>
          <a:graphicData uri="http://schemas.openxmlformats.org/drawingml/2006/table">
            <a:tbl>
              <a:tblPr/>
              <a:tblGrid>
                <a:gridCol w="1008112">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tblGrid>
              <a:tr h="0">
                <a:tc>
                  <a:txBody>
                    <a:bodyPr/>
                    <a:lstStyle/>
                    <a:p>
                      <a:r>
                        <a:rPr lang="en-US" b="1" dirty="0"/>
                        <a:t>#1 AND #2 AND #3</a:t>
                      </a:r>
                      <a:endParaRPr lang="en-US" dirty="0"/>
                    </a:p>
                  </a:txBody>
                  <a:tcPr anchor="ctr">
                    <a:lnL>
                      <a:noFill/>
                    </a:lnL>
                    <a:lnR>
                      <a:noFill/>
                    </a:lnR>
                    <a:lnT>
                      <a:noFill/>
                    </a:lnT>
                    <a:lnB>
                      <a:noFill/>
                    </a:lnB>
                  </a:tcPr>
                </a:tc>
                <a:tc>
                  <a:txBody>
                    <a:bodyPr/>
                    <a:lstStyle/>
                    <a:p>
                      <a:pPr algn="r"/>
                      <a:r>
                        <a:rPr lang="es-CO" sz="3600" dirty="0">
                          <a:hlinkClick r:id="rId5" tooltip="Show search results"/>
                        </a:rPr>
                        <a:t>34</a:t>
                      </a:r>
                      <a:endParaRPr lang="es-CO" sz="3600" dirty="0"/>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7" name="16 CuadroTexto"/>
          <p:cNvSpPr txBox="1"/>
          <p:nvPr/>
        </p:nvSpPr>
        <p:spPr>
          <a:xfrm>
            <a:off x="539552" y="3573016"/>
            <a:ext cx="2376264" cy="2677656"/>
          </a:xfrm>
          <a:prstGeom prst="rect">
            <a:avLst/>
          </a:prstGeom>
          <a:noFill/>
        </p:spPr>
        <p:txBody>
          <a:bodyPr wrap="square" rtlCol="0">
            <a:spAutoFit/>
          </a:bodyPr>
          <a:lstStyle/>
          <a:p>
            <a:r>
              <a:rPr lang="es-CO" sz="2400" b="1" dirty="0"/>
              <a:t>Búsqueda de</a:t>
            </a:r>
          </a:p>
          <a:p>
            <a:r>
              <a:rPr lang="es-CO" sz="2400" b="1" dirty="0"/>
              <a:t>Especificidad</a:t>
            </a:r>
            <a:endParaRPr lang="es-CO" sz="2400" dirty="0"/>
          </a:p>
          <a:p>
            <a:r>
              <a:rPr lang="es-CO" sz="2400" dirty="0"/>
              <a:t>Sin importar </a:t>
            </a:r>
          </a:p>
          <a:p>
            <a:r>
              <a:rPr lang="es-CO" sz="2400" dirty="0"/>
              <a:t>cuántos términos de adicionen no aumenta la sensibilidad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2866708" y="4063712"/>
            <a:ext cx="2160240" cy="19442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a:solidFill>
                  <a:schemeClr val="tx1"/>
                </a:solidFill>
              </a:rPr>
              <a:t>580973</a:t>
            </a:r>
          </a:p>
        </p:txBody>
      </p:sp>
      <p:sp>
        <p:nvSpPr>
          <p:cNvPr id="7" name="6 Elipse"/>
          <p:cNvSpPr/>
          <p:nvPr/>
        </p:nvSpPr>
        <p:spPr>
          <a:xfrm>
            <a:off x="4594900" y="4927808"/>
            <a:ext cx="1368152" cy="14401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solidFill>
              </a:rPr>
              <a:t>477922</a:t>
            </a:r>
          </a:p>
        </p:txBody>
      </p:sp>
      <p:cxnSp>
        <p:nvCxnSpPr>
          <p:cNvPr id="13" name="12 Conector recto de flecha"/>
          <p:cNvCxnSpPr/>
          <p:nvPr/>
        </p:nvCxnSpPr>
        <p:spPr>
          <a:xfrm flipV="1">
            <a:off x="4932040" y="4783792"/>
            <a:ext cx="1728192" cy="301392"/>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15 Tabla"/>
          <p:cNvGraphicFramePr>
            <a:graphicFrameLocks noGrp="1"/>
          </p:cNvGraphicFramePr>
          <p:nvPr/>
        </p:nvGraphicFramePr>
        <p:xfrm>
          <a:off x="6732240" y="4445104"/>
          <a:ext cx="2088232" cy="914400"/>
        </p:xfrm>
        <a:graphic>
          <a:graphicData uri="http://schemas.openxmlformats.org/drawingml/2006/table">
            <a:tbl>
              <a:tblPr/>
              <a:tblGrid>
                <a:gridCol w="943073">
                  <a:extLst>
                    <a:ext uri="{9D8B030D-6E8A-4147-A177-3AD203B41FA5}">
                      <a16:colId xmlns:a16="http://schemas.microsoft.com/office/drawing/2014/main" val="20000"/>
                    </a:ext>
                  </a:extLst>
                </a:gridCol>
                <a:gridCol w="1145159">
                  <a:extLst>
                    <a:ext uri="{9D8B030D-6E8A-4147-A177-3AD203B41FA5}">
                      <a16:colId xmlns:a16="http://schemas.microsoft.com/office/drawing/2014/main" val="20001"/>
                    </a:ext>
                  </a:extLst>
                </a:gridCol>
              </a:tblGrid>
              <a:tr h="0">
                <a:tc>
                  <a:txBody>
                    <a:bodyPr/>
                    <a:lstStyle/>
                    <a:p>
                      <a:r>
                        <a:rPr lang="en-US" b="1" dirty="0"/>
                        <a:t>#1 AND #2 AND #3</a:t>
                      </a:r>
                      <a:endParaRPr lang="en-US" dirty="0"/>
                    </a:p>
                  </a:txBody>
                  <a:tcPr anchor="ctr">
                    <a:lnL>
                      <a:noFill/>
                    </a:lnL>
                    <a:lnR>
                      <a:noFill/>
                    </a:lnR>
                    <a:lnT>
                      <a:noFill/>
                    </a:lnT>
                    <a:lnB>
                      <a:noFill/>
                    </a:lnB>
                  </a:tcPr>
                </a:tc>
                <a:tc>
                  <a:txBody>
                    <a:bodyPr/>
                    <a:lstStyle/>
                    <a:p>
                      <a:pPr algn="r"/>
                      <a:r>
                        <a:rPr lang="es-CO" sz="3600" dirty="0"/>
                        <a:t>101</a:t>
                      </a: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7" name="16 CuadroTexto"/>
          <p:cNvSpPr txBox="1"/>
          <p:nvPr/>
        </p:nvSpPr>
        <p:spPr>
          <a:xfrm>
            <a:off x="323528" y="3861048"/>
            <a:ext cx="2376264" cy="2677656"/>
          </a:xfrm>
          <a:prstGeom prst="rect">
            <a:avLst/>
          </a:prstGeom>
          <a:noFill/>
        </p:spPr>
        <p:txBody>
          <a:bodyPr wrap="square" rtlCol="0">
            <a:spAutoFit/>
          </a:bodyPr>
          <a:lstStyle/>
          <a:p>
            <a:r>
              <a:rPr lang="es-CO" sz="2400" b="1" dirty="0"/>
              <a:t>Búsqueda de</a:t>
            </a:r>
          </a:p>
          <a:p>
            <a:r>
              <a:rPr lang="es-CO" sz="2400" b="1" dirty="0"/>
              <a:t>Especificidad</a:t>
            </a:r>
            <a:endParaRPr lang="es-CO" sz="2400" dirty="0"/>
          </a:p>
          <a:p>
            <a:r>
              <a:rPr lang="es-CO" sz="2400" dirty="0"/>
              <a:t>Sin importar </a:t>
            </a:r>
          </a:p>
          <a:p>
            <a:r>
              <a:rPr lang="es-CO" sz="2400" dirty="0"/>
              <a:t>cuántos términos de adicionen no aumenta la sensibilidad</a:t>
            </a:r>
          </a:p>
        </p:txBody>
      </p:sp>
      <p:graphicFrame>
        <p:nvGraphicFramePr>
          <p:cNvPr id="14" name="13 Tabla"/>
          <p:cNvGraphicFramePr>
            <a:graphicFrameLocks noGrp="1"/>
          </p:cNvGraphicFramePr>
          <p:nvPr/>
        </p:nvGraphicFramePr>
        <p:xfrm>
          <a:off x="899592" y="1412776"/>
          <a:ext cx="7776864" cy="633095"/>
        </p:xfrm>
        <a:graphic>
          <a:graphicData uri="http://schemas.openxmlformats.org/drawingml/2006/table">
            <a:tbl>
              <a:tblPr/>
              <a:tblGrid>
                <a:gridCol w="7128792">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kern="0" dirty="0">
                          <a:latin typeface="Times New Roman"/>
                          <a:ea typeface="Times New Roman"/>
                          <a:cs typeface="Times New Roman"/>
                        </a:rPr>
                        <a:t>Search </a:t>
                      </a:r>
                      <a:r>
                        <a:rPr lang="en-US" sz="1200" b="1" kern="0" dirty="0">
                          <a:latin typeface="Times New Roman"/>
                          <a:ea typeface="Times New Roman"/>
                          <a:cs typeface="Times New Roman"/>
                        </a:rPr>
                        <a:t>Amputation[</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“Amputation, Traumatic”[</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“Amputees”[</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“Amputation Stumps”[</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]OR </a:t>
                      </a:r>
                      <a:r>
                        <a:rPr lang="en-US" sz="1200" b="1" kern="0" dirty="0" err="1">
                          <a:latin typeface="Times New Roman"/>
                          <a:ea typeface="Times New Roman"/>
                          <a:cs typeface="Times New Roman"/>
                        </a:rPr>
                        <a:t>amputat</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vascular[</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ischemia[</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"Diabetic Foot"[</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diabetic foot[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2" tooltip="Show search results"/>
                        </a:rPr>
                        <a:t>580973</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5" name="14 Tabla"/>
          <p:cNvGraphicFramePr>
            <a:graphicFrameLocks noGrp="1"/>
          </p:cNvGraphicFramePr>
          <p:nvPr/>
        </p:nvGraphicFramePr>
        <p:xfrm>
          <a:off x="899592" y="2153790"/>
          <a:ext cx="7848872" cy="649986"/>
        </p:xfrm>
        <a:graphic>
          <a:graphicData uri="http://schemas.openxmlformats.org/drawingml/2006/table">
            <a:tbl>
              <a:tblPr/>
              <a:tblGrid>
                <a:gridCol w="7063985">
                  <a:extLst>
                    <a:ext uri="{9D8B030D-6E8A-4147-A177-3AD203B41FA5}">
                      <a16:colId xmlns:a16="http://schemas.microsoft.com/office/drawing/2014/main" val="20000"/>
                    </a:ext>
                  </a:extLst>
                </a:gridCol>
                <a:gridCol w="784887">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kern="0" dirty="0">
                          <a:latin typeface="Times New Roman"/>
                          <a:ea typeface="Times New Roman"/>
                          <a:cs typeface="Times New Roman"/>
                        </a:rPr>
                        <a:t>Search </a:t>
                      </a:r>
                      <a:r>
                        <a:rPr lang="en-US" sz="1200" b="1" kern="0" dirty="0">
                          <a:latin typeface="Times New Roman"/>
                          <a:ea typeface="Times New Roman"/>
                          <a:cs typeface="Times New Roman"/>
                        </a:rPr>
                        <a:t>Psychology[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Adaptation, Psychological[</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Psychotherapy[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"Psychotherapeutic Processes"[</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"Cognitive Therapy"[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"Social Adjustment"[</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t>
                      </a:r>
                      <a:r>
                        <a:rPr lang="en-US" sz="1200" b="1" kern="0" dirty="0" err="1">
                          <a:latin typeface="Times New Roman"/>
                          <a:ea typeface="Times New Roman"/>
                          <a:cs typeface="Times New Roman"/>
                        </a:rPr>
                        <a:t>psycholog</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psychosocial[</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a:t>
                      </a:r>
                      <a:r>
                        <a:rPr lang="en-US" sz="1200" b="1" kern="0" dirty="0" err="1">
                          <a:latin typeface="Times New Roman"/>
                          <a:ea typeface="Times New Roman"/>
                          <a:cs typeface="Times New Roman"/>
                        </a:rPr>
                        <a:t>psychotherap</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3" tooltip="Show search results"/>
                        </a:rPr>
                        <a:t>477922</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8" name="17 Tabla"/>
          <p:cNvGraphicFramePr>
            <a:graphicFrameLocks noGrp="1"/>
          </p:cNvGraphicFramePr>
          <p:nvPr/>
        </p:nvGraphicFramePr>
        <p:xfrm>
          <a:off x="852264" y="3061334"/>
          <a:ext cx="7896200" cy="422783"/>
        </p:xfrm>
        <a:graphic>
          <a:graphicData uri="http://schemas.openxmlformats.org/drawingml/2006/table">
            <a:tbl>
              <a:tblPr/>
              <a:tblGrid>
                <a:gridCol w="7032104">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b="1" kern="0" dirty="0">
                          <a:latin typeface="Times New Roman"/>
                          <a:ea typeface="Times New Roman"/>
                          <a:cs typeface="Times New Roman"/>
                        </a:rPr>
                        <a:t>Search "Preoperative Care"[</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]OR "Preoperative Period"[</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preoperative[</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a:t>
                      </a:r>
                      <a:r>
                        <a:rPr lang="en-US" sz="1200" b="1" kern="0" dirty="0" err="1">
                          <a:latin typeface="Times New Roman"/>
                          <a:ea typeface="Times New Roman"/>
                          <a:cs typeface="Times New Roman"/>
                        </a:rPr>
                        <a:t>perioperative</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b="1"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4" tooltip="Show search results"/>
                        </a:rPr>
                        <a:t>243438</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9" name="18 Elipse"/>
          <p:cNvSpPr/>
          <p:nvPr/>
        </p:nvSpPr>
        <p:spPr>
          <a:xfrm>
            <a:off x="4666908" y="4077072"/>
            <a:ext cx="1224136"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solidFill>
                  <a:schemeClr val="tx1"/>
                </a:solidFill>
              </a:rPr>
              <a:t>243438</a:t>
            </a:r>
          </a:p>
        </p:txBody>
      </p:sp>
      <p:sp>
        <p:nvSpPr>
          <p:cNvPr id="27" name="Rectangle 1"/>
          <p:cNvSpPr>
            <a:spLocks noChangeArrowheads="1"/>
          </p:cNvSpPr>
          <p:nvPr/>
        </p:nvSpPr>
        <p:spPr bwMode="auto">
          <a:xfrm>
            <a:off x="251520" y="343108"/>
            <a:ext cx="856895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CO" sz="1400" dirty="0">
                <a:latin typeface="Cambria" pitchFamily="18" charset="0"/>
                <a:ea typeface="Calibri" pitchFamily="34" charset="0"/>
                <a:cs typeface="Times New Roman" pitchFamily="18" charset="0"/>
              </a:rPr>
              <a:t>¿En pacientes mayores de 16 años que estén en </a:t>
            </a:r>
            <a:r>
              <a:rPr lang="es-CO" sz="1400" b="1" dirty="0">
                <a:latin typeface="Cambria" pitchFamily="18" charset="0"/>
                <a:ea typeface="Calibri" pitchFamily="34" charset="0"/>
                <a:cs typeface="Times New Roman" pitchFamily="18" charset="0"/>
              </a:rPr>
              <a:t>riesgo de amputación</a:t>
            </a:r>
            <a:r>
              <a:rPr lang="es-CO" sz="1400" dirty="0">
                <a:latin typeface="Cambria" pitchFamily="18" charset="0"/>
                <a:ea typeface="Calibri" pitchFamily="34" charset="0"/>
                <a:cs typeface="Times New Roman" pitchFamily="18" charset="0"/>
              </a:rPr>
              <a:t> de </a:t>
            </a:r>
            <a:r>
              <a:rPr lang="es-CO" sz="1400" b="1" dirty="0">
                <a:latin typeface="Cambria" pitchFamily="18" charset="0"/>
                <a:ea typeface="Calibri" pitchFamily="34" charset="0"/>
                <a:cs typeface="Times New Roman" pitchFamily="18" charset="0"/>
              </a:rPr>
              <a:t>miembros inferiores</a:t>
            </a:r>
            <a:r>
              <a:rPr lang="es-CO" sz="1400" dirty="0">
                <a:latin typeface="Cambria" pitchFamily="18" charset="0"/>
                <a:ea typeface="Calibri" pitchFamily="34" charset="0"/>
                <a:cs typeface="Times New Roman" pitchFamily="18" charset="0"/>
              </a:rPr>
              <a:t>, el apoyo </a:t>
            </a:r>
            <a:r>
              <a:rPr lang="es-CO" sz="1400" b="1" dirty="0">
                <a:latin typeface="Cambria" pitchFamily="18" charset="0"/>
                <a:ea typeface="Calibri" pitchFamily="34" charset="0"/>
                <a:cs typeface="Times New Roman" pitchFamily="18" charset="0"/>
              </a:rPr>
              <a:t>sicológico preoperatorio </a:t>
            </a:r>
            <a:r>
              <a:rPr lang="es-CO" sz="1400" dirty="0">
                <a:latin typeface="Cambria" pitchFamily="18" charset="0"/>
                <a:ea typeface="Calibri" pitchFamily="34" charset="0"/>
                <a:cs typeface="Times New Roman" pitchFamily="18" charset="0"/>
              </a:rPr>
              <a:t>comparado con no hacerlo, es más efectivo para lograr la adaptación sicológica y protésica, mejorar la calidad de vida y prevenir la aparición del dolor de miembro fantasma en los primeros 12 meses después de la cirugía?</a:t>
            </a:r>
            <a:endParaRPr kumimoji="0" lang="es-CO"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a:spLocks noChangeArrowheads="1"/>
          </p:cNvSpPr>
          <p:nvPr/>
        </p:nvSpPr>
        <p:spPr bwMode="auto">
          <a:xfrm>
            <a:off x="251520" y="343108"/>
            <a:ext cx="856895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CO" sz="1400" dirty="0">
                <a:latin typeface="Cambria" pitchFamily="18" charset="0"/>
                <a:ea typeface="Calibri" pitchFamily="34" charset="0"/>
                <a:cs typeface="Times New Roman" pitchFamily="18" charset="0"/>
              </a:rPr>
              <a:t>¿En pacientes mayores de 16 años que estén en </a:t>
            </a:r>
            <a:r>
              <a:rPr lang="es-CO" sz="1400" b="1" dirty="0">
                <a:latin typeface="Cambria" pitchFamily="18" charset="0"/>
                <a:ea typeface="Calibri" pitchFamily="34" charset="0"/>
                <a:cs typeface="Times New Roman" pitchFamily="18" charset="0"/>
              </a:rPr>
              <a:t>riesgo de amputación</a:t>
            </a:r>
            <a:r>
              <a:rPr lang="es-CO" sz="1400" dirty="0">
                <a:latin typeface="Cambria" pitchFamily="18" charset="0"/>
                <a:ea typeface="Calibri" pitchFamily="34" charset="0"/>
                <a:cs typeface="Times New Roman" pitchFamily="18" charset="0"/>
              </a:rPr>
              <a:t> de </a:t>
            </a:r>
            <a:r>
              <a:rPr lang="es-CO" sz="1400" b="1" dirty="0">
                <a:latin typeface="Cambria" pitchFamily="18" charset="0"/>
                <a:ea typeface="Calibri" pitchFamily="34" charset="0"/>
                <a:cs typeface="Times New Roman" pitchFamily="18" charset="0"/>
              </a:rPr>
              <a:t>miembros inferiores</a:t>
            </a:r>
            <a:r>
              <a:rPr lang="es-CO" sz="1400" dirty="0">
                <a:latin typeface="Cambria" pitchFamily="18" charset="0"/>
                <a:ea typeface="Calibri" pitchFamily="34" charset="0"/>
                <a:cs typeface="Times New Roman" pitchFamily="18" charset="0"/>
              </a:rPr>
              <a:t>, el apoyo </a:t>
            </a:r>
            <a:r>
              <a:rPr lang="es-CO" sz="1400" b="1" dirty="0">
                <a:latin typeface="Cambria" pitchFamily="18" charset="0"/>
                <a:ea typeface="Calibri" pitchFamily="34" charset="0"/>
                <a:cs typeface="Times New Roman" pitchFamily="18" charset="0"/>
              </a:rPr>
              <a:t>sicológico preoperatorio </a:t>
            </a:r>
            <a:r>
              <a:rPr lang="es-CO" sz="1400" dirty="0">
                <a:latin typeface="Cambria" pitchFamily="18" charset="0"/>
                <a:ea typeface="Calibri" pitchFamily="34" charset="0"/>
                <a:cs typeface="Times New Roman" pitchFamily="18" charset="0"/>
              </a:rPr>
              <a:t>comparado con no hacerlo, es más efectivo para lograr la adaptación sicológica y protésica, mejorar la calidad de vida y prevenir la aparición del dolor de miembro fantasma en los primeros 12 meses después de la cirugía?</a:t>
            </a:r>
            <a:endParaRPr kumimoji="0" lang="es-CO" sz="20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12" name="11 Tabla"/>
          <p:cNvGraphicFramePr>
            <a:graphicFrameLocks noGrp="1"/>
          </p:cNvGraphicFramePr>
          <p:nvPr/>
        </p:nvGraphicFramePr>
        <p:xfrm>
          <a:off x="899592" y="1412776"/>
          <a:ext cx="7776864" cy="649986"/>
        </p:xfrm>
        <a:graphic>
          <a:graphicData uri="http://schemas.openxmlformats.org/drawingml/2006/table">
            <a:tbl>
              <a:tblPr/>
              <a:tblGrid>
                <a:gridCol w="7128792">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kern="0" dirty="0">
                          <a:latin typeface="Times New Roman"/>
                          <a:ea typeface="Times New Roman"/>
                          <a:cs typeface="Times New Roman"/>
                        </a:rPr>
                        <a:t>Search </a:t>
                      </a:r>
                      <a:r>
                        <a:rPr lang="en-US" sz="1200" b="1" kern="0" dirty="0">
                          <a:latin typeface="Times New Roman"/>
                          <a:ea typeface="Times New Roman"/>
                          <a:cs typeface="Times New Roman"/>
                        </a:rPr>
                        <a:t>Amputation[</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“Amputation, Traumatic”[</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“Amputees”[</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“Amputation Stumps”[</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]OR </a:t>
                      </a:r>
                      <a:r>
                        <a:rPr lang="en-US" sz="1200" b="1" kern="0" dirty="0" err="1">
                          <a:latin typeface="Times New Roman"/>
                          <a:ea typeface="Times New Roman"/>
                          <a:cs typeface="Times New Roman"/>
                        </a:rPr>
                        <a:t>amputat</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vascular[</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ischemia[</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"Diabetic Foot"[</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diabetic foot[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2" tooltip="Show search results"/>
                        </a:rPr>
                        <a:t>580973</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3" name="12 Tabla"/>
          <p:cNvGraphicFramePr>
            <a:graphicFrameLocks noGrp="1"/>
          </p:cNvGraphicFramePr>
          <p:nvPr/>
        </p:nvGraphicFramePr>
        <p:xfrm>
          <a:off x="899592" y="2153790"/>
          <a:ext cx="7848872" cy="649986"/>
        </p:xfrm>
        <a:graphic>
          <a:graphicData uri="http://schemas.openxmlformats.org/drawingml/2006/table">
            <a:tbl>
              <a:tblPr/>
              <a:tblGrid>
                <a:gridCol w="7063985">
                  <a:extLst>
                    <a:ext uri="{9D8B030D-6E8A-4147-A177-3AD203B41FA5}">
                      <a16:colId xmlns:a16="http://schemas.microsoft.com/office/drawing/2014/main" val="20000"/>
                    </a:ext>
                  </a:extLst>
                </a:gridCol>
                <a:gridCol w="784887">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kern="0" dirty="0">
                          <a:latin typeface="Times New Roman"/>
                          <a:ea typeface="Times New Roman"/>
                          <a:cs typeface="Times New Roman"/>
                        </a:rPr>
                        <a:t>Search </a:t>
                      </a:r>
                      <a:r>
                        <a:rPr lang="en-US" sz="1200" b="1" kern="0" dirty="0">
                          <a:latin typeface="Times New Roman"/>
                          <a:ea typeface="Times New Roman"/>
                          <a:cs typeface="Times New Roman"/>
                        </a:rPr>
                        <a:t>Psychology[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Adaptation, Psychological[</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Psychotherapy[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"Psychotherapeutic Processes"[</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"Cognitive Therapy"[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"Social Adjustment"[</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a:t>
                      </a:r>
                      <a:r>
                        <a:rPr lang="en-US" sz="1200" b="1" kern="0" dirty="0" err="1">
                          <a:latin typeface="Times New Roman"/>
                          <a:ea typeface="Times New Roman"/>
                          <a:cs typeface="Times New Roman"/>
                        </a:rPr>
                        <a:t>psycholog</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psychosocial[</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a:t>
                      </a:r>
                      <a:r>
                        <a:rPr lang="en-US" sz="1200" b="1" kern="0" dirty="0" err="1">
                          <a:latin typeface="Times New Roman"/>
                          <a:ea typeface="Times New Roman"/>
                          <a:cs typeface="Times New Roman"/>
                        </a:rPr>
                        <a:t>psychotherap</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3" tooltip="Show search results"/>
                        </a:rPr>
                        <a:t>477922</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4" name="13 Tabla"/>
          <p:cNvGraphicFramePr>
            <a:graphicFrameLocks noGrp="1"/>
          </p:cNvGraphicFramePr>
          <p:nvPr/>
        </p:nvGraphicFramePr>
        <p:xfrm>
          <a:off x="924272" y="2924944"/>
          <a:ext cx="7896200" cy="439674"/>
        </p:xfrm>
        <a:graphic>
          <a:graphicData uri="http://schemas.openxmlformats.org/drawingml/2006/table">
            <a:tbl>
              <a:tblPr/>
              <a:tblGrid>
                <a:gridCol w="7032104">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b="1" kern="0" dirty="0">
                          <a:latin typeface="Times New Roman"/>
                          <a:ea typeface="Times New Roman"/>
                          <a:cs typeface="Times New Roman"/>
                        </a:rPr>
                        <a:t>Search "Preoperative Care"[</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]OR "Preoperative Period"[</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preoperative[</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a:t>
                      </a:r>
                      <a:r>
                        <a:rPr lang="en-US" sz="1200" b="1" kern="0" dirty="0" err="1">
                          <a:latin typeface="Times New Roman"/>
                          <a:ea typeface="Times New Roman"/>
                          <a:cs typeface="Times New Roman"/>
                        </a:rPr>
                        <a:t>perioperative</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b="1"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4" tooltip="Show search results"/>
                        </a:rPr>
                        <a:t>243438</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5" name="14 Tabla"/>
          <p:cNvGraphicFramePr>
            <a:graphicFrameLocks noGrp="1"/>
          </p:cNvGraphicFramePr>
          <p:nvPr/>
        </p:nvGraphicFramePr>
        <p:xfrm>
          <a:off x="611560" y="3992726"/>
          <a:ext cx="7920880" cy="439674"/>
        </p:xfrm>
        <a:graphic>
          <a:graphicData uri="http://schemas.openxmlformats.org/drawingml/2006/table">
            <a:tbl>
              <a:tblPr/>
              <a:tblGrid>
                <a:gridCol w="7009628">
                  <a:extLst>
                    <a:ext uri="{9D8B030D-6E8A-4147-A177-3AD203B41FA5}">
                      <a16:colId xmlns:a16="http://schemas.microsoft.com/office/drawing/2014/main" val="20000"/>
                    </a:ext>
                  </a:extLst>
                </a:gridCol>
                <a:gridCol w="911252">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kern="0" dirty="0">
                          <a:latin typeface="Times New Roman"/>
                          <a:ea typeface="Times New Roman"/>
                          <a:cs typeface="Times New Roman"/>
                        </a:rPr>
                        <a:t>Search </a:t>
                      </a:r>
                      <a:r>
                        <a:rPr lang="en-US" sz="1200" b="1" kern="0" dirty="0">
                          <a:latin typeface="Times New Roman"/>
                          <a:ea typeface="Times New Roman"/>
                          <a:cs typeface="Times New Roman"/>
                        </a:rPr>
                        <a:t>“Lower Extremity”[</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Foot[</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Leg[</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lower </a:t>
                      </a:r>
                      <a:r>
                        <a:rPr lang="en-US" sz="1200" b="1" kern="0" dirty="0" err="1">
                          <a:latin typeface="Times New Roman"/>
                          <a:ea typeface="Times New Roman"/>
                          <a:cs typeface="Times New Roman"/>
                        </a:rPr>
                        <a:t>extremit</a:t>
                      </a:r>
                      <a:r>
                        <a:rPr lang="en-US" sz="1200" b="1" kern="0" dirty="0">
                          <a:latin typeface="Times New Roman"/>
                          <a:ea typeface="Times New Roman"/>
                          <a:cs typeface="Times New Roman"/>
                        </a:rPr>
                        <a: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leg[</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legs[</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foot[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feet[</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limb*[</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5" tooltip="Show search results"/>
                        </a:rPr>
                        <a:t>304951</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6" name="15 Tabla"/>
          <p:cNvGraphicFramePr>
            <a:graphicFrameLocks noGrp="1"/>
          </p:cNvGraphicFramePr>
          <p:nvPr/>
        </p:nvGraphicFramePr>
        <p:xfrm>
          <a:off x="611560" y="4640798"/>
          <a:ext cx="8064896" cy="439674"/>
        </p:xfrm>
        <a:graphic>
          <a:graphicData uri="http://schemas.openxmlformats.org/drawingml/2006/table">
            <a:tbl>
              <a:tblPr/>
              <a:tblGrid>
                <a:gridCol w="720080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tblGrid>
              <a:tr h="0">
                <a:tc>
                  <a:txBody>
                    <a:bodyPr/>
                    <a:lstStyle/>
                    <a:p>
                      <a:pPr>
                        <a:lnSpc>
                          <a:spcPct val="115000"/>
                        </a:lnSpc>
                        <a:spcAft>
                          <a:spcPts val="0"/>
                        </a:spcAft>
                      </a:pPr>
                      <a:r>
                        <a:rPr lang="en-US" sz="1200" kern="0" dirty="0">
                          <a:latin typeface="Times New Roman"/>
                          <a:ea typeface="Times New Roman"/>
                          <a:cs typeface="Times New Roman"/>
                        </a:rPr>
                        <a:t>Search </a:t>
                      </a:r>
                      <a:r>
                        <a:rPr lang="en-US" sz="1200" b="1" kern="0" dirty="0">
                          <a:latin typeface="Times New Roman"/>
                          <a:ea typeface="Times New Roman"/>
                          <a:cs typeface="Times New Roman"/>
                        </a:rPr>
                        <a:t>Pain[</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"Phantom Limb"[</a:t>
                      </a:r>
                      <a:r>
                        <a:rPr lang="en-US" sz="1200" b="1" kern="0" dirty="0" err="1">
                          <a:latin typeface="Times New Roman"/>
                          <a:ea typeface="Times New Roman"/>
                          <a:cs typeface="Times New Roman"/>
                        </a:rPr>
                        <a:t>MeSH</a:t>
                      </a:r>
                      <a:r>
                        <a:rPr lang="en-US" sz="1200" b="1" kern="0" dirty="0">
                          <a:latin typeface="Times New Roman"/>
                          <a:ea typeface="Times New Roman"/>
                          <a:cs typeface="Times New Roman"/>
                        </a:rPr>
                        <a:t>] OR "phantom limb pain"[</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"limb pain"[</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 OR "phantom pain"[</a:t>
                      </a:r>
                      <a:r>
                        <a:rPr lang="en-US" sz="1200" b="1" kern="0" dirty="0" err="1">
                          <a:latin typeface="Times New Roman"/>
                          <a:ea typeface="Times New Roman"/>
                          <a:cs typeface="Times New Roman"/>
                        </a:rPr>
                        <a:t>tiab</a:t>
                      </a:r>
                      <a:r>
                        <a:rPr lang="en-US" sz="1200" b="1" kern="0" dirty="0">
                          <a:latin typeface="Times New Roman"/>
                          <a:ea typeface="Times New Roman"/>
                          <a:cs typeface="Times New Roman"/>
                        </a:rPr>
                        <a:t>]</a:t>
                      </a:r>
                      <a:endParaRPr lang="es-CO" sz="1200" kern="50" dirty="0">
                        <a:latin typeface="Times New Roman"/>
                        <a:ea typeface="Arial Unicode MS"/>
                        <a:cs typeface="Arial Unicode MS"/>
                      </a:endParaRPr>
                    </a:p>
                  </a:txBody>
                  <a:tcPr marL="9525" marR="9525" marT="9525" marB="9525">
                    <a:lnL>
                      <a:noFill/>
                    </a:lnL>
                    <a:lnR>
                      <a:noFill/>
                    </a:lnR>
                    <a:lnT>
                      <a:noFill/>
                    </a:lnT>
                    <a:lnB>
                      <a:noFill/>
                    </a:lnB>
                  </a:tcPr>
                </a:tc>
                <a:tc>
                  <a:txBody>
                    <a:bodyPr/>
                    <a:lstStyle/>
                    <a:p>
                      <a:pPr algn="r">
                        <a:lnSpc>
                          <a:spcPct val="115000"/>
                        </a:lnSpc>
                        <a:spcAft>
                          <a:spcPts val="0"/>
                        </a:spcAft>
                      </a:pPr>
                      <a:r>
                        <a:rPr lang="es-CO" sz="1600" b="1" u="sng" kern="0" dirty="0">
                          <a:solidFill>
                            <a:srgbClr val="0000FF"/>
                          </a:solidFill>
                          <a:latin typeface="Times New Roman"/>
                          <a:ea typeface="Times New Roman"/>
                          <a:cs typeface="Times New Roman"/>
                          <a:hlinkClick r:id="rId6" tooltip="Show search results"/>
                        </a:rPr>
                        <a:t>304964</a:t>
                      </a:r>
                      <a:endParaRPr lang="es-CO" sz="1600" b="1" kern="50" dirty="0">
                        <a:latin typeface="Times New Roman"/>
                        <a:ea typeface="Arial Unicode MS"/>
                        <a:cs typeface="Arial Unicode MS"/>
                      </a:endParaRPr>
                    </a:p>
                  </a:txBody>
                  <a:tcPr marL="9525" marR="9525" marT="9525" marB="9525">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7" name="16 Tabla"/>
          <p:cNvGraphicFramePr>
            <a:graphicFrameLocks noGrp="1"/>
          </p:cNvGraphicFramePr>
          <p:nvPr/>
        </p:nvGraphicFramePr>
        <p:xfrm>
          <a:off x="971600" y="5440512"/>
          <a:ext cx="6984776" cy="940816"/>
        </p:xfrm>
        <a:graphic>
          <a:graphicData uri="http://schemas.openxmlformats.org/drawingml/2006/table">
            <a:tbl>
              <a:tblPr/>
              <a:tblGrid>
                <a:gridCol w="3492388">
                  <a:extLst>
                    <a:ext uri="{9D8B030D-6E8A-4147-A177-3AD203B41FA5}">
                      <a16:colId xmlns:a16="http://schemas.microsoft.com/office/drawing/2014/main" val="20000"/>
                    </a:ext>
                  </a:extLst>
                </a:gridCol>
                <a:gridCol w="3492388">
                  <a:extLst>
                    <a:ext uri="{9D8B030D-6E8A-4147-A177-3AD203B41FA5}">
                      <a16:colId xmlns:a16="http://schemas.microsoft.com/office/drawing/2014/main" val="20001"/>
                    </a:ext>
                  </a:extLst>
                </a:gridCol>
              </a:tblGrid>
              <a:tr h="0">
                <a:tc>
                  <a:txBody>
                    <a:bodyPr/>
                    <a:lstStyle/>
                    <a:p>
                      <a:pPr>
                        <a:lnSpc>
                          <a:spcPct val="115000"/>
                        </a:lnSpc>
                        <a:spcAft>
                          <a:spcPts val="0"/>
                        </a:spcAft>
                      </a:pPr>
                      <a:r>
                        <a:rPr lang="es-CO" sz="2000" b="1" kern="0" dirty="0">
                          <a:latin typeface="Times New Roman"/>
                          <a:ea typeface="Times New Roman"/>
                          <a:cs typeface="Times New Roman"/>
                        </a:rPr>
                        <a:t>#1 AND #2 AND #3 AND #4</a:t>
                      </a:r>
                      <a:endParaRPr lang="es-CO" sz="2000" kern="50" dirty="0">
                        <a:latin typeface="Times New Roman"/>
                        <a:ea typeface="Arial Unicode MS"/>
                        <a:cs typeface="Arial Unicode MS"/>
                      </a:endParaRPr>
                    </a:p>
                  </a:txBody>
                  <a:tcPr marL="9525" marR="9525" marT="9525" marB="9525">
                    <a:lnL>
                      <a:noFill/>
                    </a:lnL>
                    <a:lnR>
                      <a:noFill/>
                    </a:lnR>
                    <a:lnT>
                      <a:noFill/>
                    </a:lnT>
                    <a:lnB>
                      <a:noFill/>
                    </a:lnB>
                    <a:solidFill>
                      <a:schemeClr val="accent5">
                        <a:lumMod val="40000"/>
                        <a:lumOff val="60000"/>
                      </a:schemeClr>
                    </a:solidFill>
                  </a:tcPr>
                </a:tc>
                <a:tc>
                  <a:txBody>
                    <a:bodyPr/>
                    <a:lstStyle/>
                    <a:p>
                      <a:pPr algn="r">
                        <a:lnSpc>
                          <a:spcPct val="115000"/>
                        </a:lnSpc>
                        <a:spcAft>
                          <a:spcPts val="0"/>
                        </a:spcAft>
                      </a:pPr>
                      <a:r>
                        <a:rPr lang="es-CO" sz="2800" u="sng" kern="0" dirty="0">
                          <a:solidFill>
                            <a:srgbClr val="0000FF"/>
                          </a:solidFill>
                          <a:latin typeface="Times New Roman"/>
                          <a:ea typeface="Times New Roman"/>
                          <a:cs typeface="Times New Roman"/>
                          <a:hlinkClick r:id="rId7" tooltip="Show search results"/>
                        </a:rPr>
                        <a:t>19</a:t>
                      </a:r>
                      <a:endParaRPr lang="es-CO" sz="2800" kern="50" dirty="0">
                        <a:latin typeface="Times New Roman"/>
                        <a:ea typeface="Arial Unicode MS"/>
                        <a:cs typeface="Arial Unicode MS"/>
                      </a:endParaRPr>
                    </a:p>
                  </a:txBody>
                  <a:tcPr marL="9525" marR="9525" marT="9525" marB="9525">
                    <a:lnL>
                      <a:noFill/>
                    </a:lnL>
                    <a:lnR>
                      <a:noFill/>
                    </a:lnR>
                    <a:lnT>
                      <a:noFill/>
                    </a:lnT>
                    <a:lnB>
                      <a:noFill/>
                    </a:lnB>
                    <a:solidFill>
                      <a:schemeClr val="accent5">
                        <a:lumMod val="40000"/>
                        <a:lumOff val="60000"/>
                      </a:schemeClr>
                    </a:solidFill>
                  </a:tcPr>
                </a:tc>
                <a:extLst>
                  <a:ext uri="{0D108BD9-81ED-4DB2-BD59-A6C34878D82A}">
                    <a16:rowId xmlns:a16="http://schemas.microsoft.com/office/drawing/2014/main" val="10000"/>
                  </a:ext>
                </a:extLst>
              </a:tr>
              <a:tr h="0">
                <a:tc>
                  <a:txBody>
                    <a:bodyPr/>
                    <a:lstStyle/>
                    <a:p>
                      <a:pPr>
                        <a:lnSpc>
                          <a:spcPct val="115000"/>
                        </a:lnSpc>
                        <a:spcAft>
                          <a:spcPts val="0"/>
                        </a:spcAft>
                      </a:pPr>
                      <a:r>
                        <a:rPr lang="es-CO" sz="2000" b="1" kern="0" dirty="0">
                          <a:latin typeface="Times New Roman"/>
                          <a:ea typeface="Times New Roman"/>
                          <a:cs typeface="Times New Roman"/>
                        </a:rPr>
                        <a:t>#1 AND #2 AND #3 AND #5</a:t>
                      </a:r>
                      <a:endParaRPr lang="es-CO" sz="2000" kern="50" dirty="0">
                        <a:latin typeface="Times New Roman"/>
                        <a:ea typeface="Arial Unicode MS"/>
                        <a:cs typeface="Arial Unicode MS"/>
                      </a:endParaRPr>
                    </a:p>
                  </a:txBody>
                  <a:tcPr marL="9525" marR="9525" marT="9525" marB="9525">
                    <a:lnL>
                      <a:noFill/>
                    </a:lnL>
                    <a:lnR>
                      <a:noFill/>
                    </a:lnR>
                    <a:lnT>
                      <a:noFill/>
                    </a:lnT>
                    <a:lnB>
                      <a:noFill/>
                    </a:lnB>
                    <a:solidFill>
                      <a:schemeClr val="accent5">
                        <a:lumMod val="40000"/>
                        <a:lumOff val="60000"/>
                      </a:schemeClr>
                    </a:solidFill>
                  </a:tcPr>
                </a:tc>
                <a:tc>
                  <a:txBody>
                    <a:bodyPr/>
                    <a:lstStyle/>
                    <a:p>
                      <a:pPr algn="r">
                        <a:lnSpc>
                          <a:spcPct val="115000"/>
                        </a:lnSpc>
                        <a:spcAft>
                          <a:spcPts val="0"/>
                        </a:spcAft>
                      </a:pPr>
                      <a:r>
                        <a:rPr lang="es-CO" sz="2800" u="sng" kern="0" dirty="0">
                          <a:solidFill>
                            <a:srgbClr val="0000FF"/>
                          </a:solidFill>
                          <a:latin typeface="Times New Roman"/>
                          <a:ea typeface="Times New Roman"/>
                          <a:cs typeface="Times New Roman"/>
                          <a:hlinkClick r:id="rId8" tooltip="Show search results"/>
                        </a:rPr>
                        <a:t>12</a:t>
                      </a:r>
                      <a:endParaRPr lang="es-CO" sz="2800" kern="50" dirty="0">
                        <a:latin typeface="Times New Roman"/>
                        <a:ea typeface="Arial Unicode MS"/>
                        <a:cs typeface="Arial Unicode MS"/>
                      </a:endParaRPr>
                    </a:p>
                  </a:txBody>
                  <a:tcPr marL="9525" marR="9525" marT="9525" marB="9525">
                    <a:lnL>
                      <a:noFill/>
                    </a:lnL>
                    <a:lnR>
                      <a:noFill/>
                    </a:lnR>
                    <a:lnT>
                      <a:noFill/>
                    </a:lnT>
                    <a:lnB>
                      <a:noFill/>
                    </a:lnB>
                    <a:solidFill>
                      <a:schemeClr val="accent5">
                        <a:lumMod val="40000"/>
                        <a:lumOff val="6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404664"/>
            <a:ext cx="7848872" cy="1077218"/>
          </a:xfrm>
          <a:prstGeom prst="rect">
            <a:avLst/>
          </a:prstGeom>
        </p:spPr>
        <p:txBody>
          <a:bodyPr wrap="square">
            <a:spAutoFit/>
          </a:bodyPr>
          <a:lstStyle/>
          <a:p>
            <a:r>
              <a:rPr lang="en-US" sz="1600" dirty="0"/>
              <a:t>Chapter 1:  Introduction</a:t>
            </a:r>
          </a:p>
          <a:p>
            <a:r>
              <a:rPr lang="en-US" sz="1600" dirty="0"/>
              <a:t>Chapter 2:  Planning and preparation of a Cochrane review</a:t>
            </a:r>
          </a:p>
          <a:p>
            <a:r>
              <a:rPr lang="en-US" sz="1600" dirty="0"/>
              <a:t>Chapter 3:  Maintaining reviews: updates, amendments and feedback</a:t>
            </a:r>
          </a:p>
          <a:p>
            <a:r>
              <a:rPr lang="en-US" sz="1600" dirty="0"/>
              <a:t>Chapter 4:  Guide to the contents of a Cochrane protocol and review</a:t>
            </a:r>
          </a:p>
        </p:txBody>
      </p:sp>
      <p:sp>
        <p:nvSpPr>
          <p:cNvPr id="3" name="2 Rectángulo"/>
          <p:cNvSpPr/>
          <p:nvPr/>
        </p:nvSpPr>
        <p:spPr>
          <a:xfrm>
            <a:off x="251520" y="1772816"/>
            <a:ext cx="8604448" cy="2092881"/>
          </a:xfrm>
          <a:prstGeom prst="rect">
            <a:avLst/>
          </a:prstGeom>
        </p:spPr>
        <p:txBody>
          <a:bodyPr wrap="square">
            <a:spAutoFit/>
          </a:bodyPr>
          <a:lstStyle/>
          <a:p>
            <a:r>
              <a:rPr lang="en-US" sz="1600" dirty="0"/>
              <a:t>Chapter 5:  Defining the review question and developing criteria for including studies</a:t>
            </a:r>
          </a:p>
          <a:p>
            <a:r>
              <a:rPr lang="en-US" b="1" dirty="0">
                <a:solidFill>
                  <a:schemeClr val="accent6">
                    <a:lumMod val="75000"/>
                  </a:schemeClr>
                </a:solidFill>
              </a:rPr>
              <a:t>Chapter 6:  Searching for studies</a:t>
            </a:r>
          </a:p>
          <a:p>
            <a:r>
              <a:rPr lang="en-US" sz="1600" dirty="0"/>
              <a:t>Chapter 7:  Selecting studies and collecting data</a:t>
            </a:r>
          </a:p>
          <a:p>
            <a:r>
              <a:rPr lang="en-US" sz="1600" dirty="0"/>
              <a:t>Chapter 8:  Assessing risk of bias in included studies</a:t>
            </a:r>
          </a:p>
          <a:p>
            <a:r>
              <a:rPr lang="en-US" sz="1600" dirty="0"/>
              <a:t>Chapter 9:  </a:t>
            </a:r>
            <a:r>
              <a:rPr lang="en-US" sz="1600" dirty="0" err="1"/>
              <a:t>Analysing</a:t>
            </a:r>
            <a:r>
              <a:rPr lang="en-US" sz="1600" dirty="0"/>
              <a:t> data and undertaking meta-analyses</a:t>
            </a:r>
          </a:p>
          <a:p>
            <a:r>
              <a:rPr lang="en-US" sz="1600" dirty="0"/>
              <a:t>Chapter 10:  Addressing reporting biases</a:t>
            </a:r>
          </a:p>
          <a:p>
            <a:r>
              <a:rPr lang="en-US" sz="1600" dirty="0"/>
              <a:t>Chapter 11:  Presenting results and ‘Summary of findings’ tables</a:t>
            </a:r>
          </a:p>
          <a:p>
            <a:r>
              <a:rPr lang="en-US" sz="1600" dirty="0"/>
              <a:t>Chapter 12:  Interpreting results and drawing conclusions</a:t>
            </a:r>
          </a:p>
        </p:txBody>
      </p:sp>
      <p:sp>
        <p:nvSpPr>
          <p:cNvPr id="4" name="3 Rectángulo"/>
          <p:cNvSpPr/>
          <p:nvPr/>
        </p:nvSpPr>
        <p:spPr>
          <a:xfrm>
            <a:off x="323528" y="4005064"/>
            <a:ext cx="8208912" cy="2554545"/>
          </a:xfrm>
          <a:prstGeom prst="rect">
            <a:avLst/>
          </a:prstGeom>
        </p:spPr>
        <p:txBody>
          <a:bodyPr wrap="square">
            <a:spAutoFit/>
          </a:bodyPr>
          <a:lstStyle/>
          <a:p>
            <a:r>
              <a:rPr lang="en-US" sz="1600" dirty="0"/>
              <a:t>Chapter 13:  Including non-randomized studies</a:t>
            </a:r>
          </a:p>
          <a:p>
            <a:r>
              <a:rPr lang="en-US" sz="1600" dirty="0"/>
              <a:t>Chapter 14:  Adverse effects</a:t>
            </a:r>
          </a:p>
          <a:p>
            <a:r>
              <a:rPr lang="en-US" sz="1600" dirty="0"/>
              <a:t>Chapter 15:  Incorporating economics evidence</a:t>
            </a:r>
          </a:p>
          <a:p>
            <a:r>
              <a:rPr lang="en-US" sz="1600" dirty="0"/>
              <a:t>Chapter 16:  Special topics in statistics</a:t>
            </a:r>
          </a:p>
          <a:p>
            <a:r>
              <a:rPr lang="en-US" sz="1600" dirty="0"/>
              <a:t>Chapter 17:  Patient-reported outcomes</a:t>
            </a:r>
          </a:p>
          <a:p>
            <a:r>
              <a:rPr lang="en-US" sz="1600" dirty="0"/>
              <a:t>Chapter 18:  Reviews of individual patient data</a:t>
            </a:r>
          </a:p>
          <a:p>
            <a:r>
              <a:rPr lang="en-US" sz="1600" dirty="0"/>
              <a:t>Chapter 19:  Prospective meta-analysis</a:t>
            </a:r>
          </a:p>
          <a:p>
            <a:r>
              <a:rPr lang="en-US" sz="1600" dirty="0"/>
              <a:t>Chapter 20:  Qualitative research and Cochrane reviews</a:t>
            </a:r>
          </a:p>
          <a:p>
            <a:r>
              <a:rPr lang="en-US" sz="1600" dirty="0"/>
              <a:t>Chapter 21:  Reviews in public health and health promotion</a:t>
            </a:r>
          </a:p>
          <a:p>
            <a:r>
              <a:rPr lang="en-US" sz="1600" dirty="0"/>
              <a:t>Chapter 22:  Overviews of reviews</a:t>
            </a:r>
          </a:p>
        </p:txBody>
      </p:sp>
      <p:sp>
        <p:nvSpPr>
          <p:cNvPr id="5" name="4 Rectángulo"/>
          <p:cNvSpPr/>
          <p:nvPr/>
        </p:nvSpPr>
        <p:spPr>
          <a:xfrm rot="1149128">
            <a:off x="5642201" y="668336"/>
            <a:ext cx="2547620" cy="369332"/>
          </a:xfrm>
          <a:prstGeom prst="rect">
            <a:avLst/>
          </a:prstGeom>
        </p:spPr>
        <p:txBody>
          <a:bodyPr wrap="none">
            <a:spAutoFit/>
          </a:bodyPr>
          <a:lstStyle/>
          <a:p>
            <a:r>
              <a:rPr lang="en-US" b="1" dirty="0"/>
              <a:t>Part 1: Cochrane reviews</a:t>
            </a:r>
          </a:p>
        </p:txBody>
      </p:sp>
      <p:sp>
        <p:nvSpPr>
          <p:cNvPr id="6" name="5 Rectángulo"/>
          <p:cNvSpPr/>
          <p:nvPr/>
        </p:nvSpPr>
        <p:spPr>
          <a:xfrm rot="865810">
            <a:off x="4416289" y="2624855"/>
            <a:ext cx="4573303" cy="369332"/>
          </a:xfrm>
          <a:prstGeom prst="rect">
            <a:avLst/>
          </a:prstGeom>
        </p:spPr>
        <p:txBody>
          <a:bodyPr wrap="square">
            <a:spAutoFit/>
          </a:bodyPr>
          <a:lstStyle/>
          <a:p>
            <a:r>
              <a:rPr lang="en-US" b="1" dirty="0"/>
              <a:t>Part 2: General methods for Cochrane reviews</a:t>
            </a:r>
          </a:p>
        </p:txBody>
      </p:sp>
      <p:sp>
        <p:nvSpPr>
          <p:cNvPr id="7" name="6 Rectángulo"/>
          <p:cNvSpPr/>
          <p:nvPr/>
        </p:nvSpPr>
        <p:spPr>
          <a:xfrm rot="915413">
            <a:off x="5086629" y="4858509"/>
            <a:ext cx="2157642" cy="369332"/>
          </a:xfrm>
          <a:prstGeom prst="rect">
            <a:avLst/>
          </a:prstGeom>
        </p:spPr>
        <p:txBody>
          <a:bodyPr wrap="none">
            <a:spAutoFit/>
          </a:bodyPr>
          <a:lstStyle/>
          <a:p>
            <a:r>
              <a:rPr lang="en-US" b="1" dirty="0"/>
              <a:t>Part 3: Special topics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343109"/>
            <a:ext cx="864096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CO" sz="1400" dirty="0">
                <a:ea typeface="Calibri" pitchFamily="34" charset="0"/>
                <a:cs typeface="Times New Roman" pitchFamily="18" charset="0"/>
              </a:rPr>
              <a:t>20. ¿En pacientes mayores de 18 años con </a:t>
            </a:r>
            <a:r>
              <a:rPr lang="es-CO" sz="1400" b="1" dirty="0">
                <a:ea typeface="Calibri" pitchFamily="34" charset="0"/>
                <a:cs typeface="Times New Roman" pitchFamily="18" charset="0"/>
              </a:rPr>
              <a:t>síndrome de falla cardiaca clasificación C de la ACC/AHA</a:t>
            </a:r>
            <a:r>
              <a:rPr lang="es-CO" sz="1400" dirty="0">
                <a:ea typeface="Calibri" pitchFamily="34" charset="0"/>
                <a:cs typeface="Times New Roman" pitchFamily="18" charset="0"/>
              </a:rPr>
              <a:t>, la administración de </a:t>
            </a:r>
            <a:r>
              <a:rPr lang="es-CO" sz="1400" b="1" dirty="0">
                <a:ea typeface="Calibri" pitchFamily="34" charset="0"/>
                <a:cs typeface="Times New Roman" pitchFamily="18" charset="0"/>
              </a:rPr>
              <a:t>inhibidores de la enzima </a:t>
            </a:r>
            <a:r>
              <a:rPr lang="es-CO" sz="1400" b="1" dirty="0" err="1">
                <a:ea typeface="Calibri" pitchFamily="34" charset="0"/>
                <a:cs typeface="Times New Roman" pitchFamily="18" charset="0"/>
              </a:rPr>
              <a:t>convertidora</a:t>
            </a:r>
            <a:r>
              <a:rPr lang="es-CO" sz="1400" b="1" dirty="0">
                <a:ea typeface="Calibri" pitchFamily="34" charset="0"/>
                <a:cs typeface="Times New Roman" pitchFamily="18" charset="0"/>
              </a:rPr>
              <a:t> de </a:t>
            </a:r>
            <a:r>
              <a:rPr lang="es-CO" sz="1400" b="1" dirty="0" err="1">
                <a:ea typeface="Calibri" pitchFamily="34" charset="0"/>
                <a:cs typeface="Times New Roman" pitchFamily="18" charset="0"/>
              </a:rPr>
              <a:t>angiotensina</a:t>
            </a:r>
            <a:r>
              <a:rPr lang="es-CO" sz="1400" b="1" dirty="0">
                <a:ea typeface="Calibri" pitchFamily="34" charset="0"/>
                <a:cs typeface="Times New Roman" pitchFamily="18" charset="0"/>
              </a:rPr>
              <a:t> </a:t>
            </a:r>
            <a:r>
              <a:rPr lang="es-CO" sz="1400" dirty="0">
                <a:ea typeface="Calibri" pitchFamily="34" charset="0"/>
                <a:cs typeface="Times New Roman" pitchFamily="18" charset="0"/>
              </a:rPr>
              <a:t>comparado con placebo o con </a:t>
            </a:r>
            <a:r>
              <a:rPr lang="es-CO" sz="1400" b="1" dirty="0">
                <a:ea typeface="Calibri" pitchFamily="34" charset="0"/>
                <a:cs typeface="Times New Roman" pitchFamily="18" charset="0"/>
              </a:rPr>
              <a:t>bloqueadores del receptor de </a:t>
            </a:r>
            <a:r>
              <a:rPr lang="es-CO" sz="1400" b="1" dirty="0" err="1">
                <a:ea typeface="Calibri" pitchFamily="34" charset="0"/>
                <a:cs typeface="Times New Roman" pitchFamily="18" charset="0"/>
              </a:rPr>
              <a:t>angiotensina</a:t>
            </a:r>
            <a:r>
              <a:rPr lang="es-CO" sz="1400" b="1" dirty="0">
                <a:ea typeface="Calibri" pitchFamily="34" charset="0"/>
                <a:cs typeface="Times New Roman" pitchFamily="18" charset="0"/>
              </a:rPr>
              <a:t> </a:t>
            </a:r>
            <a:r>
              <a:rPr lang="es-CO" sz="1400" dirty="0">
                <a:ea typeface="Calibri" pitchFamily="34" charset="0"/>
                <a:cs typeface="Times New Roman" pitchFamily="18" charset="0"/>
              </a:rPr>
              <a:t>o combinados con este </a:t>
            </a:r>
            <a:r>
              <a:rPr lang="es-CO" sz="1400" dirty="0" err="1">
                <a:ea typeface="Calibri" pitchFamily="34" charset="0"/>
                <a:cs typeface="Times New Roman" pitchFamily="18" charset="0"/>
              </a:rPr>
              <a:t>ùltimo</a:t>
            </a:r>
            <a:r>
              <a:rPr lang="es-CO" sz="1400" dirty="0">
                <a:ea typeface="Calibri" pitchFamily="34" charset="0"/>
                <a:cs typeface="Times New Roman" pitchFamily="18" charset="0"/>
              </a:rPr>
              <a:t>, disminuye la mortalidad y la tasa de </a:t>
            </a:r>
            <a:r>
              <a:rPr lang="es-CO" sz="1400" dirty="0" err="1">
                <a:ea typeface="Calibri" pitchFamily="34" charset="0"/>
                <a:cs typeface="Times New Roman" pitchFamily="18" charset="0"/>
              </a:rPr>
              <a:t>rehospitalización</a:t>
            </a:r>
            <a:r>
              <a:rPr lang="es-CO" sz="1400" dirty="0">
                <a:ea typeface="Calibri" pitchFamily="34" charset="0"/>
                <a:cs typeface="Times New Roman" pitchFamily="18" charset="0"/>
              </a:rPr>
              <a:t>, la falla renal y la </a:t>
            </a:r>
            <a:r>
              <a:rPr lang="es-CO" sz="1400" dirty="0" err="1">
                <a:ea typeface="Calibri" pitchFamily="34" charset="0"/>
                <a:cs typeface="Times New Roman" pitchFamily="18" charset="0"/>
              </a:rPr>
              <a:t>hipercalemia</a:t>
            </a:r>
            <a:r>
              <a:rPr lang="es-CO" sz="1400" dirty="0">
                <a:ea typeface="Calibri" pitchFamily="34" charset="0"/>
                <a:cs typeface="Times New Roman" pitchFamily="18" charset="0"/>
              </a:rPr>
              <a:t>, y mejora el estado funcional y la calidad de vida a 12-24 meses?</a:t>
            </a:r>
            <a:endParaRPr kumimoji="0" lang="es-CO" sz="2000" b="0" i="0" u="none" strike="noStrike" cap="none" normalizeH="0" baseline="0" dirty="0">
              <a:ln>
                <a:noFill/>
              </a:ln>
              <a:solidFill>
                <a:schemeClr val="tx1"/>
              </a:solidFill>
              <a:effectLst/>
              <a:latin typeface="Arial" pitchFamily="34" charset="0"/>
              <a:cs typeface="Arial" pitchFamily="34" charset="0"/>
            </a:endParaRPr>
          </a:p>
        </p:txBody>
      </p:sp>
      <p:sp>
        <p:nvSpPr>
          <p:cNvPr id="4" name="3 Elipse"/>
          <p:cNvSpPr/>
          <p:nvPr/>
        </p:nvSpPr>
        <p:spPr>
          <a:xfrm>
            <a:off x="2555776" y="3717032"/>
            <a:ext cx="2160240" cy="19442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dirty="0">
                <a:solidFill>
                  <a:schemeClr val="tx1"/>
                </a:solidFill>
              </a:rPr>
              <a:t>146233</a:t>
            </a:r>
          </a:p>
        </p:txBody>
      </p:sp>
      <p:sp>
        <p:nvSpPr>
          <p:cNvPr id="7" name="6 Elipse"/>
          <p:cNvSpPr/>
          <p:nvPr/>
        </p:nvSpPr>
        <p:spPr>
          <a:xfrm>
            <a:off x="3779912" y="4725144"/>
            <a:ext cx="1872208" cy="1800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dirty="0">
                <a:solidFill>
                  <a:schemeClr val="tx1"/>
                </a:solidFill>
              </a:rPr>
              <a:t>119576</a:t>
            </a:r>
          </a:p>
        </p:txBody>
      </p:sp>
      <p:sp>
        <p:nvSpPr>
          <p:cNvPr id="8" name="7 Elipse"/>
          <p:cNvSpPr/>
          <p:nvPr/>
        </p:nvSpPr>
        <p:spPr>
          <a:xfrm>
            <a:off x="4139952" y="2852936"/>
            <a:ext cx="2232248" cy="244827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dirty="0">
              <a:solidFill>
                <a:schemeClr val="tx1"/>
              </a:solidFill>
            </a:endParaRPr>
          </a:p>
        </p:txBody>
      </p:sp>
      <p:cxnSp>
        <p:nvCxnSpPr>
          <p:cNvPr id="13" name="12 Conector recto de flecha"/>
          <p:cNvCxnSpPr/>
          <p:nvPr/>
        </p:nvCxnSpPr>
        <p:spPr>
          <a:xfrm>
            <a:off x="4572000" y="4869160"/>
            <a:ext cx="1944216" cy="36004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15 Tabla"/>
          <p:cNvGraphicFramePr>
            <a:graphicFrameLocks noGrp="1"/>
          </p:cNvGraphicFramePr>
          <p:nvPr/>
        </p:nvGraphicFramePr>
        <p:xfrm>
          <a:off x="6588224" y="5013176"/>
          <a:ext cx="2123728" cy="640080"/>
        </p:xfrm>
        <a:graphic>
          <a:graphicData uri="http://schemas.openxmlformats.org/drawingml/2006/table">
            <a:tbl>
              <a:tblPr/>
              <a:tblGrid>
                <a:gridCol w="1238841">
                  <a:extLst>
                    <a:ext uri="{9D8B030D-6E8A-4147-A177-3AD203B41FA5}">
                      <a16:colId xmlns:a16="http://schemas.microsoft.com/office/drawing/2014/main" val="20000"/>
                    </a:ext>
                  </a:extLst>
                </a:gridCol>
                <a:gridCol w="884887">
                  <a:extLst>
                    <a:ext uri="{9D8B030D-6E8A-4147-A177-3AD203B41FA5}">
                      <a16:colId xmlns:a16="http://schemas.microsoft.com/office/drawing/2014/main" val="20001"/>
                    </a:ext>
                  </a:extLst>
                </a:gridCol>
              </a:tblGrid>
              <a:tr h="0">
                <a:tc>
                  <a:txBody>
                    <a:bodyPr/>
                    <a:lstStyle/>
                    <a:p>
                      <a:r>
                        <a:rPr lang="en-US" b="1" dirty="0"/>
                        <a:t>#1 AND #2 AND #3</a:t>
                      </a:r>
                      <a:endParaRPr lang="en-US" dirty="0"/>
                    </a:p>
                  </a:txBody>
                  <a:tcPr anchor="ctr">
                    <a:lnL>
                      <a:noFill/>
                    </a:lnL>
                    <a:lnR>
                      <a:noFill/>
                    </a:lnR>
                    <a:lnT>
                      <a:noFill/>
                    </a:lnT>
                    <a:lnB>
                      <a:noFill/>
                    </a:lnB>
                  </a:tcPr>
                </a:tc>
                <a:tc>
                  <a:txBody>
                    <a:bodyPr/>
                    <a:lstStyle/>
                    <a:p>
                      <a:pPr algn="r"/>
                      <a:r>
                        <a:rPr lang="es-CO" sz="3600" dirty="0"/>
                        <a:t>557</a:t>
                      </a: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7" name="16 CuadroTexto"/>
          <p:cNvSpPr txBox="1"/>
          <p:nvPr/>
        </p:nvSpPr>
        <p:spPr>
          <a:xfrm>
            <a:off x="395536" y="4869160"/>
            <a:ext cx="2376264" cy="1569660"/>
          </a:xfrm>
          <a:prstGeom prst="rect">
            <a:avLst/>
          </a:prstGeom>
          <a:noFill/>
        </p:spPr>
        <p:txBody>
          <a:bodyPr wrap="square" rtlCol="0">
            <a:spAutoFit/>
          </a:bodyPr>
          <a:lstStyle/>
          <a:p>
            <a:r>
              <a:rPr lang="es-CO" sz="2400" b="1" dirty="0"/>
              <a:t>Búsqueda de</a:t>
            </a:r>
          </a:p>
          <a:p>
            <a:r>
              <a:rPr lang="es-CO" sz="2400" b="1" dirty="0"/>
              <a:t>Sensibilidad</a:t>
            </a:r>
            <a:endParaRPr lang="es-CO" sz="2400" dirty="0"/>
          </a:p>
          <a:p>
            <a:r>
              <a:rPr lang="es-CO" sz="2400" dirty="0"/>
              <a:t>Uso de FILTROS</a:t>
            </a:r>
          </a:p>
          <a:p>
            <a:r>
              <a:rPr lang="es-CO" sz="2400" dirty="0"/>
              <a:t>y de LIMITES</a:t>
            </a:r>
          </a:p>
        </p:txBody>
      </p:sp>
      <p:graphicFrame>
        <p:nvGraphicFramePr>
          <p:cNvPr id="14" name="13 Tabla"/>
          <p:cNvGraphicFramePr>
            <a:graphicFrameLocks noGrp="1"/>
          </p:cNvGraphicFramePr>
          <p:nvPr/>
        </p:nvGraphicFramePr>
        <p:xfrm>
          <a:off x="755576" y="1556792"/>
          <a:ext cx="7488832" cy="458514"/>
        </p:xfrm>
        <a:graphic>
          <a:graphicData uri="http://schemas.openxmlformats.org/drawingml/2006/table">
            <a:tbl>
              <a:tblPr/>
              <a:tblGrid>
                <a:gridCol w="6769033">
                  <a:extLst>
                    <a:ext uri="{9D8B030D-6E8A-4147-A177-3AD203B41FA5}">
                      <a16:colId xmlns:a16="http://schemas.microsoft.com/office/drawing/2014/main" val="20000"/>
                    </a:ext>
                  </a:extLst>
                </a:gridCol>
                <a:gridCol w="719799">
                  <a:extLst>
                    <a:ext uri="{9D8B030D-6E8A-4147-A177-3AD203B41FA5}">
                      <a16:colId xmlns:a16="http://schemas.microsoft.com/office/drawing/2014/main" val="20001"/>
                    </a:ext>
                  </a:extLst>
                </a:gridCol>
              </a:tblGrid>
              <a:tr h="358822">
                <a:tc>
                  <a:txBody>
                    <a:bodyPr/>
                    <a:lstStyle/>
                    <a:p>
                      <a:pPr>
                        <a:spcAft>
                          <a:spcPts val="0"/>
                        </a:spcAft>
                      </a:pPr>
                      <a:r>
                        <a:rPr lang="en-US" sz="1400" kern="50" dirty="0">
                          <a:latin typeface="Times New Roman"/>
                          <a:ea typeface="Arial Unicode MS"/>
                          <a:cs typeface="Arial Unicode MS"/>
                        </a:rPr>
                        <a:t>Search </a:t>
                      </a:r>
                      <a:r>
                        <a:rPr lang="en-US" sz="1400" b="1" kern="50" dirty="0">
                          <a:latin typeface="Times New Roman"/>
                          <a:ea typeface="Arial Unicode MS"/>
                          <a:cs typeface="Arial Unicode MS"/>
                        </a:rPr>
                        <a:t>"Heart Failure"[</a:t>
                      </a:r>
                      <a:r>
                        <a:rPr lang="en-US" sz="1400" b="1" kern="50" dirty="0" err="1">
                          <a:latin typeface="Times New Roman"/>
                          <a:ea typeface="Arial Unicode MS"/>
                          <a:cs typeface="Arial Unicode MS"/>
                        </a:rPr>
                        <a:t>MeSH</a:t>
                      </a:r>
                      <a:r>
                        <a:rPr lang="en-US" sz="1400" b="1" kern="50" dirty="0">
                          <a:latin typeface="Times New Roman"/>
                          <a:ea typeface="Arial Unicode MS"/>
                          <a:cs typeface="Arial Unicode MS"/>
                        </a:rPr>
                        <a:t>] OR heart failure[</a:t>
                      </a:r>
                      <a:r>
                        <a:rPr lang="en-US" sz="1400" b="1" kern="50" dirty="0" err="1">
                          <a:latin typeface="Times New Roman"/>
                          <a:ea typeface="Arial Unicode MS"/>
                          <a:cs typeface="Arial Unicode MS"/>
                        </a:rPr>
                        <a:t>tiab</a:t>
                      </a:r>
                      <a:r>
                        <a:rPr lang="en-US" sz="1400" b="1" kern="50" dirty="0">
                          <a:latin typeface="Times New Roman"/>
                          <a:ea typeface="Arial Unicode MS"/>
                          <a:cs typeface="Arial Unicode MS"/>
                        </a:rPr>
                        <a:t>] OR cardiac failure[</a:t>
                      </a:r>
                      <a:r>
                        <a:rPr lang="en-US" sz="1400" b="1" kern="50" dirty="0" err="1">
                          <a:latin typeface="Times New Roman"/>
                          <a:ea typeface="Arial Unicode MS"/>
                          <a:cs typeface="Arial Unicode MS"/>
                        </a:rPr>
                        <a:t>tiab</a:t>
                      </a:r>
                      <a:r>
                        <a:rPr lang="en-US" sz="1400" b="1" kern="50" dirty="0">
                          <a:latin typeface="Times New Roman"/>
                          <a:ea typeface="Arial Unicode MS"/>
                          <a:cs typeface="Arial Unicode MS"/>
                        </a:rPr>
                        <a:t>] OR myocardial failure[</a:t>
                      </a:r>
                      <a:r>
                        <a:rPr lang="en-US" sz="1400" b="1" kern="50" dirty="0" err="1">
                          <a:latin typeface="Times New Roman"/>
                          <a:ea typeface="Arial Unicode MS"/>
                          <a:cs typeface="Arial Unicode MS"/>
                        </a:rPr>
                        <a:t>tiab</a:t>
                      </a:r>
                      <a:r>
                        <a:rPr lang="en-US" sz="1400" b="1" kern="50" dirty="0">
                          <a:latin typeface="Times New Roman"/>
                          <a:ea typeface="Arial Unicode MS"/>
                          <a:cs typeface="Arial Unicode MS"/>
                        </a:rPr>
                        <a:t>]</a:t>
                      </a:r>
                      <a:endParaRPr lang="es-CO" sz="1400" kern="50" dirty="0">
                        <a:latin typeface="Times New Roman"/>
                        <a:ea typeface="Arial Unicode MS"/>
                        <a:cs typeface="Arial Unicode MS"/>
                      </a:endParaRPr>
                    </a:p>
                  </a:txBody>
                  <a:tcPr marL="15897" marR="15897" marT="15897" marB="15897" anchor="ctr">
                    <a:lnL>
                      <a:noFill/>
                    </a:lnL>
                    <a:lnR>
                      <a:noFill/>
                    </a:lnR>
                    <a:lnT>
                      <a:noFill/>
                    </a:lnT>
                    <a:lnB>
                      <a:noFill/>
                    </a:lnB>
                  </a:tcPr>
                </a:tc>
                <a:tc>
                  <a:txBody>
                    <a:bodyPr/>
                    <a:lstStyle/>
                    <a:p>
                      <a:pPr algn="r">
                        <a:spcAft>
                          <a:spcPts val="0"/>
                        </a:spcAft>
                      </a:pPr>
                      <a:r>
                        <a:rPr lang="es-CO" sz="1800" u="sng" kern="50" dirty="0">
                          <a:solidFill>
                            <a:srgbClr val="000080"/>
                          </a:solidFill>
                          <a:latin typeface="Times New Roman"/>
                          <a:ea typeface="Arial Unicode MS"/>
                          <a:cs typeface="Arial Unicode MS"/>
                          <a:hlinkClick r:id="rId2"/>
                        </a:rPr>
                        <a:t>146233</a:t>
                      </a:r>
                      <a:endParaRPr lang="es-CO" sz="1800" kern="50" dirty="0">
                        <a:latin typeface="Times New Roman"/>
                        <a:ea typeface="Arial Unicode MS"/>
                        <a:cs typeface="Arial Unicode MS"/>
                      </a:endParaRPr>
                    </a:p>
                  </a:txBody>
                  <a:tcPr marL="15897" marR="15897" marT="15897" marB="15897"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5" name="14 Tabla"/>
          <p:cNvGraphicFramePr>
            <a:graphicFrameLocks noGrp="1"/>
          </p:cNvGraphicFramePr>
          <p:nvPr/>
        </p:nvGraphicFramePr>
        <p:xfrm>
          <a:off x="539552" y="2161630"/>
          <a:ext cx="7704856" cy="763314"/>
        </p:xfrm>
        <a:graphic>
          <a:graphicData uri="http://schemas.openxmlformats.org/drawingml/2006/table">
            <a:tbl>
              <a:tblPr/>
              <a:tblGrid>
                <a:gridCol w="6964294">
                  <a:extLst>
                    <a:ext uri="{9D8B030D-6E8A-4147-A177-3AD203B41FA5}">
                      <a16:colId xmlns:a16="http://schemas.microsoft.com/office/drawing/2014/main" val="20000"/>
                    </a:ext>
                  </a:extLst>
                </a:gridCol>
                <a:gridCol w="740562">
                  <a:extLst>
                    <a:ext uri="{9D8B030D-6E8A-4147-A177-3AD203B41FA5}">
                      <a16:colId xmlns:a16="http://schemas.microsoft.com/office/drawing/2014/main" val="20001"/>
                    </a:ext>
                  </a:extLst>
                </a:gridCol>
              </a:tblGrid>
              <a:tr h="685850">
                <a:tc>
                  <a:txBody>
                    <a:bodyPr/>
                    <a:lstStyle/>
                    <a:p>
                      <a:pPr>
                        <a:spcAft>
                          <a:spcPts val="0"/>
                        </a:spcAft>
                      </a:pPr>
                      <a:r>
                        <a:rPr lang="en-US" sz="1200" kern="50" dirty="0">
                          <a:latin typeface="Times New Roman"/>
                          <a:ea typeface="Arial Unicode MS"/>
                          <a:cs typeface="Arial Unicode MS"/>
                        </a:rPr>
                        <a:t>Search </a:t>
                      </a:r>
                      <a:r>
                        <a:rPr lang="en-US" sz="1200" b="1" kern="50" dirty="0" err="1">
                          <a:latin typeface="Times New Roman"/>
                          <a:ea typeface="Arial Unicode MS"/>
                          <a:cs typeface="Arial Unicode MS"/>
                        </a:rPr>
                        <a:t>Angiotensins</a:t>
                      </a:r>
                      <a:r>
                        <a:rPr lang="en-US" sz="1200" b="1" kern="50" dirty="0">
                          <a:latin typeface="Times New Roman"/>
                          <a:ea typeface="Arial Unicode MS"/>
                          <a:cs typeface="Arial Unicode MS"/>
                        </a:rPr>
                        <a:t>[</a:t>
                      </a:r>
                      <a:r>
                        <a:rPr lang="en-US" sz="1200" b="1" kern="50" dirty="0" err="1">
                          <a:latin typeface="Times New Roman"/>
                          <a:ea typeface="Arial Unicode MS"/>
                          <a:cs typeface="Arial Unicode MS"/>
                        </a:rPr>
                        <a:t>MeSH</a:t>
                      </a:r>
                      <a:r>
                        <a:rPr lang="en-US" sz="1200" b="1" kern="50" dirty="0">
                          <a:latin typeface="Times New Roman"/>
                          <a:ea typeface="Arial Unicode MS"/>
                          <a:cs typeface="Arial Unicode MS"/>
                        </a:rPr>
                        <a:t>] OR "Receptors, </a:t>
                      </a:r>
                      <a:r>
                        <a:rPr lang="en-US" sz="1200" b="1" kern="50" dirty="0" err="1">
                          <a:latin typeface="Times New Roman"/>
                          <a:ea typeface="Arial Unicode MS"/>
                          <a:cs typeface="Arial Unicode MS"/>
                        </a:rPr>
                        <a:t>Angiotensin</a:t>
                      </a:r>
                      <a:r>
                        <a:rPr lang="en-US" sz="1200" b="1" kern="50" dirty="0">
                          <a:latin typeface="Times New Roman"/>
                          <a:ea typeface="Arial Unicode MS"/>
                          <a:cs typeface="Arial Unicode MS"/>
                        </a:rPr>
                        <a:t>"[</a:t>
                      </a:r>
                      <a:r>
                        <a:rPr lang="en-US" sz="1200" b="1" kern="50" dirty="0" err="1">
                          <a:latin typeface="Times New Roman"/>
                          <a:ea typeface="Arial Unicode MS"/>
                          <a:cs typeface="Arial Unicode MS"/>
                        </a:rPr>
                        <a:t>MeSH</a:t>
                      </a:r>
                      <a:r>
                        <a:rPr lang="en-US" sz="1200" b="1" kern="50" dirty="0">
                          <a:latin typeface="Times New Roman"/>
                          <a:ea typeface="Arial Unicode MS"/>
                          <a:cs typeface="Arial Unicode MS"/>
                        </a:rPr>
                        <a:t>] OR "</a:t>
                      </a:r>
                      <a:r>
                        <a:rPr lang="en-US" sz="1200" b="1" kern="50" dirty="0" err="1">
                          <a:latin typeface="Times New Roman"/>
                          <a:ea typeface="Arial Unicode MS"/>
                          <a:cs typeface="Arial Unicode MS"/>
                        </a:rPr>
                        <a:t>Angiotensin</a:t>
                      </a:r>
                      <a:r>
                        <a:rPr lang="en-US" sz="1200" b="1" kern="50" dirty="0">
                          <a:latin typeface="Times New Roman"/>
                          <a:ea typeface="Arial Unicode MS"/>
                          <a:cs typeface="Arial Unicode MS"/>
                        </a:rPr>
                        <a:t>-Converting Enzyme Inhibitors"[</a:t>
                      </a:r>
                      <a:r>
                        <a:rPr lang="en-US" sz="1200" b="1" kern="50" dirty="0" err="1">
                          <a:latin typeface="Times New Roman"/>
                          <a:ea typeface="Arial Unicode MS"/>
                          <a:cs typeface="Arial Unicode MS"/>
                        </a:rPr>
                        <a:t>MeSH</a:t>
                      </a:r>
                      <a:r>
                        <a:rPr lang="en-US" sz="1200" b="1" kern="50" dirty="0">
                          <a:latin typeface="Times New Roman"/>
                          <a:ea typeface="Arial Unicode MS"/>
                          <a:cs typeface="Arial Unicode MS"/>
                        </a:rPr>
                        <a:t>] OR "</a:t>
                      </a:r>
                      <a:r>
                        <a:rPr lang="en-US" sz="1200" b="1" kern="50" dirty="0" err="1">
                          <a:latin typeface="Times New Roman"/>
                          <a:ea typeface="Arial Unicode MS"/>
                          <a:cs typeface="Arial Unicode MS"/>
                        </a:rPr>
                        <a:t>Angiotensin</a:t>
                      </a:r>
                      <a:r>
                        <a:rPr lang="en-US" sz="1200" b="1" kern="50" dirty="0">
                          <a:latin typeface="Times New Roman"/>
                          <a:ea typeface="Arial Unicode MS"/>
                          <a:cs typeface="Arial Unicode MS"/>
                        </a:rPr>
                        <a:t> II Type 1 Receptor Blockers"[</a:t>
                      </a:r>
                      <a:r>
                        <a:rPr lang="en-US" sz="1200" b="1" kern="50" dirty="0" err="1">
                          <a:latin typeface="Times New Roman"/>
                          <a:ea typeface="Arial Unicode MS"/>
                          <a:cs typeface="Arial Unicode MS"/>
                        </a:rPr>
                        <a:t>MeSH</a:t>
                      </a:r>
                      <a:r>
                        <a:rPr lang="en-US" sz="1200" b="1" kern="50" dirty="0">
                          <a:latin typeface="Times New Roman"/>
                          <a:ea typeface="Arial Unicode MS"/>
                          <a:cs typeface="Arial Unicode MS"/>
                        </a:rPr>
                        <a:t>] OR </a:t>
                      </a:r>
                      <a:r>
                        <a:rPr lang="en-US" sz="1200" b="1" kern="50" dirty="0" err="1">
                          <a:latin typeface="Times New Roman"/>
                          <a:ea typeface="Arial Unicode MS"/>
                          <a:cs typeface="Arial Unicode MS"/>
                        </a:rPr>
                        <a:t>angiotensin</a:t>
                      </a:r>
                      <a:r>
                        <a:rPr lang="en-US" sz="1200" b="1" kern="50" dirty="0">
                          <a:latin typeface="Times New Roman"/>
                          <a:ea typeface="Arial Unicode MS"/>
                          <a:cs typeface="Arial Unicode MS"/>
                        </a:rPr>
                        <a:t>*[</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 OR receptor blockers[</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 OR ARB[</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 OR ARBs[</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 OR converting enzyme[</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 OR ACE[</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 OR ACEI*[</a:t>
                      </a:r>
                      <a:r>
                        <a:rPr lang="en-US" sz="1200" b="1" kern="50" dirty="0" err="1">
                          <a:latin typeface="Times New Roman"/>
                          <a:ea typeface="Arial Unicode MS"/>
                          <a:cs typeface="Arial Unicode MS"/>
                        </a:rPr>
                        <a:t>tiab</a:t>
                      </a:r>
                      <a:r>
                        <a:rPr lang="en-US" sz="1200" b="1" kern="50" dirty="0">
                          <a:latin typeface="Times New Roman"/>
                          <a:ea typeface="Arial Unicode MS"/>
                          <a:cs typeface="Arial Unicode MS"/>
                        </a:rPr>
                        <a:t>]</a:t>
                      </a:r>
                      <a:endParaRPr lang="es-CO" sz="1200" kern="50" dirty="0">
                        <a:latin typeface="Times New Roman"/>
                        <a:ea typeface="Arial Unicode MS"/>
                        <a:cs typeface="Arial Unicode MS"/>
                      </a:endParaRPr>
                    </a:p>
                  </a:txBody>
                  <a:tcPr marL="15897" marR="15897" marT="15897" marB="15897" anchor="ctr">
                    <a:lnL>
                      <a:noFill/>
                    </a:lnL>
                    <a:lnR>
                      <a:noFill/>
                    </a:lnR>
                    <a:lnT>
                      <a:noFill/>
                    </a:lnT>
                    <a:lnB>
                      <a:noFill/>
                    </a:lnB>
                  </a:tcPr>
                </a:tc>
                <a:tc>
                  <a:txBody>
                    <a:bodyPr/>
                    <a:lstStyle/>
                    <a:p>
                      <a:pPr algn="r">
                        <a:spcAft>
                          <a:spcPts val="0"/>
                        </a:spcAft>
                      </a:pPr>
                      <a:r>
                        <a:rPr lang="es-CO" sz="1800" u="sng" kern="50" dirty="0">
                          <a:solidFill>
                            <a:srgbClr val="000080"/>
                          </a:solidFill>
                          <a:latin typeface="Times New Roman"/>
                          <a:ea typeface="Arial Unicode MS"/>
                          <a:cs typeface="Arial Unicode MS"/>
                          <a:hlinkClick r:id="rId3"/>
                        </a:rPr>
                        <a:t>119576</a:t>
                      </a:r>
                      <a:endParaRPr lang="es-CO" sz="1800" kern="50" dirty="0">
                        <a:latin typeface="Times New Roman"/>
                        <a:ea typeface="Arial Unicode MS"/>
                        <a:cs typeface="Arial Unicode MS"/>
                      </a:endParaRPr>
                    </a:p>
                  </a:txBody>
                  <a:tcPr marL="15897" marR="15897" marT="15897" marB="15897" anchor="ctr">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9" name="18 Tabla"/>
          <p:cNvGraphicFramePr>
            <a:graphicFrameLocks noGrp="1"/>
          </p:cNvGraphicFramePr>
          <p:nvPr/>
        </p:nvGraphicFramePr>
        <p:xfrm>
          <a:off x="4860032" y="3933056"/>
          <a:ext cx="2304256" cy="275634"/>
        </p:xfrm>
        <a:graphic>
          <a:graphicData uri="http://schemas.openxmlformats.org/drawingml/2006/table">
            <a:tbl>
              <a:tblPr/>
              <a:tblGrid>
                <a:gridCol w="1393271">
                  <a:extLst>
                    <a:ext uri="{9D8B030D-6E8A-4147-A177-3AD203B41FA5}">
                      <a16:colId xmlns:a16="http://schemas.microsoft.com/office/drawing/2014/main" val="20000"/>
                    </a:ext>
                  </a:extLst>
                </a:gridCol>
                <a:gridCol w="910985">
                  <a:extLst>
                    <a:ext uri="{9D8B030D-6E8A-4147-A177-3AD203B41FA5}">
                      <a16:colId xmlns:a16="http://schemas.microsoft.com/office/drawing/2014/main" val="20001"/>
                    </a:ext>
                  </a:extLst>
                </a:gridCol>
              </a:tblGrid>
              <a:tr h="195308">
                <a:tc>
                  <a:txBody>
                    <a:bodyPr/>
                    <a:lstStyle/>
                    <a:p>
                      <a:pPr>
                        <a:spcAft>
                          <a:spcPts val="0"/>
                        </a:spcAft>
                      </a:pPr>
                      <a:r>
                        <a:rPr lang="es-CO" sz="1600" b="1" kern="50" dirty="0" err="1">
                          <a:latin typeface="Times New Roman"/>
                          <a:ea typeface="Arial Unicode MS"/>
                          <a:cs typeface="Arial Unicode MS"/>
                        </a:rPr>
                        <a:t>systematic</a:t>
                      </a:r>
                      <a:r>
                        <a:rPr lang="es-CO" sz="1600" b="1" kern="50" dirty="0">
                          <a:latin typeface="Times New Roman"/>
                          <a:ea typeface="Arial Unicode MS"/>
                          <a:cs typeface="Arial Unicode MS"/>
                        </a:rPr>
                        <a:t>[</a:t>
                      </a:r>
                      <a:r>
                        <a:rPr lang="es-CO" sz="1600" b="1" kern="50" dirty="0" err="1">
                          <a:latin typeface="Times New Roman"/>
                          <a:ea typeface="Arial Unicode MS"/>
                          <a:cs typeface="Arial Unicode MS"/>
                        </a:rPr>
                        <a:t>sb</a:t>
                      </a:r>
                      <a:r>
                        <a:rPr lang="es-CO" sz="1600" b="1" kern="50" dirty="0">
                          <a:latin typeface="Times New Roman"/>
                          <a:ea typeface="Arial Unicode MS"/>
                          <a:cs typeface="Arial Unicode MS"/>
                        </a:rPr>
                        <a:t>]</a:t>
                      </a:r>
                      <a:endParaRPr lang="es-CO" sz="1600" kern="50" dirty="0">
                        <a:latin typeface="Times New Roman"/>
                        <a:ea typeface="Arial Unicode MS"/>
                        <a:cs typeface="Arial Unicode MS"/>
                      </a:endParaRPr>
                    </a:p>
                  </a:txBody>
                  <a:tcPr marL="15897" marR="15897" marT="15897" marB="15897" anchor="ctr">
                    <a:lnL>
                      <a:noFill/>
                    </a:lnL>
                    <a:lnR>
                      <a:noFill/>
                    </a:lnR>
                    <a:lnT>
                      <a:noFill/>
                    </a:lnT>
                    <a:lnB>
                      <a:noFill/>
                    </a:lnB>
                    <a:solidFill>
                      <a:schemeClr val="accent1">
                        <a:lumMod val="20000"/>
                        <a:lumOff val="80000"/>
                      </a:schemeClr>
                    </a:solidFill>
                  </a:tcPr>
                </a:tc>
                <a:tc>
                  <a:txBody>
                    <a:bodyPr/>
                    <a:lstStyle/>
                    <a:p>
                      <a:pPr algn="r">
                        <a:spcAft>
                          <a:spcPts val="0"/>
                        </a:spcAft>
                      </a:pPr>
                      <a:r>
                        <a:rPr lang="es-CO" sz="1600" u="sng" kern="50" dirty="0">
                          <a:solidFill>
                            <a:srgbClr val="000080"/>
                          </a:solidFill>
                          <a:latin typeface="Times New Roman"/>
                          <a:ea typeface="Arial Unicode MS"/>
                          <a:cs typeface="Arial Unicode MS"/>
                          <a:hlinkClick r:id="rId4"/>
                        </a:rPr>
                        <a:t>220082</a:t>
                      </a:r>
                      <a:endParaRPr lang="es-CO" sz="1600" kern="50" dirty="0">
                        <a:latin typeface="Times New Roman"/>
                        <a:ea typeface="Arial Unicode MS"/>
                        <a:cs typeface="Arial Unicode MS"/>
                      </a:endParaRPr>
                    </a:p>
                  </a:txBody>
                  <a:tcPr marL="15897" marR="15897" marT="15897" marB="15897"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2580" y="539969"/>
            <a:ext cx="4537652" cy="584775"/>
          </a:xfrm>
          <a:prstGeom prst="rect">
            <a:avLst/>
          </a:prstGeom>
          <a:noFill/>
        </p:spPr>
        <p:txBody>
          <a:bodyPr wrap="none" rtlCol="0">
            <a:spAutoFit/>
          </a:bodyPr>
          <a:lstStyle/>
          <a:p>
            <a:r>
              <a:rPr lang="es-CO" sz="3200" b="1" dirty="0">
                <a:latin typeface="Candara" pitchFamily="34" charset="0"/>
              </a:rPr>
              <a:t>RESUMEN DEL PROCESO</a:t>
            </a:r>
          </a:p>
        </p:txBody>
      </p:sp>
      <p:sp>
        <p:nvSpPr>
          <p:cNvPr id="3" name="2 CuadroTexto"/>
          <p:cNvSpPr txBox="1"/>
          <p:nvPr/>
        </p:nvSpPr>
        <p:spPr>
          <a:xfrm>
            <a:off x="971600" y="1587564"/>
            <a:ext cx="7283789" cy="3785652"/>
          </a:xfrm>
          <a:prstGeom prst="rect">
            <a:avLst/>
          </a:prstGeom>
          <a:noFill/>
        </p:spPr>
        <p:txBody>
          <a:bodyPr wrap="none" rtlCol="0">
            <a:spAutoFit/>
          </a:bodyPr>
          <a:lstStyle/>
          <a:p>
            <a:pPr marL="457200" indent="-457200">
              <a:buAutoNum type="arabicPeriod"/>
            </a:pPr>
            <a:r>
              <a:rPr lang="es-CO" sz="2400" b="1" dirty="0">
                <a:latin typeface="Candara" pitchFamily="34" charset="0"/>
              </a:rPr>
              <a:t>Reconocer campo de la pregunta PICO</a:t>
            </a:r>
          </a:p>
          <a:p>
            <a:pPr marL="457200" indent="-457200">
              <a:buAutoNum type="arabicPeriod"/>
            </a:pPr>
            <a:r>
              <a:rPr lang="es-CO" sz="2400" b="1" dirty="0">
                <a:latin typeface="Candara" pitchFamily="34" charset="0"/>
              </a:rPr>
              <a:t>Identificar términos PIC</a:t>
            </a:r>
          </a:p>
          <a:p>
            <a:pPr marL="457200" indent="-457200">
              <a:buAutoNum type="arabicPeriod"/>
            </a:pPr>
            <a:r>
              <a:rPr lang="es-CO" sz="2400" b="1" dirty="0">
                <a:latin typeface="Candara" pitchFamily="34" charset="0"/>
              </a:rPr>
              <a:t>Conformar líneas</a:t>
            </a:r>
          </a:p>
          <a:p>
            <a:pPr marL="457200" indent="-457200">
              <a:buAutoNum type="arabicPeriod"/>
            </a:pPr>
            <a:r>
              <a:rPr lang="es-CO" sz="2400" b="1" dirty="0">
                <a:latin typeface="Candara" pitchFamily="34" charset="0"/>
              </a:rPr>
              <a:t>Probar líneas y actualizar términos</a:t>
            </a:r>
          </a:p>
          <a:p>
            <a:pPr marL="457200" indent="-457200">
              <a:buAutoNum type="arabicPeriod"/>
            </a:pPr>
            <a:r>
              <a:rPr lang="es-CO" sz="2400" b="1" dirty="0">
                <a:latin typeface="Candara" pitchFamily="34" charset="0"/>
              </a:rPr>
              <a:t>Verificar resultados y conformar GOLD STANDARD</a:t>
            </a:r>
          </a:p>
          <a:p>
            <a:pPr marL="457200" indent="-457200">
              <a:buAutoNum type="arabicPeriod"/>
            </a:pPr>
            <a:r>
              <a:rPr lang="es-CO" sz="2400" b="1" dirty="0">
                <a:latin typeface="Candara" pitchFamily="34" charset="0"/>
              </a:rPr>
              <a:t>Probar líneas y aplicar FILTROS</a:t>
            </a:r>
          </a:p>
          <a:p>
            <a:pPr marL="457200" indent="-457200">
              <a:buAutoNum type="arabicPeriod"/>
            </a:pPr>
            <a:r>
              <a:rPr lang="es-CO" sz="2400" b="1" dirty="0">
                <a:latin typeface="Candara" pitchFamily="34" charset="0"/>
              </a:rPr>
              <a:t>Probar líneas y evaluar SENSIBILIDAD</a:t>
            </a:r>
          </a:p>
          <a:p>
            <a:pPr marL="457200" indent="-457200">
              <a:buAutoNum type="arabicPeriod"/>
            </a:pPr>
            <a:r>
              <a:rPr lang="es-CO" sz="2400" b="1" dirty="0">
                <a:latin typeface="Candara" pitchFamily="34" charset="0"/>
              </a:rPr>
              <a:t>Probar líneas y evaluar ESPECIFICIDAD</a:t>
            </a:r>
          </a:p>
          <a:p>
            <a:pPr marL="457200" indent="-457200">
              <a:buAutoNum type="arabicPeriod"/>
            </a:pPr>
            <a:r>
              <a:rPr lang="es-CO" sz="2400" b="1" dirty="0">
                <a:latin typeface="Candara" pitchFamily="34" charset="0"/>
              </a:rPr>
              <a:t>Probar líneas y aplicar LIMITES</a:t>
            </a:r>
          </a:p>
          <a:p>
            <a:pPr marL="457200" indent="-457200">
              <a:buAutoNum type="arabicPeriod"/>
            </a:pPr>
            <a:r>
              <a:rPr lang="es-CO" sz="2400" b="1" dirty="0">
                <a:latin typeface="Candara" pitchFamily="34" charset="0"/>
              </a:rPr>
              <a:t>Probar líneas y Separar resultados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91880" y="404664"/>
            <a:ext cx="2143536" cy="584775"/>
          </a:xfrm>
          <a:prstGeom prst="rect">
            <a:avLst/>
          </a:prstGeom>
          <a:noFill/>
        </p:spPr>
        <p:txBody>
          <a:bodyPr wrap="none" rtlCol="0">
            <a:spAutoFit/>
          </a:bodyPr>
          <a:lstStyle/>
          <a:p>
            <a:r>
              <a:rPr lang="es-CO" sz="3200" b="1" dirty="0">
                <a:latin typeface="Candara" pitchFamily="34" charset="0"/>
              </a:rPr>
              <a:t>BREVIARIO</a:t>
            </a:r>
          </a:p>
        </p:txBody>
      </p:sp>
      <p:sp>
        <p:nvSpPr>
          <p:cNvPr id="3" name="2 CuadroTexto"/>
          <p:cNvSpPr txBox="1"/>
          <p:nvPr/>
        </p:nvSpPr>
        <p:spPr>
          <a:xfrm>
            <a:off x="395536" y="1280949"/>
            <a:ext cx="8424935" cy="4893647"/>
          </a:xfrm>
          <a:prstGeom prst="rect">
            <a:avLst/>
          </a:prstGeom>
          <a:noFill/>
        </p:spPr>
        <p:txBody>
          <a:bodyPr wrap="square" rtlCol="0">
            <a:spAutoFit/>
          </a:bodyPr>
          <a:lstStyle/>
          <a:p>
            <a:pPr marL="457200" indent="-457200"/>
            <a:r>
              <a:rPr lang="es-CO" sz="2400" b="1" dirty="0">
                <a:latin typeface="Candara" pitchFamily="34" charset="0"/>
              </a:rPr>
              <a:t>La búsqueda sistemática requiere  cumplir todo el proceso para garantizar su CALIDAD (sin sesgos de búsqueda)</a:t>
            </a:r>
          </a:p>
          <a:p>
            <a:pPr marL="457200" indent="-457200"/>
            <a:endParaRPr lang="es-CO" sz="2400" b="1" dirty="0">
              <a:latin typeface="Candara" pitchFamily="34" charset="0"/>
            </a:endParaRPr>
          </a:p>
          <a:p>
            <a:pPr marL="457200" indent="-457200"/>
            <a:r>
              <a:rPr lang="es-CO" sz="2400" b="1" dirty="0">
                <a:latin typeface="Candara" pitchFamily="34" charset="0"/>
              </a:rPr>
              <a:t>Las búsquedas sistemáticas ya realizadas y avaladas, publicadas en las revisiones sistemáticas deben ser consultadas para conformar las líneas de base.</a:t>
            </a:r>
          </a:p>
          <a:p>
            <a:pPr marL="457200" indent="-457200"/>
            <a:endParaRPr lang="es-CO" sz="2400" b="1" dirty="0">
              <a:latin typeface="Candara" pitchFamily="34" charset="0"/>
            </a:endParaRPr>
          </a:p>
          <a:p>
            <a:pPr marL="457200" indent="-457200"/>
            <a:r>
              <a:rPr lang="es-CO" sz="2400" b="1" dirty="0">
                <a:latin typeface="Candara" pitchFamily="34" charset="0"/>
              </a:rPr>
              <a:t>Más TÉRMINOS no es igual  a mayor SENSIBILIDAD. Ésta se obtiene por precisión del uso de los campos y los sinónimos</a:t>
            </a:r>
          </a:p>
          <a:p>
            <a:pPr marL="457200" indent="-457200"/>
            <a:endParaRPr lang="es-CO" sz="2400" b="1" dirty="0">
              <a:latin typeface="Candara" pitchFamily="34" charset="0"/>
            </a:endParaRPr>
          </a:p>
          <a:p>
            <a:pPr marL="457200" indent="-457200"/>
            <a:r>
              <a:rPr lang="es-CO" sz="2400" b="1" dirty="0">
                <a:latin typeface="Candara" pitchFamily="34" charset="0"/>
              </a:rPr>
              <a:t>El LIMITE  cronológico es el único LIMITE de </a:t>
            </a:r>
            <a:r>
              <a:rPr lang="es-CO" sz="2400" b="1" dirty="0" err="1">
                <a:latin typeface="Candara" pitchFamily="34" charset="0"/>
              </a:rPr>
              <a:t>PubMed</a:t>
            </a:r>
            <a:r>
              <a:rPr lang="es-CO" sz="2400" b="1" dirty="0">
                <a:latin typeface="Candara" pitchFamily="34" charset="0"/>
              </a:rPr>
              <a:t> a usar en las búsquedas sistemáticas. Para los tipos de publicación deben usarse los FILTROS ya probados.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987824" y="2636912"/>
            <a:ext cx="2347117" cy="769441"/>
          </a:xfrm>
          <a:prstGeom prst="rect">
            <a:avLst/>
          </a:prstGeom>
          <a:noFill/>
        </p:spPr>
        <p:txBody>
          <a:bodyPr wrap="none" rtlCol="0">
            <a:spAutoFit/>
          </a:bodyPr>
          <a:lstStyle/>
          <a:p>
            <a:r>
              <a:rPr lang="es-CO" sz="4400" b="1" dirty="0">
                <a:latin typeface="Candara" pitchFamily="34" charset="0"/>
              </a:rPr>
              <a:t>GRACIAS</a:t>
            </a:r>
          </a:p>
        </p:txBody>
      </p:sp>
      <p:sp>
        <p:nvSpPr>
          <p:cNvPr id="3" name="2 Rectángulo"/>
          <p:cNvSpPr/>
          <p:nvPr/>
        </p:nvSpPr>
        <p:spPr>
          <a:xfrm>
            <a:off x="899592" y="764704"/>
            <a:ext cx="7200800" cy="1384995"/>
          </a:xfrm>
          <a:prstGeom prst="rect">
            <a:avLst/>
          </a:prstGeom>
        </p:spPr>
        <p:txBody>
          <a:bodyPr wrap="square">
            <a:spAutoFit/>
          </a:bodyPr>
          <a:lstStyle/>
          <a:p>
            <a:pPr marL="457200" indent="-457200" algn="ctr"/>
            <a:r>
              <a:rPr lang="es-CO" sz="2800" b="1" i="1" dirty="0">
                <a:latin typeface="Candara" pitchFamily="34" charset="0"/>
              </a:rPr>
              <a:t>Cuenten siempre con su bibliotecario médico de Confianza antes, durante y al finalizar una búsqueda sistemática.</a:t>
            </a:r>
          </a:p>
        </p:txBody>
      </p:sp>
      <p:sp>
        <p:nvSpPr>
          <p:cNvPr id="4" name="3 Rectángulo"/>
          <p:cNvSpPr/>
          <p:nvPr/>
        </p:nvSpPr>
        <p:spPr>
          <a:xfrm>
            <a:off x="467544" y="3717032"/>
            <a:ext cx="8064896" cy="1815882"/>
          </a:xfrm>
          <a:prstGeom prst="rect">
            <a:avLst/>
          </a:prstGeom>
        </p:spPr>
        <p:txBody>
          <a:bodyPr wrap="square">
            <a:spAutoFit/>
          </a:bodyPr>
          <a:lstStyle/>
          <a:p>
            <a:pPr marL="457200" indent="-457200" algn="ctr"/>
            <a:r>
              <a:rPr lang="es-CO" sz="2800" b="1" i="1" dirty="0">
                <a:latin typeface="Candara" pitchFamily="34" charset="0"/>
              </a:rPr>
              <a:t>Paola Andrea Ramírez Pérez</a:t>
            </a:r>
          </a:p>
          <a:p>
            <a:pPr marL="457200" indent="-457200" algn="ctr"/>
            <a:r>
              <a:rPr lang="es-CO" sz="2800" b="1" i="1" dirty="0">
                <a:latin typeface="Candara" pitchFamily="34" charset="0"/>
              </a:rPr>
              <a:t>Bibliotecóloga, </a:t>
            </a:r>
            <a:r>
              <a:rPr lang="es-CO" sz="2800" b="1" i="1" dirty="0" err="1">
                <a:latin typeface="Candara" pitchFamily="34" charset="0"/>
              </a:rPr>
              <a:t>UdeA</a:t>
            </a:r>
            <a:endParaRPr lang="es-CO" sz="2800" b="1" i="1" dirty="0">
              <a:latin typeface="Candara" pitchFamily="34" charset="0"/>
            </a:endParaRPr>
          </a:p>
          <a:p>
            <a:pPr marL="457200" indent="-457200" algn="ctr"/>
            <a:r>
              <a:rPr lang="es-CO" sz="2800" b="1" i="1" dirty="0">
                <a:latin typeface="Candara" pitchFamily="34" charset="0"/>
              </a:rPr>
              <a:t>Documentalista del Grupo de Rehabilitación en Salud</a:t>
            </a:r>
          </a:p>
          <a:p>
            <a:pPr marL="457200" indent="-457200" algn="ctr"/>
            <a:r>
              <a:rPr lang="es-CO" sz="2800" b="1" i="1" dirty="0">
                <a:latin typeface="Candara" pitchFamily="34" charset="0"/>
                <a:hlinkClick r:id="rId2"/>
              </a:rPr>
              <a:t>paolandrea@gmail.com</a:t>
            </a:r>
            <a:endParaRPr lang="es-CO" sz="2800" b="1" i="1" dirty="0">
              <a:latin typeface="Candar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944716"/>
            <a:ext cx="8496944" cy="5724644"/>
          </a:xfrm>
          <a:prstGeom prst="rect">
            <a:avLst/>
          </a:prstGeom>
        </p:spPr>
        <p:txBody>
          <a:bodyPr wrap="square">
            <a:spAutoFit/>
          </a:bodyPr>
          <a:lstStyle/>
          <a:p>
            <a:pPr algn="ctr"/>
            <a:r>
              <a:rPr lang="en-US" sz="2000" dirty="0">
                <a:solidFill>
                  <a:schemeClr val="accent6">
                    <a:lumMod val="75000"/>
                  </a:schemeClr>
                </a:solidFill>
              </a:rPr>
              <a:t> </a:t>
            </a:r>
            <a:r>
              <a:rPr lang="en-US" sz="2400" b="1" dirty="0">
                <a:solidFill>
                  <a:schemeClr val="accent6">
                    <a:lumMod val="75000"/>
                  </a:schemeClr>
                </a:solidFill>
              </a:rPr>
              <a:t>Key points</a:t>
            </a:r>
            <a:endParaRPr lang="en-US" sz="2000" b="1" dirty="0"/>
          </a:p>
          <a:p>
            <a:pPr>
              <a:buFont typeface="Arial" pitchFamily="34" charset="0"/>
              <a:buChar char="•"/>
            </a:pPr>
            <a:r>
              <a:rPr lang="en-US" dirty="0"/>
              <a:t> Review authors should work closely from the start with the Trials Search Co-</a:t>
            </a:r>
            <a:r>
              <a:rPr lang="en-US" dirty="0" err="1"/>
              <a:t>ordinator</a:t>
            </a:r>
            <a:r>
              <a:rPr lang="en-US" dirty="0"/>
              <a:t> (TSC) of their Cochrane Review Group (CRG).</a:t>
            </a:r>
          </a:p>
          <a:p>
            <a:pPr>
              <a:buFont typeface="Arial" pitchFamily="34" charset="0"/>
              <a:buChar char="•"/>
            </a:pPr>
            <a:r>
              <a:rPr lang="en-US" dirty="0"/>
              <a:t> Studies (not reports of studies) are included in Cochrane reviews but identifying reports of studies is currently the most convenient approach to identifying the majority of studies and obtaining information about them and their results.</a:t>
            </a:r>
          </a:p>
          <a:p>
            <a:pPr>
              <a:buFont typeface="Arial" pitchFamily="34" charset="0"/>
              <a:buChar char="•"/>
            </a:pPr>
            <a:r>
              <a:rPr lang="en-US" dirty="0"/>
              <a:t> Trials registers and trials results registers are an increasingly important source of information.</a:t>
            </a:r>
          </a:p>
          <a:p>
            <a:pPr>
              <a:buFont typeface="Arial" pitchFamily="34" charset="0"/>
              <a:buChar char="•"/>
            </a:pPr>
            <a:r>
              <a:rPr lang="en-US" dirty="0"/>
              <a:t> The Cochrane Central Register of Controlled Trials (CENTRAL), MEDLINE and EMBASE (if access is available to either the review author or TSC) should be searched for all Cochrane reviews, either directly or via the CRG’s Specialized Register.</a:t>
            </a:r>
          </a:p>
          <a:p>
            <a:endParaRPr lang="en-US" dirty="0"/>
          </a:p>
          <a:p>
            <a:pPr>
              <a:buFont typeface="Arial" pitchFamily="34" charset="0"/>
              <a:buChar char="•"/>
            </a:pPr>
            <a:r>
              <a:rPr lang="en-US" b="1" dirty="0">
                <a:solidFill>
                  <a:schemeClr val="accent6">
                    <a:lumMod val="50000"/>
                  </a:schemeClr>
                </a:solidFill>
              </a:rPr>
              <a:t> Searches should seek high sensitivity, which may result in relatively low precision</a:t>
            </a:r>
            <a:r>
              <a:rPr lang="en-US" dirty="0">
                <a:solidFill>
                  <a:schemeClr val="accent6">
                    <a:lumMod val="50000"/>
                  </a:schemeClr>
                </a:solidFill>
              </a:rPr>
              <a:t>.</a:t>
            </a:r>
          </a:p>
          <a:p>
            <a:pPr>
              <a:buFont typeface="Arial" pitchFamily="34" charset="0"/>
              <a:buChar char="•"/>
            </a:pPr>
            <a:r>
              <a:rPr lang="en-US" dirty="0"/>
              <a:t> </a:t>
            </a:r>
            <a:r>
              <a:rPr lang="en-US" b="1" dirty="0">
                <a:solidFill>
                  <a:schemeClr val="accent6">
                    <a:lumMod val="75000"/>
                  </a:schemeClr>
                </a:solidFill>
              </a:rPr>
              <a:t>Too many </a:t>
            </a:r>
            <a:r>
              <a:rPr lang="en-US" b="1" i="1" dirty="0">
                <a:solidFill>
                  <a:schemeClr val="accent6">
                    <a:lumMod val="75000"/>
                  </a:schemeClr>
                </a:solidFill>
              </a:rPr>
              <a:t>different</a:t>
            </a:r>
            <a:r>
              <a:rPr lang="en-US" b="1" dirty="0">
                <a:solidFill>
                  <a:schemeClr val="accent6">
                    <a:lumMod val="75000"/>
                  </a:schemeClr>
                </a:solidFill>
              </a:rPr>
              <a:t> search concepts should be avoided, but a wide variety of search terms should be combined with OR within </a:t>
            </a:r>
            <a:r>
              <a:rPr lang="en-US" b="1" i="1" dirty="0">
                <a:solidFill>
                  <a:schemeClr val="accent6">
                    <a:lumMod val="75000"/>
                  </a:schemeClr>
                </a:solidFill>
              </a:rPr>
              <a:t>each</a:t>
            </a:r>
            <a:r>
              <a:rPr lang="en-US" b="1" dirty="0">
                <a:solidFill>
                  <a:schemeClr val="accent6">
                    <a:lumMod val="75000"/>
                  </a:schemeClr>
                </a:solidFill>
              </a:rPr>
              <a:t> concept</a:t>
            </a:r>
            <a:r>
              <a:rPr lang="en-US" dirty="0">
                <a:solidFill>
                  <a:schemeClr val="accent6">
                    <a:lumMod val="75000"/>
                  </a:schemeClr>
                </a:solidFill>
              </a:rPr>
              <a:t>.</a:t>
            </a:r>
          </a:p>
          <a:p>
            <a:pPr>
              <a:buFont typeface="Arial" pitchFamily="34" charset="0"/>
              <a:buChar char="•"/>
            </a:pPr>
            <a:r>
              <a:rPr lang="en-US" dirty="0">
                <a:solidFill>
                  <a:schemeClr val="accent6">
                    <a:lumMod val="50000"/>
                  </a:schemeClr>
                </a:solidFill>
              </a:rPr>
              <a:t> </a:t>
            </a:r>
            <a:r>
              <a:rPr lang="en-US" b="1" dirty="0">
                <a:solidFill>
                  <a:schemeClr val="accent6">
                    <a:lumMod val="50000"/>
                  </a:schemeClr>
                </a:solidFill>
              </a:rPr>
              <a:t>Both free-text and subject headings should be used (for example Medical Subject Headings (</a:t>
            </a:r>
            <a:r>
              <a:rPr lang="en-US" b="1" dirty="0" err="1">
                <a:solidFill>
                  <a:schemeClr val="accent6">
                    <a:lumMod val="50000"/>
                  </a:schemeClr>
                </a:solidFill>
              </a:rPr>
              <a:t>MeSH</a:t>
            </a:r>
            <a:r>
              <a:rPr lang="en-US" b="1" dirty="0">
                <a:solidFill>
                  <a:schemeClr val="accent6">
                    <a:lumMod val="50000"/>
                  </a:schemeClr>
                </a:solidFill>
              </a:rPr>
              <a:t>) and EMTREE).</a:t>
            </a:r>
          </a:p>
          <a:p>
            <a:pPr>
              <a:buFont typeface="Arial" pitchFamily="34" charset="0"/>
              <a:buChar char="•"/>
            </a:pPr>
            <a:r>
              <a:rPr lang="en-US" b="1" dirty="0"/>
              <a:t> </a:t>
            </a:r>
            <a:r>
              <a:rPr lang="en-US" b="1" dirty="0">
                <a:solidFill>
                  <a:schemeClr val="accent6">
                    <a:lumMod val="75000"/>
                  </a:schemeClr>
                </a:solidFill>
              </a:rPr>
              <a:t>Existing highly sensitive search strategies (filters) to identify randomized trials should be used, such as the newly revised Cochrane Highly Sensitive Search Strategies for identifying randomized trials in MEDLINE (but do not apply these filters in CENTRAL).</a:t>
            </a:r>
          </a:p>
        </p:txBody>
      </p:sp>
      <p:sp>
        <p:nvSpPr>
          <p:cNvPr id="3" name="2 Rectángulo"/>
          <p:cNvSpPr/>
          <p:nvPr/>
        </p:nvSpPr>
        <p:spPr>
          <a:xfrm>
            <a:off x="251520" y="260648"/>
            <a:ext cx="8712968" cy="892552"/>
          </a:xfrm>
          <a:prstGeom prst="rect">
            <a:avLst/>
          </a:prstGeom>
        </p:spPr>
        <p:txBody>
          <a:bodyPr wrap="square">
            <a:spAutoFit/>
          </a:bodyPr>
          <a:lstStyle/>
          <a:p>
            <a:r>
              <a:rPr lang="en-US" sz="2000" b="1" dirty="0"/>
              <a:t>Chapter 6:  Searching for studies</a:t>
            </a:r>
          </a:p>
          <a:p>
            <a:r>
              <a:rPr lang="en-US" sz="1600" dirty="0"/>
              <a:t>Authors: Carol Lefebvre, Eric </a:t>
            </a:r>
            <a:r>
              <a:rPr lang="en-US" sz="1600" dirty="0" err="1"/>
              <a:t>Manheimer</a:t>
            </a:r>
            <a:r>
              <a:rPr lang="en-US" sz="1600" dirty="0"/>
              <a:t> and Julie Glanville on behalf of the Cochrane Information Retrieval Methods Group.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3" name="2 Rectángulo"/>
          <p:cNvSpPr/>
          <p:nvPr/>
        </p:nvSpPr>
        <p:spPr>
          <a:xfrm>
            <a:off x="467544" y="699661"/>
            <a:ext cx="7992888" cy="2031325"/>
          </a:xfrm>
          <a:prstGeom prst="rect">
            <a:avLst/>
          </a:prstGeom>
        </p:spPr>
        <p:txBody>
          <a:bodyPr wrap="square">
            <a:spAutoFit/>
          </a:bodyPr>
          <a:lstStyle/>
          <a:p>
            <a:r>
              <a:rPr lang="en-US" sz="1400" b="1" dirty="0">
                <a:solidFill>
                  <a:schemeClr val="accent6">
                    <a:lumMod val="50000"/>
                  </a:schemeClr>
                </a:solidFill>
              </a:rPr>
              <a:t>6.1 Introduction</a:t>
            </a:r>
          </a:p>
          <a:p>
            <a:r>
              <a:rPr lang="en-US" sz="1400" dirty="0"/>
              <a:t>6.2 Sources to search</a:t>
            </a:r>
          </a:p>
          <a:p>
            <a:r>
              <a:rPr lang="en-US" sz="1400" dirty="0"/>
              <a:t>6.3 Planning the search process</a:t>
            </a:r>
          </a:p>
          <a:p>
            <a:r>
              <a:rPr lang="en-US" sz="1400" dirty="0"/>
              <a:t>6.4 Designing search strategies</a:t>
            </a:r>
          </a:p>
          <a:p>
            <a:r>
              <a:rPr lang="en-US" sz="1400" dirty="0"/>
              <a:t>6.5 Managing references</a:t>
            </a:r>
          </a:p>
          <a:p>
            <a:r>
              <a:rPr lang="en-US" sz="1400" dirty="0"/>
              <a:t>6.6 Documenting and reporting the search process</a:t>
            </a:r>
          </a:p>
          <a:p>
            <a:r>
              <a:rPr lang="en-US" sz="1400" dirty="0"/>
              <a:t>6.7 Chapter information</a:t>
            </a:r>
          </a:p>
          <a:p>
            <a:r>
              <a:rPr lang="en-US" sz="1400" dirty="0"/>
              <a:t>Box 6.7.a: The Cochrane Information Retrieval Methods Group</a:t>
            </a:r>
          </a:p>
          <a:p>
            <a:r>
              <a:rPr lang="en-US" sz="1400" dirty="0"/>
              <a:t>6.8 References</a:t>
            </a:r>
          </a:p>
        </p:txBody>
      </p:sp>
      <p:sp>
        <p:nvSpPr>
          <p:cNvPr id="4" name="3 Rectángulo"/>
          <p:cNvSpPr/>
          <p:nvPr/>
        </p:nvSpPr>
        <p:spPr>
          <a:xfrm>
            <a:off x="395536" y="2924944"/>
            <a:ext cx="8568952" cy="3170099"/>
          </a:xfrm>
          <a:prstGeom prst="rect">
            <a:avLst/>
          </a:prstGeom>
        </p:spPr>
        <p:txBody>
          <a:bodyPr wrap="square">
            <a:spAutoFit/>
          </a:bodyPr>
          <a:lstStyle/>
          <a:p>
            <a:r>
              <a:rPr lang="en-US" sz="2000" b="1" dirty="0"/>
              <a:t>Summary points</a:t>
            </a:r>
          </a:p>
          <a:p>
            <a:pPr>
              <a:buFont typeface="Arial" pitchFamily="34" charset="0"/>
              <a:buChar char="•"/>
            </a:pPr>
            <a:r>
              <a:rPr lang="en-US" sz="2000" dirty="0"/>
              <a:t> </a:t>
            </a:r>
            <a:r>
              <a:rPr lang="en-US" sz="2000" dirty="0">
                <a:solidFill>
                  <a:schemeClr val="accent6">
                    <a:lumMod val="75000"/>
                  </a:schemeClr>
                </a:solidFill>
              </a:rPr>
              <a:t>Cochrane review authors should seek advice from the Trials Search Co-</a:t>
            </a:r>
            <a:r>
              <a:rPr lang="en-US" sz="2000" dirty="0" err="1">
                <a:solidFill>
                  <a:schemeClr val="accent6">
                    <a:lumMod val="75000"/>
                  </a:schemeClr>
                </a:solidFill>
              </a:rPr>
              <a:t>ordinator</a:t>
            </a:r>
            <a:r>
              <a:rPr lang="en-US" sz="2000" dirty="0">
                <a:solidFill>
                  <a:schemeClr val="accent6">
                    <a:lumMod val="75000"/>
                  </a:schemeClr>
                </a:solidFill>
              </a:rPr>
              <a:t> of their Cochrane Review Group (CRG) </a:t>
            </a:r>
            <a:r>
              <a:rPr lang="en-US" sz="2000" i="1" dirty="0">
                <a:solidFill>
                  <a:schemeClr val="accent6">
                    <a:lumMod val="75000"/>
                  </a:schemeClr>
                </a:solidFill>
              </a:rPr>
              <a:t>before</a:t>
            </a:r>
            <a:r>
              <a:rPr lang="en-US" sz="2000" dirty="0">
                <a:solidFill>
                  <a:schemeClr val="accent6">
                    <a:lumMod val="75000"/>
                  </a:schemeClr>
                </a:solidFill>
              </a:rPr>
              <a:t> starting a search.</a:t>
            </a:r>
          </a:p>
          <a:p>
            <a:pPr>
              <a:buFont typeface="Arial" pitchFamily="34" charset="0"/>
              <a:buChar char="•"/>
            </a:pPr>
            <a:r>
              <a:rPr lang="en-US" sz="2000" dirty="0">
                <a:solidFill>
                  <a:schemeClr val="accent6">
                    <a:lumMod val="75000"/>
                  </a:schemeClr>
                </a:solidFill>
              </a:rPr>
              <a:t> If the CRG is currently without a Trials Search Co-</a:t>
            </a:r>
            <a:r>
              <a:rPr lang="en-US" sz="2000" dirty="0" err="1">
                <a:solidFill>
                  <a:schemeClr val="accent6">
                    <a:lumMod val="75000"/>
                  </a:schemeClr>
                </a:solidFill>
              </a:rPr>
              <a:t>ordinator</a:t>
            </a:r>
            <a:r>
              <a:rPr lang="en-US" sz="2000" dirty="0">
                <a:solidFill>
                  <a:schemeClr val="accent6">
                    <a:lumMod val="75000"/>
                  </a:schemeClr>
                </a:solidFill>
              </a:rPr>
              <a:t>, seek the guidance of a local healthcare librarian or information specialist, where possible one with experience of searching for systematic reviews.</a:t>
            </a:r>
          </a:p>
          <a:p>
            <a:pPr>
              <a:buFont typeface="Arial" pitchFamily="34" charset="0"/>
              <a:buChar char="•"/>
            </a:pPr>
            <a:r>
              <a:rPr lang="en-US" sz="2000" dirty="0"/>
              <a:t> A search of MEDLINE alone is not considered adequate.</a:t>
            </a:r>
          </a:p>
          <a:p>
            <a:pPr>
              <a:buFont typeface="Arial" pitchFamily="34" charset="0"/>
              <a:buChar char="•"/>
            </a:pPr>
            <a:r>
              <a:rPr lang="en-US" sz="2000" dirty="0"/>
              <a:t> It is Cochrane Collaboration policy that all review authors and others involved in the Collaboration should adhere to database licensing terms and conditions of use and copyright legislation.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3" name="2 Rectángulo"/>
          <p:cNvSpPr/>
          <p:nvPr/>
        </p:nvSpPr>
        <p:spPr>
          <a:xfrm>
            <a:off x="467544" y="620688"/>
            <a:ext cx="7992888" cy="1815882"/>
          </a:xfrm>
          <a:prstGeom prst="rect">
            <a:avLst/>
          </a:prstGeom>
        </p:spPr>
        <p:txBody>
          <a:bodyPr wrap="square">
            <a:spAutoFit/>
          </a:bodyPr>
          <a:lstStyle/>
          <a:p>
            <a:r>
              <a:rPr lang="en-US" sz="1400" b="1" dirty="0">
                <a:solidFill>
                  <a:schemeClr val="accent6">
                    <a:lumMod val="50000"/>
                  </a:schemeClr>
                </a:solidFill>
              </a:rPr>
              <a:t>6.2 Sources to search</a:t>
            </a:r>
          </a:p>
          <a:p>
            <a:r>
              <a:rPr lang="en-US" sz="1400" dirty="0"/>
              <a:t>6.3 Planning the search process</a:t>
            </a:r>
          </a:p>
          <a:p>
            <a:r>
              <a:rPr lang="en-US" sz="1400" dirty="0"/>
              <a:t>6.4 Designing search strategies</a:t>
            </a:r>
          </a:p>
          <a:p>
            <a:r>
              <a:rPr lang="en-US" sz="1400" dirty="0"/>
              <a:t>6.5 Managing references</a:t>
            </a:r>
          </a:p>
          <a:p>
            <a:r>
              <a:rPr lang="en-US" sz="1400" dirty="0"/>
              <a:t>6.6 Documenting and reporting the search process</a:t>
            </a:r>
          </a:p>
          <a:p>
            <a:r>
              <a:rPr lang="en-US" sz="1400" dirty="0"/>
              <a:t>6.7 Chapter information</a:t>
            </a:r>
          </a:p>
          <a:p>
            <a:r>
              <a:rPr lang="en-US" sz="1400" dirty="0"/>
              <a:t>Box 6.7.a: The Cochrane Information Retrieval Methods Group</a:t>
            </a:r>
          </a:p>
          <a:p>
            <a:r>
              <a:rPr lang="en-US" sz="1400" dirty="0"/>
              <a:t>6.8 References</a:t>
            </a:r>
          </a:p>
        </p:txBody>
      </p:sp>
      <p:sp>
        <p:nvSpPr>
          <p:cNvPr id="4" name="3 Rectángulo"/>
          <p:cNvSpPr/>
          <p:nvPr/>
        </p:nvSpPr>
        <p:spPr>
          <a:xfrm>
            <a:off x="144016" y="2625874"/>
            <a:ext cx="8892480" cy="3785652"/>
          </a:xfrm>
          <a:prstGeom prst="rect">
            <a:avLst/>
          </a:prstGeom>
        </p:spPr>
        <p:txBody>
          <a:bodyPr wrap="square">
            <a:spAutoFit/>
          </a:bodyPr>
          <a:lstStyle/>
          <a:p>
            <a:r>
              <a:rPr lang="en-US" sz="1600" b="1" dirty="0"/>
              <a:t>Summary points </a:t>
            </a:r>
          </a:p>
          <a:p>
            <a:pPr>
              <a:buFont typeface="Arial" pitchFamily="34" charset="0"/>
              <a:buChar char="•"/>
            </a:pPr>
            <a:r>
              <a:rPr lang="en-US" sz="1600" dirty="0"/>
              <a:t> Cochrane review authors should seek advice from their Trials Search Co-</a:t>
            </a:r>
            <a:r>
              <a:rPr lang="en-US" sz="1600" dirty="0" err="1"/>
              <a:t>ordinator</a:t>
            </a:r>
            <a:r>
              <a:rPr lang="en-US" sz="1600" dirty="0"/>
              <a:t> on sources to search.</a:t>
            </a:r>
          </a:p>
          <a:p>
            <a:pPr>
              <a:buFont typeface="Arial" pitchFamily="34" charset="0"/>
              <a:buChar char="•"/>
            </a:pPr>
            <a:r>
              <a:rPr lang="en-US" sz="1600" dirty="0"/>
              <a:t> </a:t>
            </a:r>
            <a:r>
              <a:rPr lang="en-US" sz="1600" b="1" dirty="0">
                <a:solidFill>
                  <a:schemeClr val="accent6">
                    <a:lumMod val="75000"/>
                  </a:schemeClr>
                </a:solidFill>
              </a:rPr>
              <a:t>CENTRAL is considered to be the best single source of reports of trials for inclusion in Cochrane reviews.</a:t>
            </a:r>
          </a:p>
          <a:p>
            <a:pPr>
              <a:buFont typeface="Arial" pitchFamily="34" charset="0"/>
              <a:buChar char="•"/>
            </a:pPr>
            <a:r>
              <a:rPr lang="en-US" sz="1600" b="1" dirty="0">
                <a:solidFill>
                  <a:schemeClr val="accent6">
                    <a:lumMod val="75000"/>
                  </a:schemeClr>
                </a:solidFill>
              </a:rPr>
              <a:t> The three bibliographic databases generally considered to be the most important sources to search for studies for inclusion in Cochrane reviews are CENTRAL, MEDLINE and EMBASE</a:t>
            </a:r>
            <a:r>
              <a:rPr lang="en-US" sz="1600" dirty="0"/>
              <a:t>.</a:t>
            </a:r>
          </a:p>
          <a:p>
            <a:pPr>
              <a:buFont typeface="Arial" pitchFamily="34" charset="0"/>
              <a:buChar char="•"/>
            </a:pPr>
            <a:r>
              <a:rPr lang="en-US" sz="1600" dirty="0"/>
              <a:t> National, regional and subject-specific databases should be selected for searching according to the topic of the review.</a:t>
            </a:r>
          </a:p>
          <a:p>
            <a:pPr>
              <a:buFont typeface="Arial" pitchFamily="34" charset="0"/>
              <a:buChar char="•"/>
            </a:pPr>
            <a:r>
              <a:rPr lang="en-US" sz="1600" dirty="0"/>
              <a:t> Conference abstracts and other grey literature can be an important source of studies for inclusion in reviews.</a:t>
            </a:r>
          </a:p>
          <a:p>
            <a:pPr>
              <a:buFont typeface="Arial" pitchFamily="34" charset="0"/>
              <a:buChar char="•"/>
            </a:pPr>
            <a:r>
              <a:rPr lang="en-US" sz="1600" dirty="0"/>
              <a:t> Reference lists in other reviews, guidelines, included (and excluded) studies and other related articles should be searched for additional studies.</a:t>
            </a:r>
          </a:p>
          <a:p>
            <a:pPr>
              <a:buFont typeface="Arial" pitchFamily="34" charset="0"/>
              <a:buChar char="•"/>
            </a:pPr>
            <a:r>
              <a:rPr lang="en-US" sz="1600" dirty="0"/>
              <a:t> Efforts should be made to identify unpublished studies.</a:t>
            </a:r>
          </a:p>
          <a:p>
            <a:pPr>
              <a:buFont typeface="Arial" pitchFamily="34" charset="0"/>
              <a:buChar char="•"/>
            </a:pPr>
            <a:r>
              <a:rPr lang="en-US" sz="1600" dirty="0"/>
              <a:t> Ongoing trials should be identified and tracked for possible inclusion in reviews on completion.</a:t>
            </a:r>
          </a:p>
          <a:p>
            <a:pPr>
              <a:buFont typeface="Arial" pitchFamily="34" charset="0"/>
              <a:buChar char="•"/>
            </a:pPr>
            <a:r>
              <a:rPr lang="en-US" sz="1600" dirty="0"/>
              <a:t> Trials registers and trials results registers are an important source of ongoing and unpublished trials.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3" name="2 Rectángulo"/>
          <p:cNvSpPr/>
          <p:nvPr/>
        </p:nvSpPr>
        <p:spPr>
          <a:xfrm>
            <a:off x="467544" y="620688"/>
            <a:ext cx="7992888" cy="1600438"/>
          </a:xfrm>
          <a:prstGeom prst="rect">
            <a:avLst/>
          </a:prstGeom>
        </p:spPr>
        <p:txBody>
          <a:bodyPr wrap="square">
            <a:spAutoFit/>
          </a:bodyPr>
          <a:lstStyle/>
          <a:p>
            <a:r>
              <a:rPr lang="en-US" sz="1400" b="1" dirty="0">
                <a:solidFill>
                  <a:schemeClr val="accent6">
                    <a:lumMod val="50000"/>
                  </a:schemeClr>
                </a:solidFill>
              </a:rPr>
              <a:t>6.3 Planning the search process</a:t>
            </a:r>
          </a:p>
          <a:p>
            <a:r>
              <a:rPr lang="en-US" sz="1400" dirty="0"/>
              <a:t>6.4 Designing search strategies</a:t>
            </a:r>
          </a:p>
          <a:p>
            <a:r>
              <a:rPr lang="en-US" sz="1400" dirty="0"/>
              <a:t>6.5 Managing references</a:t>
            </a:r>
          </a:p>
          <a:p>
            <a:r>
              <a:rPr lang="en-US" sz="1400" dirty="0"/>
              <a:t>6.6 Documenting and reporting the search process</a:t>
            </a:r>
          </a:p>
          <a:p>
            <a:r>
              <a:rPr lang="en-US" sz="1400" dirty="0"/>
              <a:t>6.7 Chapter information</a:t>
            </a:r>
          </a:p>
          <a:p>
            <a:r>
              <a:rPr lang="en-US" sz="1400" dirty="0"/>
              <a:t>Box 6.7.a: The Cochrane Information Retrieval Methods Group</a:t>
            </a:r>
          </a:p>
          <a:p>
            <a:r>
              <a:rPr lang="en-US" sz="1400" dirty="0"/>
              <a:t>6.8 References</a:t>
            </a:r>
          </a:p>
        </p:txBody>
      </p:sp>
      <p:sp>
        <p:nvSpPr>
          <p:cNvPr id="4" name="3 Rectángulo"/>
          <p:cNvSpPr/>
          <p:nvPr/>
        </p:nvSpPr>
        <p:spPr>
          <a:xfrm>
            <a:off x="323528" y="2349455"/>
            <a:ext cx="8568952" cy="4031873"/>
          </a:xfrm>
          <a:prstGeom prst="rect">
            <a:avLst/>
          </a:prstGeom>
        </p:spPr>
        <p:txBody>
          <a:bodyPr wrap="square">
            <a:spAutoFit/>
          </a:bodyPr>
          <a:lstStyle/>
          <a:p>
            <a:r>
              <a:rPr lang="en-US" sz="1600" b="1" dirty="0"/>
              <a:t>Summary points</a:t>
            </a:r>
          </a:p>
          <a:p>
            <a:pPr>
              <a:buFont typeface="Arial" pitchFamily="34" charset="0"/>
              <a:buChar char="•"/>
            </a:pPr>
            <a:r>
              <a:rPr lang="en-US" sz="1600" dirty="0"/>
              <a:t> Cochrane review authors should seek advice from their Trials Search Co-</a:t>
            </a:r>
            <a:r>
              <a:rPr lang="en-US" sz="1600" dirty="0" err="1"/>
              <a:t>ordinator</a:t>
            </a:r>
            <a:r>
              <a:rPr lang="en-US" sz="1600" dirty="0"/>
              <a:t> throughout the search process.</a:t>
            </a:r>
          </a:p>
          <a:p>
            <a:pPr>
              <a:buFont typeface="Arial" pitchFamily="34" charset="0"/>
              <a:buChar char="•"/>
            </a:pPr>
            <a:r>
              <a:rPr lang="en-US" sz="1600" b="1" dirty="0">
                <a:solidFill>
                  <a:schemeClr val="accent6">
                    <a:lumMod val="75000"/>
                  </a:schemeClr>
                </a:solidFill>
              </a:rPr>
              <a:t> It is recommended that for all Cochrane reviews CENTRAL and MEDLINE should be searched, as a minimum, together with EMBASE if it is available to either the CRG or the review author.</a:t>
            </a:r>
          </a:p>
          <a:p>
            <a:pPr>
              <a:buFont typeface="Arial" pitchFamily="34" charset="0"/>
              <a:buChar char="•"/>
            </a:pPr>
            <a:r>
              <a:rPr lang="en-US" sz="1600" b="1" dirty="0">
                <a:solidFill>
                  <a:schemeClr val="accent6">
                    <a:lumMod val="75000"/>
                  </a:schemeClr>
                </a:solidFill>
              </a:rPr>
              <a:t> The full search strategies for each database searched will need to be included in an Appendix of the review, so all search strategies should be saved, and notes taken of the number of records retrieved for each database searched.</a:t>
            </a:r>
          </a:p>
          <a:p>
            <a:pPr>
              <a:buFont typeface="Arial" pitchFamily="34" charset="0"/>
              <a:buChar char="•"/>
            </a:pPr>
            <a:r>
              <a:rPr lang="en-US" sz="1600" b="1" dirty="0">
                <a:solidFill>
                  <a:schemeClr val="accent6">
                    <a:lumMod val="75000"/>
                  </a:schemeClr>
                </a:solidFill>
              </a:rPr>
              <a:t> CENTRAL contains over 350,000 records from MEDLINE and EMBASE, so care should be taken when searching MEDLINE and EMBASE to avoid unnecessary duplication of effort</a:t>
            </a:r>
            <a:r>
              <a:rPr lang="en-US" sz="1600" dirty="0"/>
              <a:t>.</a:t>
            </a:r>
          </a:p>
          <a:p>
            <a:pPr>
              <a:buFont typeface="Arial" pitchFamily="34" charset="0"/>
              <a:buChar char="•"/>
            </a:pPr>
            <a:r>
              <a:rPr lang="en-US" sz="1600" dirty="0"/>
              <a:t> MEDLINE should be searched from 2005 onwards inclusive using one of the revised and updated Cochrane Highly Sensitive Search Strategies for identifying randomized trials in MEDLINE as outlined in Section </a:t>
            </a:r>
            <a:r>
              <a:rPr lang="en-US" sz="1600" dirty="0">
                <a:hlinkClick r:id="rId2"/>
              </a:rPr>
              <a:t>6.4.11.1</a:t>
            </a:r>
            <a:r>
              <a:rPr lang="en-US" sz="1600" dirty="0"/>
              <a:t>.</a:t>
            </a:r>
          </a:p>
          <a:p>
            <a:pPr>
              <a:buFont typeface="Arial" pitchFamily="34" charset="0"/>
              <a:buChar char="•"/>
            </a:pPr>
            <a:r>
              <a:rPr lang="en-US" sz="1600" dirty="0"/>
              <a:t> EMBASE should be searched for the most recent two years as outlined in Section </a:t>
            </a:r>
            <a:r>
              <a:rPr lang="en-US" sz="1600" dirty="0">
                <a:hlinkClick r:id="rId3"/>
              </a:rPr>
              <a:t>6.4.11.2</a:t>
            </a:r>
            <a:r>
              <a:rPr lang="en-US" sz="1600" dirty="0"/>
              <a:t>.</a:t>
            </a:r>
          </a:p>
          <a:p>
            <a:pPr>
              <a:buFont typeface="Arial" pitchFamily="34" charset="0"/>
              <a:buChar char="•"/>
            </a:pPr>
            <a:r>
              <a:rPr lang="en-US" sz="1600" dirty="0"/>
              <a:t> Additional studies can be identified in MEDLINE and EMBASE by searching across the years already searched for CENTRAL, by obtaining the full article and by reading, in particular, the methods section.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3" name="2 Rectángulo"/>
          <p:cNvSpPr/>
          <p:nvPr/>
        </p:nvSpPr>
        <p:spPr>
          <a:xfrm>
            <a:off x="467544" y="620688"/>
            <a:ext cx="7992888" cy="1384995"/>
          </a:xfrm>
          <a:prstGeom prst="rect">
            <a:avLst/>
          </a:prstGeom>
        </p:spPr>
        <p:txBody>
          <a:bodyPr wrap="square">
            <a:spAutoFit/>
          </a:bodyPr>
          <a:lstStyle/>
          <a:p>
            <a:r>
              <a:rPr lang="en-US" sz="1400" b="1" dirty="0">
                <a:solidFill>
                  <a:schemeClr val="accent6">
                    <a:lumMod val="50000"/>
                  </a:schemeClr>
                </a:solidFill>
              </a:rPr>
              <a:t>6.4 Designing search strategies</a:t>
            </a:r>
          </a:p>
          <a:p>
            <a:r>
              <a:rPr lang="en-US" sz="1400" dirty="0"/>
              <a:t>6.5 Managing references</a:t>
            </a:r>
          </a:p>
          <a:p>
            <a:r>
              <a:rPr lang="en-US" sz="1400" dirty="0"/>
              <a:t>6.6 Documenting and reporting the search process</a:t>
            </a:r>
          </a:p>
          <a:p>
            <a:r>
              <a:rPr lang="en-US" sz="1400" dirty="0"/>
              <a:t>6.7 Chapter information</a:t>
            </a:r>
          </a:p>
          <a:p>
            <a:r>
              <a:rPr lang="en-US" sz="1400" dirty="0"/>
              <a:t>Box 6.7.a: The Cochrane Information Retrieval Methods Group</a:t>
            </a:r>
          </a:p>
          <a:p>
            <a:r>
              <a:rPr lang="en-US" sz="1400" dirty="0"/>
              <a:t>6.8 References</a:t>
            </a:r>
          </a:p>
        </p:txBody>
      </p:sp>
      <p:sp>
        <p:nvSpPr>
          <p:cNvPr id="4" name="3 Rectángulo"/>
          <p:cNvSpPr/>
          <p:nvPr/>
        </p:nvSpPr>
        <p:spPr>
          <a:xfrm>
            <a:off x="251520" y="2060848"/>
            <a:ext cx="8568952" cy="4401205"/>
          </a:xfrm>
          <a:prstGeom prst="rect">
            <a:avLst/>
          </a:prstGeom>
        </p:spPr>
        <p:txBody>
          <a:bodyPr wrap="square">
            <a:spAutoFit/>
          </a:bodyPr>
          <a:lstStyle/>
          <a:p>
            <a:r>
              <a:rPr lang="en-US" sz="1400" b="1" dirty="0"/>
              <a:t>Summary points</a:t>
            </a:r>
          </a:p>
          <a:p>
            <a:pPr>
              <a:buFont typeface="Arial" pitchFamily="34" charset="0"/>
              <a:buChar char="•"/>
            </a:pPr>
            <a:r>
              <a:rPr lang="en-US" sz="1400" dirty="0"/>
              <a:t> Cochrane review authors should contact their Trials Search Co-</a:t>
            </a:r>
            <a:r>
              <a:rPr lang="en-US" sz="1400" dirty="0" err="1"/>
              <a:t>ordinator</a:t>
            </a:r>
            <a:r>
              <a:rPr lang="en-US" sz="1400" dirty="0"/>
              <a:t> </a:t>
            </a:r>
            <a:r>
              <a:rPr lang="en-US" sz="1400" i="1" dirty="0"/>
              <a:t>before</a:t>
            </a:r>
            <a:r>
              <a:rPr lang="en-US" sz="1400" dirty="0"/>
              <a:t> starting a search.</a:t>
            </a:r>
          </a:p>
          <a:p>
            <a:pPr>
              <a:buFont typeface="Arial" pitchFamily="34" charset="0"/>
              <a:buChar char="•"/>
            </a:pPr>
            <a:r>
              <a:rPr lang="en-US" sz="1400" dirty="0"/>
              <a:t> For most Cochrane reviews, the search structure in most databases will be comprised of a subject search for population or condition and intervention together with a methodological filter for the study design, such as randomized trials.</a:t>
            </a:r>
          </a:p>
          <a:p>
            <a:pPr>
              <a:buFont typeface="Arial" pitchFamily="34" charset="0"/>
              <a:buChar char="•"/>
            </a:pPr>
            <a:r>
              <a:rPr lang="en-US" sz="1400" dirty="0"/>
              <a:t> For searches of CENTRAL, do not apply a randomized trial filter and do not limit to human.</a:t>
            </a:r>
          </a:p>
          <a:p>
            <a:pPr>
              <a:buFont typeface="Arial" pitchFamily="34" charset="0"/>
              <a:buChar char="•"/>
            </a:pPr>
            <a:r>
              <a:rPr lang="en-US" sz="1400" dirty="0"/>
              <a:t> </a:t>
            </a:r>
            <a:r>
              <a:rPr lang="en-US" sz="1400" b="1" dirty="0">
                <a:solidFill>
                  <a:schemeClr val="accent6">
                    <a:lumMod val="75000"/>
                  </a:schemeClr>
                </a:solidFill>
              </a:rPr>
              <a:t>Avoid too many </a:t>
            </a:r>
            <a:r>
              <a:rPr lang="en-US" sz="1400" b="1" i="1" dirty="0">
                <a:solidFill>
                  <a:schemeClr val="accent6">
                    <a:lumMod val="75000"/>
                  </a:schemeClr>
                </a:solidFill>
              </a:rPr>
              <a:t>different</a:t>
            </a:r>
            <a:r>
              <a:rPr lang="en-US" sz="1400" b="1" dirty="0">
                <a:solidFill>
                  <a:schemeClr val="accent6">
                    <a:lumMod val="75000"/>
                  </a:schemeClr>
                </a:solidFill>
              </a:rPr>
              <a:t> search concepts but use a wide variety of synonyms and related terms (both free text and controlled vocabulary terms) combined with ‘OR’ within </a:t>
            </a:r>
            <a:r>
              <a:rPr lang="en-US" sz="1400" b="1" i="1" dirty="0">
                <a:solidFill>
                  <a:schemeClr val="accent6">
                    <a:lumMod val="75000"/>
                  </a:schemeClr>
                </a:solidFill>
              </a:rPr>
              <a:t>each</a:t>
            </a:r>
            <a:r>
              <a:rPr lang="en-US" sz="1400" b="1" dirty="0">
                <a:solidFill>
                  <a:schemeClr val="accent6">
                    <a:lumMod val="75000"/>
                  </a:schemeClr>
                </a:solidFill>
              </a:rPr>
              <a:t> concept.</a:t>
            </a:r>
          </a:p>
          <a:p>
            <a:pPr>
              <a:buFont typeface="Arial" pitchFamily="34" charset="0"/>
              <a:buChar char="•"/>
            </a:pPr>
            <a:r>
              <a:rPr lang="en-US" sz="1400" b="1" dirty="0">
                <a:solidFill>
                  <a:schemeClr val="accent6">
                    <a:lumMod val="75000"/>
                  </a:schemeClr>
                </a:solidFill>
              </a:rPr>
              <a:t> Combine different concepts with ‘AND’.</a:t>
            </a:r>
          </a:p>
          <a:p>
            <a:pPr>
              <a:buFont typeface="Arial" pitchFamily="34" charset="0"/>
              <a:buChar char="•"/>
            </a:pPr>
            <a:r>
              <a:rPr lang="en-US" sz="1400" b="1" dirty="0">
                <a:solidFill>
                  <a:schemeClr val="accent6">
                    <a:lumMod val="75000"/>
                  </a:schemeClr>
                </a:solidFill>
              </a:rPr>
              <a:t> Avoid use of the ‘NOT’ operator in combining search sets.</a:t>
            </a:r>
          </a:p>
          <a:p>
            <a:pPr>
              <a:buFont typeface="Arial" pitchFamily="34" charset="0"/>
              <a:buChar char="•"/>
            </a:pPr>
            <a:r>
              <a:rPr lang="en-US" sz="1400" b="1" dirty="0">
                <a:solidFill>
                  <a:schemeClr val="accent6">
                    <a:lumMod val="75000"/>
                  </a:schemeClr>
                </a:solidFill>
              </a:rPr>
              <a:t> Aim for high sensitivity and be prepared to accept low precision.</a:t>
            </a:r>
          </a:p>
          <a:p>
            <a:pPr>
              <a:buFont typeface="Arial" pitchFamily="34" charset="0"/>
              <a:buChar char="•"/>
            </a:pPr>
            <a:r>
              <a:rPr lang="en-US" sz="1400" b="1" dirty="0">
                <a:solidFill>
                  <a:schemeClr val="accent6">
                    <a:lumMod val="75000"/>
                  </a:schemeClr>
                </a:solidFill>
              </a:rPr>
              <a:t> Do not apply language restrictions to the search strategy.</a:t>
            </a:r>
          </a:p>
          <a:p>
            <a:pPr>
              <a:buFont typeface="Arial" pitchFamily="34" charset="0"/>
              <a:buChar char="•"/>
            </a:pPr>
            <a:r>
              <a:rPr lang="en-US" sz="1400" dirty="0"/>
              <a:t> Searches designed for a specific database and service provider will need to be ‘translated’ for use in another database or service provider.</a:t>
            </a:r>
          </a:p>
          <a:p>
            <a:pPr>
              <a:buFont typeface="Arial" pitchFamily="34" charset="0"/>
              <a:buChar char="•"/>
            </a:pPr>
            <a:r>
              <a:rPr lang="en-US" sz="1400" dirty="0"/>
              <a:t> Ensure awareness of any retracted publications (e.g. fraudulent publications), errata and comments.</a:t>
            </a:r>
          </a:p>
          <a:p>
            <a:pPr>
              <a:buFont typeface="Arial" pitchFamily="34" charset="0"/>
              <a:buChar char="•"/>
            </a:pPr>
            <a:r>
              <a:rPr lang="en-US" sz="1400" dirty="0"/>
              <a:t> </a:t>
            </a:r>
            <a:r>
              <a:rPr lang="en-US" sz="1400" b="1" dirty="0">
                <a:solidFill>
                  <a:schemeClr val="accent6">
                    <a:lumMod val="75000"/>
                  </a:schemeClr>
                </a:solidFill>
              </a:rPr>
              <a:t>For identifying randomized trials in MEDLINE, begin with the sensitivity-maximizing version of the Cochrane Highly Sensitive Search Strategy. If this retrieves an unmanageable number of references, use the sensitivity- and precision-maximizing version instead.</a:t>
            </a:r>
          </a:p>
          <a:p>
            <a:pPr>
              <a:buFont typeface="Arial" pitchFamily="34" charset="0"/>
              <a:buChar char="•"/>
            </a:pPr>
            <a:r>
              <a:rPr lang="en-US" sz="1400" dirty="0"/>
              <a:t> For update searches, where possible, separate database files should be selected and searched separately for the MEDLINE-indexed records and the non-indexed in-process records.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919734"/>
            <a:ext cx="8820472" cy="1077218"/>
          </a:xfrm>
          <a:prstGeom prst="rect">
            <a:avLst/>
          </a:prstGeom>
        </p:spPr>
        <p:txBody>
          <a:bodyPr wrap="square">
            <a:spAutoFit/>
          </a:bodyPr>
          <a:lstStyle/>
          <a:p>
            <a:r>
              <a:rPr lang="en-US" sz="1600" b="1" dirty="0"/>
              <a:t>Summary points</a:t>
            </a:r>
          </a:p>
          <a:p>
            <a:pPr>
              <a:buFont typeface="Arial" pitchFamily="34" charset="0"/>
              <a:buChar char="•"/>
            </a:pPr>
            <a:r>
              <a:rPr lang="en-US" sz="1600" dirty="0"/>
              <a:t> Use bibliographic software to manage references.</a:t>
            </a:r>
          </a:p>
          <a:p>
            <a:pPr>
              <a:buFont typeface="Arial" pitchFamily="34" charset="0"/>
              <a:buChar char="•"/>
            </a:pPr>
            <a:r>
              <a:rPr lang="en-US" sz="1600" dirty="0"/>
              <a:t> Ensure that all the necessary fields are downloaded.</a:t>
            </a:r>
          </a:p>
          <a:p>
            <a:r>
              <a:rPr lang="en-US" sz="1600" dirty="0"/>
              <a:t> </a:t>
            </a:r>
          </a:p>
        </p:txBody>
      </p:sp>
      <p:sp>
        <p:nvSpPr>
          <p:cNvPr id="3" name="2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4" name="3 Rectángulo"/>
          <p:cNvSpPr/>
          <p:nvPr/>
        </p:nvSpPr>
        <p:spPr>
          <a:xfrm>
            <a:off x="467544" y="620688"/>
            <a:ext cx="7992888" cy="1169551"/>
          </a:xfrm>
          <a:prstGeom prst="rect">
            <a:avLst/>
          </a:prstGeom>
        </p:spPr>
        <p:txBody>
          <a:bodyPr wrap="square">
            <a:spAutoFit/>
          </a:bodyPr>
          <a:lstStyle/>
          <a:p>
            <a:r>
              <a:rPr lang="en-US" sz="1400" b="1" dirty="0">
                <a:solidFill>
                  <a:schemeClr val="accent6">
                    <a:lumMod val="50000"/>
                  </a:schemeClr>
                </a:solidFill>
              </a:rPr>
              <a:t>6.5 Managing references</a:t>
            </a:r>
          </a:p>
          <a:p>
            <a:r>
              <a:rPr lang="en-US" sz="1400" b="1" dirty="0">
                <a:solidFill>
                  <a:schemeClr val="accent6">
                    <a:lumMod val="50000"/>
                  </a:schemeClr>
                </a:solidFill>
              </a:rPr>
              <a:t>6.6 Documenting and reporting the search process</a:t>
            </a:r>
          </a:p>
          <a:p>
            <a:r>
              <a:rPr lang="en-US" sz="1400" dirty="0"/>
              <a:t>6.7 Chapter information</a:t>
            </a:r>
          </a:p>
          <a:p>
            <a:r>
              <a:rPr lang="en-US" sz="1400" dirty="0"/>
              <a:t>Box 6.7.a: The Cochrane Information Retrieval Methods Group</a:t>
            </a:r>
          </a:p>
          <a:p>
            <a:r>
              <a:rPr lang="en-US" sz="1400" dirty="0"/>
              <a:t>6.8 References</a:t>
            </a:r>
          </a:p>
        </p:txBody>
      </p:sp>
      <p:sp>
        <p:nvSpPr>
          <p:cNvPr id="5" name="4 Rectángulo"/>
          <p:cNvSpPr/>
          <p:nvPr/>
        </p:nvSpPr>
        <p:spPr>
          <a:xfrm>
            <a:off x="251520" y="3284984"/>
            <a:ext cx="8640960" cy="2800767"/>
          </a:xfrm>
          <a:prstGeom prst="rect">
            <a:avLst/>
          </a:prstGeom>
        </p:spPr>
        <p:txBody>
          <a:bodyPr wrap="square">
            <a:spAutoFit/>
          </a:bodyPr>
          <a:lstStyle/>
          <a:p>
            <a:r>
              <a:rPr lang="en-US" sz="1600" b="1" dirty="0"/>
              <a:t>Summary points</a:t>
            </a:r>
          </a:p>
          <a:p>
            <a:pPr>
              <a:buFont typeface="Arial" pitchFamily="34" charset="0"/>
              <a:buChar char="•"/>
            </a:pPr>
            <a:r>
              <a:rPr lang="en-US" sz="1600" dirty="0"/>
              <a:t> Seek guidance on documenting the search process from a Trials Search Co-</a:t>
            </a:r>
            <a:r>
              <a:rPr lang="en-US" sz="1600" dirty="0" err="1"/>
              <a:t>ordinator</a:t>
            </a:r>
            <a:r>
              <a:rPr lang="en-US" sz="1600" dirty="0"/>
              <a:t> before starting searching.</a:t>
            </a:r>
          </a:p>
          <a:p>
            <a:pPr>
              <a:buFont typeface="Arial" pitchFamily="34" charset="0"/>
              <a:buChar char="•"/>
            </a:pPr>
            <a:r>
              <a:rPr lang="en-US" sz="1600" dirty="0"/>
              <a:t> The full strategy for each search of each database should be copied and pasted into an Appendix of the review.</a:t>
            </a:r>
          </a:p>
          <a:p>
            <a:pPr>
              <a:buFont typeface="Arial" pitchFamily="34" charset="0"/>
              <a:buChar char="•"/>
            </a:pPr>
            <a:r>
              <a:rPr lang="en-US" sz="1600" dirty="0"/>
              <a:t> The total number of hits retrieved by each search strategy should be included in the Results section.</a:t>
            </a:r>
          </a:p>
          <a:p>
            <a:pPr>
              <a:buFont typeface="Arial" pitchFamily="34" charset="0"/>
              <a:buChar char="•"/>
            </a:pPr>
            <a:r>
              <a:rPr lang="en-US" sz="1600" dirty="0"/>
              <a:t> Save locally or file print copies of any information found on the internet, such as information about ongoing trials. </a:t>
            </a:r>
          </a:p>
          <a:p>
            <a:pPr>
              <a:buFont typeface="Arial" pitchFamily="34" charset="0"/>
              <a:buChar char="•"/>
            </a:pPr>
            <a:r>
              <a:rPr lang="en-US" sz="1600" dirty="0"/>
              <a:t> Refer to Chapter 4 (Section </a:t>
            </a:r>
            <a:r>
              <a:rPr lang="en-US" sz="1600" dirty="0">
                <a:hlinkClick r:id="rId2"/>
              </a:rPr>
              <a:t>4.5</a:t>
            </a:r>
            <a:r>
              <a:rPr lang="en-US" sz="1600" dirty="0"/>
              <a:t>) and Chapter 11 (Section </a:t>
            </a:r>
            <a:r>
              <a:rPr lang="en-US" sz="1600" dirty="0">
                <a:hlinkClick r:id="rId3"/>
              </a:rPr>
              <a:t>11.2.1</a:t>
            </a:r>
            <a:r>
              <a:rPr lang="en-US" sz="1600" dirty="0"/>
              <a:t>) for more information on what to report in the review, and Chapter 11 (Section </a:t>
            </a:r>
            <a:r>
              <a:rPr lang="en-US" sz="1600" dirty="0">
                <a:hlinkClick r:id="rId4"/>
              </a:rPr>
              <a:t>11.8</a:t>
            </a:r>
            <a:r>
              <a:rPr lang="en-US" sz="1600" dirty="0"/>
              <a:t>) for more information on what to report in the abstract.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760" y="116632"/>
            <a:ext cx="7398568" cy="423193"/>
          </a:xfrm>
          <a:prstGeom prst="rect">
            <a:avLst/>
          </a:prstGeom>
        </p:spPr>
        <p:txBody>
          <a:bodyPr wrap="square">
            <a:spAutoFit/>
          </a:bodyPr>
          <a:lstStyle/>
          <a:p>
            <a:r>
              <a:rPr lang="en-US" sz="1100" b="1" dirty="0"/>
              <a:t>Chapter 6:  Searching for studies</a:t>
            </a:r>
          </a:p>
          <a:p>
            <a:r>
              <a:rPr lang="en-US" sz="1000" dirty="0"/>
              <a:t>Authors: Carol Lefebvre, Eric </a:t>
            </a:r>
            <a:r>
              <a:rPr lang="en-US" sz="1000" dirty="0" err="1"/>
              <a:t>Manheimer</a:t>
            </a:r>
            <a:r>
              <a:rPr lang="en-US" sz="1000" dirty="0"/>
              <a:t> and Julie Glanville on behalf of the Cochrane Information Retrieval Methods Group.</a:t>
            </a:r>
          </a:p>
        </p:txBody>
      </p:sp>
      <p:sp>
        <p:nvSpPr>
          <p:cNvPr id="3" name="2 Rectángulo"/>
          <p:cNvSpPr/>
          <p:nvPr/>
        </p:nvSpPr>
        <p:spPr>
          <a:xfrm>
            <a:off x="467544" y="620688"/>
            <a:ext cx="7992888" cy="738664"/>
          </a:xfrm>
          <a:prstGeom prst="rect">
            <a:avLst/>
          </a:prstGeom>
        </p:spPr>
        <p:txBody>
          <a:bodyPr wrap="square">
            <a:spAutoFit/>
          </a:bodyPr>
          <a:lstStyle/>
          <a:p>
            <a:r>
              <a:rPr lang="en-US" sz="1400" dirty="0"/>
              <a:t>6.7 Chapter information</a:t>
            </a:r>
          </a:p>
          <a:p>
            <a:r>
              <a:rPr lang="en-US" sz="1400" b="1" dirty="0">
                <a:solidFill>
                  <a:schemeClr val="accent6">
                    <a:lumMod val="50000"/>
                  </a:schemeClr>
                </a:solidFill>
              </a:rPr>
              <a:t>Box 6.7.a: The Cochrane Information Retrieval Methods Group</a:t>
            </a:r>
          </a:p>
          <a:p>
            <a:r>
              <a:rPr lang="en-US" sz="1400" dirty="0"/>
              <a:t>6.8 References</a:t>
            </a:r>
          </a:p>
        </p:txBody>
      </p:sp>
      <p:graphicFrame>
        <p:nvGraphicFramePr>
          <p:cNvPr id="4" name="3 Tabla"/>
          <p:cNvGraphicFramePr>
            <a:graphicFrameLocks noGrp="1"/>
          </p:cNvGraphicFramePr>
          <p:nvPr/>
        </p:nvGraphicFramePr>
        <p:xfrm>
          <a:off x="611560" y="1700808"/>
          <a:ext cx="7776863" cy="4023056"/>
        </p:xfrm>
        <a:graphic>
          <a:graphicData uri="http://schemas.openxmlformats.org/drawingml/2006/table">
            <a:tbl>
              <a:tblPr/>
              <a:tblGrid>
                <a:gridCol w="7776863">
                  <a:extLst>
                    <a:ext uri="{9D8B030D-6E8A-4147-A177-3AD203B41FA5}">
                      <a16:colId xmlns:a16="http://schemas.microsoft.com/office/drawing/2014/main" val="20000"/>
                    </a:ext>
                  </a:extLst>
                </a:gridCol>
              </a:tblGrid>
              <a:tr h="2695848">
                <a:tc>
                  <a:txBody>
                    <a:bodyPr/>
                    <a:lstStyle/>
                    <a:p>
                      <a:pPr fontAlgn="t"/>
                      <a:r>
                        <a:rPr lang="en-US" sz="1600" dirty="0"/>
                        <a:t>The Information Retrieval Methods Group (IRMG) aims to provide advice and support, to conduct research and to facilitate information exchange regarding methods to support the information retrieval activities of The Cochrane Collaboration. The group was officially registered with the Collaboration in November 2004. Members concentrate on providing practical support for the development of information retrieval techniques and facilities for information searchers. The group’s aims are realized by the following activities:</a:t>
                      </a:r>
                    </a:p>
                    <a:p>
                      <a:pPr fontAlgn="t">
                        <a:buFont typeface="Arial"/>
                        <a:buChar char="•"/>
                      </a:pPr>
                      <a:r>
                        <a:rPr lang="en-US" sz="1600" dirty="0"/>
                        <a:t> Offering advice on information retrieval policy and practice;</a:t>
                      </a:r>
                    </a:p>
                    <a:p>
                      <a:pPr fontAlgn="t">
                        <a:buFont typeface="Arial"/>
                        <a:buChar char="•"/>
                      </a:pPr>
                      <a:r>
                        <a:rPr lang="en-US" sz="1600" dirty="0"/>
                        <a:t> Providing training and support;</a:t>
                      </a:r>
                    </a:p>
                    <a:p>
                      <a:pPr fontAlgn="t">
                        <a:buFont typeface="Arial"/>
                        <a:buChar char="•"/>
                      </a:pPr>
                      <a:r>
                        <a:rPr lang="en-US" sz="1600" dirty="0"/>
                        <a:t> Conducting empirical research (including systematic reviews) into information retrieval methods;</a:t>
                      </a:r>
                    </a:p>
                    <a:p>
                      <a:pPr fontAlgn="t">
                        <a:buFont typeface="Arial"/>
                        <a:buChar char="•"/>
                      </a:pPr>
                      <a:r>
                        <a:rPr lang="en-US" sz="1600" dirty="0"/>
                        <a:t> Helping to monitor the quality of searching techniques employed in systematic reviews;</a:t>
                      </a:r>
                    </a:p>
                    <a:p>
                      <a:pPr fontAlgn="t">
                        <a:buFont typeface="Arial"/>
                        <a:buChar char="•"/>
                      </a:pPr>
                      <a:r>
                        <a:rPr lang="en-US" sz="1600" dirty="0"/>
                        <a:t> Liaising with members of the Campbell Collaboration to avoid duplication of effort in areas of information retrieval of interest to both the Cochrane and Campbell Collaborations;</a:t>
                      </a:r>
                    </a:p>
                    <a:p>
                      <a:pPr fontAlgn="t">
                        <a:buFont typeface="Arial"/>
                        <a:buChar char="•"/>
                      </a:pPr>
                      <a:r>
                        <a:rPr lang="en-US" sz="1600" dirty="0"/>
                        <a:t> Serving as a forum for discussion.</a:t>
                      </a:r>
                    </a:p>
                    <a:p>
                      <a:pPr fontAlgn="t"/>
                      <a:r>
                        <a:rPr lang="en-US" sz="1600" dirty="0"/>
                        <a:t> </a:t>
                      </a:r>
                    </a:p>
                    <a:p>
                      <a:pPr fontAlgn="t"/>
                      <a:r>
                        <a:rPr lang="en-US" sz="2000" i="1" dirty="0"/>
                        <a:t>Web site</a:t>
                      </a:r>
                      <a:r>
                        <a:rPr lang="en-US" sz="2000" dirty="0"/>
                        <a:t>: </a:t>
                      </a:r>
                      <a:r>
                        <a:rPr lang="en-US" sz="2000" dirty="0">
                          <a:hlinkClick r:id="rId2"/>
                        </a:rPr>
                        <a:t>irmg.cochrane.org</a:t>
                      </a:r>
                      <a:endParaRPr lang="en-US" sz="2000" dirty="0"/>
                    </a:p>
                  </a:txBody>
                  <a:tcPr marL="60657" marR="60657" marT="30328" marB="3032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1702</TotalTime>
  <Words>3516</Words>
  <Application>Microsoft Macintosh PowerPoint</Application>
  <PresentationFormat>On-screen Show (4:3)</PresentationFormat>
  <Paragraphs>370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Cambria</vt:lpstr>
      <vt:lpstr>Candara</vt:lpstr>
      <vt:lpstr>Times New Roman</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Invitado</dc:creator>
  <cp:lastModifiedBy>Paola Andrea Ramirez</cp:lastModifiedBy>
  <cp:revision>33</cp:revision>
  <dcterms:created xsi:type="dcterms:W3CDTF">2014-08-19T16:30:22Z</dcterms:created>
  <dcterms:modified xsi:type="dcterms:W3CDTF">2023-06-06T15:46:52Z</dcterms:modified>
</cp:coreProperties>
</file>