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6858000" cy="9906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66" userDrawn="1">
          <p15:clr>
            <a:srgbClr val="A4A3A4"/>
          </p15:clr>
        </p15:guide>
        <p15:guide id="2" orient="horz" pos="6159">
          <p15:clr>
            <a:srgbClr val="A4A3A4"/>
          </p15:clr>
        </p15:guide>
        <p15:guide id="3" pos="2160">
          <p15:clr>
            <a:srgbClr val="A4A3A4"/>
          </p15:clr>
        </p15:guide>
        <p15:guide id="4" pos="3203">
          <p15:clr>
            <a:srgbClr val="A4A3A4"/>
          </p15:clr>
        </p15:guide>
        <p15:guide id="5" pos="111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BDF4"/>
    <a:srgbClr val="00E7BF"/>
    <a:srgbClr val="00C6A3"/>
    <a:srgbClr val="00C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01" autoAdjust="0"/>
    <p:restoredTop sz="97735"/>
  </p:normalViewPr>
  <p:slideViewPr>
    <p:cSldViewPr>
      <p:cViewPr>
        <p:scale>
          <a:sx n="140" d="100"/>
          <a:sy n="140" d="100"/>
        </p:scale>
        <p:origin x="2032" y="68"/>
      </p:cViewPr>
      <p:guideLst>
        <p:guide orient="horz" pos="2666"/>
        <p:guide orient="horz" pos="6159"/>
        <p:guide pos="2160"/>
        <p:guide pos="3203"/>
        <p:guide pos="11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6FA577-8356-41AA-A8FA-72D3C51F6D3C}" type="datetimeFigureOut">
              <a:rPr lang="de-DE" smtClean="0"/>
              <a:t>26.01.2023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3D8D96-410C-4C07-868E-4E55B7FBDD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3510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7287"/>
            <a:ext cx="5829300" cy="2123369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2EF92-7CB3-4635-8715-687E6C4F8A1A}" type="datetimeFigureOut">
              <a:rPr lang="de-DE" smtClean="0"/>
              <a:t>26.01.2023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9B17-B74F-4D1A-9517-F80AE0B3BE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8844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2EF92-7CB3-4635-8715-687E6C4F8A1A}" type="datetimeFigureOut">
              <a:rPr lang="de-DE" smtClean="0"/>
              <a:t>26.01.2023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9B17-B74F-4D1A-9517-F80AE0B3BE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447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5386387" y="396706"/>
            <a:ext cx="1671638" cy="8452203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71478" y="396706"/>
            <a:ext cx="4900613" cy="8452203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2EF92-7CB3-4635-8715-687E6C4F8A1A}" type="datetimeFigureOut">
              <a:rPr lang="de-DE" smtClean="0"/>
              <a:t>26.01.2023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9B17-B74F-4D1A-9517-F80AE0B3BE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5777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2EF92-7CB3-4635-8715-687E6C4F8A1A}" type="datetimeFigureOut">
              <a:rPr lang="de-DE" smtClean="0"/>
              <a:t>26.01.2023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9B17-B74F-4D1A-9517-F80AE0B3BE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0308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4198590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2EF92-7CB3-4635-8715-687E6C4F8A1A}" type="datetimeFigureOut">
              <a:rPr lang="de-DE" smtClean="0"/>
              <a:t>26.01.2023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9B17-B74F-4D1A-9517-F80AE0B3BE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0526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71478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771903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2EF92-7CB3-4635-8715-687E6C4F8A1A}" type="datetimeFigureOut">
              <a:rPr lang="de-DE" smtClean="0"/>
              <a:t>26.01.2023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9B17-B74F-4D1A-9517-F80AE0B3BE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9661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2EF92-7CB3-4635-8715-687E6C4F8A1A}" type="datetimeFigureOut">
              <a:rPr lang="de-DE" smtClean="0"/>
              <a:t>26.01.2023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9B17-B74F-4D1A-9517-F80AE0B3BE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9505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2EF92-7CB3-4635-8715-687E6C4F8A1A}" type="datetimeFigureOut">
              <a:rPr lang="de-DE" smtClean="0"/>
              <a:t>26.01.2023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9B17-B74F-4D1A-9517-F80AE0B3BE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7644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2EF92-7CB3-4635-8715-687E6C4F8A1A}" type="datetimeFigureOut">
              <a:rPr lang="de-DE" smtClean="0"/>
              <a:t>26.01.2023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9B17-B74F-4D1A-9517-F80AE0B3BE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3875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8" y="394412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2EF92-7CB3-4635-8715-687E6C4F8A1A}" type="datetimeFigureOut">
              <a:rPr lang="de-DE" smtClean="0"/>
              <a:t>26.01.2023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9B17-B74F-4D1A-9517-F80AE0B3BE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0964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2EF92-7CB3-4635-8715-687E6C4F8A1A}" type="datetimeFigureOut">
              <a:rPr lang="de-DE" smtClean="0"/>
              <a:t>26.01.2023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9B17-B74F-4D1A-9517-F80AE0B3BE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4483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9181401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2EF92-7CB3-4635-8715-687E6C4F8A1A}" type="datetimeFigureOut">
              <a:rPr lang="de-DE" smtClean="0"/>
              <a:t>26.01.2023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9181401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9181401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79B17-B74F-4D1A-9517-F80AE0B3BEF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9937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7.png"/><Relationship Id="rId3" Type="http://schemas.openxmlformats.org/officeDocument/2006/relationships/hyperlink" Target="https://sfdora.org/" TargetMode="External"/><Relationship Id="rId7" Type="http://schemas.openxmlformats.org/officeDocument/2006/relationships/image" Target="../media/image2.png"/><Relationship Id="rId12" Type="http://schemas.openxmlformats.org/officeDocument/2006/relationships/hyperlink" Target="https://creativecommons.org/licenses/by/4.0/" TargetMode="External"/><Relationship Id="rId2" Type="http://schemas.openxmlformats.org/officeDocument/2006/relationships/hyperlink" Target="https://openaccess.mpg.de/Berliner-Erklaeru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wfk.brandenburg.de/sixcms/media.php/9/MWFK_Open_Access_DIN_A4_BARRIERREFREI.pdf" TargetMode="External"/><Relationship Id="rId11" Type="http://schemas.openxmlformats.org/officeDocument/2006/relationships/image" Target="../media/image6.png"/><Relationship Id="rId5" Type="http://schemas.openxmlformats.org/officeDocument/2006/relationships/image" Target="../media/image1.png"/><Relationship Id="rId10" Type="http://schemas.openxmlformats.org/officeDocument/2006/relationships/image" Target="../media/image5.png"/><Relationship Id="rId4" Type="http://schemas.openxmlformats.org/officeDocument/2006/relationships/hyperlink" Target="https://open-access.network/startseite" TargetMode="External"/><Relationship Id="rId9" Type="http://schemas.openxmlformats.org/officeDocument/2006/relationships/image" Target="../media/image4.png"/><Relationship Id="rId1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FE2507E8-8012-D544-9D76-F1B8576F0240}"/>
              </a:ext>
            </a:extLst>
          </p:cNvPr>
          <p:cNvSpPr txBox="1"/>
          <p:nvPr/>
        </p:nvSpPr>
        <p:spPr>
          <a:xfrm>
            <a:off x="1279987" y="2144688"/>
            <a:ext cx="5159397" cy="6678751"/>
          </a:xfrm>
          <a:prstGeom prst="rect">
            <a:avLst/>
          </a:prstGeom>
          <a:noFill/>
        </p:spPr>
        <p:txBody>
          <a:bodyPr wrap="square" lIns="0" tIns="0" rIns="0" bIns="0" numCol="1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Take a clear position</a:t>
            </a:r>
          </a:p>
          <a:p>
            <a:pPr marL="354013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Adopt an open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ccess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olicy</a:t>
            </a:r>
          </a:p>
          <a:p>
            <a:pPr marL="354013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Sign the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Berliner Declaration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die San Francisco Declaration on Research Assessment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(DORA) </a:t>
            </a:r>
          </a:p>
          <a:p>
            <a:pPr marL="354013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 concrete goals &amp; indicators for measurement</a:t>
            </a:r>
          </a:p>
          <a:p>
            <a:pPr marL="354013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Communicate &amp; promote position internally and externally</a:t>
            </a:r>
          </a:p>
          <a:p>
            <a:pPr marL="182563"/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GB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Develop reporting structures &amp; negotiate collectively</a:t>
            </a:r>
          </a:p>
          <a:p>
            <a:pPr marL="354013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Record publication data incl. costs incurred</a:t>
            </a:r>
          </a:p>
          <a:p>
            <a:pPr marL="354013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Enable qualified statements on the status quo of open access at the university in order to respond to needs</a:t>
            </a:r>
          </a:p>
          <a:p>
            <a:pPr marL="354013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Centralise and coordinate publisher negotiations to identify synergies and opportunities for cost reduction</a:t>
            </a:r>
          </a:p>
          <a:p>
            <a:pPr marL="354013" indent="-171450">
              <a:buFont typeface="Arial" panose="020B0604020202020204" pitchFamily="34" charset="0"/>
              <a:buChar char="•"/>
            </a:pP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GB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Prioritise open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ccess </a:t>
            </a:r>
          </a:p>
          <a:p>
            <a:pPr marL="354013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Appreciate open access at all levels, from the executive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oard to the research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epartment, administration &amp;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library</a:t>
            </a: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013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Enable active co-design of processes</a:t>
            </a:r>
          </a:p>
          <a:p>
            <a:pPr marL="354013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Participate in open access initiatives (e.g. on OER)</a:t>
            </a:r>
          </a:p>
          <a:p>
            <a:pPr marL="354013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Create support and teaching opportunities for interested parties</a:t>
            </a:r>
          </a:p>
          <a:p>
            <a:pPr marL="354013" indent="-171450">
              <a:buFont typeface="Arial" panose="020B0604020202020204" pitchFamily="34" charset="0"/>
              <a:buChar char="•"/>
            </a:pP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GB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Create incentive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tructures</a:t>
            </a:r>
          </a:p>
          <a:p>
            <a:pPr marL="354013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Enable active co-design of processes</a:t>
            </a:r>
          </a:p>
          <a:p>
            <a:pPr marL="354013" indent="-1714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Focus on qualitative rather than quantitative metrics in recruitment, evaluation &amp; appointment processes and consider open access activities (cf.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DORA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54013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F6A8A4E8-6E74-9246-960E-C9F9E98B3700}"/>
              </a:ext>
            </a:extLst>
          </p:cNvPr>
          <p:cNvSpPr txBox="1"/>
          <p:nvPr/>
        </p:nvSpPr>
        <p:spPr>
          <a:xfrm>
            <a:off x="176763" y="408945"/>
            <a:ext cx="4870853" cy="1015663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Supporting Open Access</a:t>
            </a:r>
          </a:p>
          <a:p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Practical Tips for Universities</a:t>
            </a:r>
          </a:p>
          <a:p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37CC4C3D-6E29-1344-B2EA-C0343D5C1E68}"/>
              </a:ext>
            </a:extLst>
          </p:cNvPr>
          <p:cNvSpPr txBox="1"/>
          <p:nvPr/>
        </p:nvSpPr>
        <p:spPr>
          <a:xfrm>
            <a:off x="2529805" y="9129464"/>
            <a:ext cx="4151431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r"/>
            <a:r>
              <a:rPr lang="de-DE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more</a:t>
            </a: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900" dirty="0" err="1"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visit</a:t>
            </a: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open-</a:t>
            </a:r>
            <a:r>
              <a:rPr lang="de-DE" sz="900" dirty="0" err="1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access.network</a:t>
            </a: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2" name="Picture 2" descr="Creative Commons Namensnennung 4.0 International Lizenz">
            <a:extLst>
              <a:ext uri="{FF2B5EF4-FFF2-40B4-BE49-F238E27FC236}">
                <a16:creationId xmlns:a16="http://schemas.microsoft.com/office/drawing/2014/main" id="{124C532F-13B2-6144-BF0F-96DB3235A6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7532" y="9597615"/>
            <a:ext cx="483704" cy="170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Textfeld 39">
            <a:extLst>
              <a:ext uri="{FF2B5EF4-FFF2-40B4-BE49-F238E27FC236}">
                <a16:creationId xmlns:a16="http://schemas.microsoft.com/office/drawing/2014/main" id="{FE2507E8-8012-D544-9D76-F1B8576F0240}"/>
              </a:ext>
            </a:extLst>
          </p:cNvPr>
          <p:cNvSpPr txBox="1"/>
          <p:nvPr/>
        </p:nvSpPr>
        <p:spPr>
          <a:xfrm>
            <a:off x="163816" y="1208584"/>
            <a:ext cx="6361528" cy="646331"/>
          </a:xfrm>
          <a:prstGeom prst="rect">
            <a:avLst/>
          </a:prstGeom>
          <a:noFill/>
        </p:spPr>
        <p:txBody>
          <a:bodyPr wrap="square" lIns="0" tIns="0" rIns="0" bIns="0" numCol="1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Open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access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is a strategic task for 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universities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They play an important role in improving the supply of information and the visibility of research results.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They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can: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37CC4C3D-6E29-1344-B2EA-C0343D5C1E68}"/>
              </a:ext>
            </a:extLst>
          </p:cNvPr>
          <p:cNvSpPr txBox="1"/>
          <p:nvPr/>
        </p:nvSpPr>
        <p:spPr>
          <a:xfrm>
            <a:off x="2276873" y="9356121"/>
            <a:ext cx="4403548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The guidance is based on the</a:t>
            </a:r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Open-Access-Strategie </a:t>
            </a:r>
            <a:r>
              <a:rPr lang="de-DE" sz="9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des Landes </a:t>
            </a: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Brandenburgs</a:t>
            </a: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" name="Gruppieren 12"/>
          <p:cNvGrpSpPr/>
          <p:nvPr/>
        </p:nvGrpSpPr>
        <p:grpSpPr>
          <a:xfrm>
            <a:off x="354057" y="5601126"/>
            <a:ext cx="720000" cy="720000"/>
            <a:chOff x="340029" y="6960152"/>
            <a:chExt cx="720000" cy="720000"/>
          </a:xfrm>
        </p:grpSpPr>
        <p:sp>
          <p:nvSpPr>
            <p:cNvPr id="67" name="Ellipse 66"/>
            <p:cNvSpPr/>
            <p:nvPr/>
          </p:nvSpPr>
          <p:spPr>
            <a:xfrm>
              <a:off x="340029" y="6960152"/>
              <a:ext cx="720000" cy="720000"/>
            </a:xfrm>
            <a:prstGeom prst="ellipse">
              <a:avLst/>
            </a:prstGeom>
            <a:ln>
              <a:solidFill>
                <a:srgbClr val="25BDF4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3077" name="Picture 5" descr="\\tib.tibub.de\DFS0\Home\BrinkenH\Documents\Bilder\PNG\PNG\exclamation_mark.png"/>
            <p:cNvPicPr>
              <a:picLocks noChangeAspect="1" noChangeArrowheads="1"/>
            </p:cNvPicPr>
            <p:nvPr/>
          </p:nvPicPr>
          <p:blipFill>
            <a:blip r:embed="rId7" cstate="print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956" y="7032152"/>
              <a:ext cx="576000" cy="576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2" name="Gruppieren 11"/>
          <p:cNvGrpSpPr/>
          <p:nvPr/>
        </p:nvGrpSpPr>
        <p:grpSpPr>
          <a:xfrm>
            <a:off x="354057" y="7329344"/>
            <a:ext cx="720000" cy="720000"/>
            <a:chOff x="365211" y="8196493"/>
            <a:chExt cx="720000" cy="720000"/>
          </a:xfrm>
        </p:grpSpPr>
        <p:sp>
          <p:nvSpPr>
            <p:cNvPr id="65" name="Ellipse 64"/>
            <p:cNvSpPr/>
            <p:nvPr/>
          </p:nvSpPr>
          <p:spPr>
            <a:xfrm>
              <a:off x="365211" y="8196493"/>
              <a:ext cx="720000" cy="720000"/>
            </a:xfrm>
            <a:prstGeom prst="ellipse">
              <a:avLst/>
            </a:prstGeom>
            <a:ln>
              <a:solidFill>
                <a:srgbClr val="25BDF4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3078" name="Picture 6" descr="\\tib.tibub.de\DFS0\Home\BrinkenH\Documents\Bilder\PNG\PNG\star.png"/>
            <p:cNvPicPr>
              <a:picLocks noChangeAspect="1" noChangeArrowheads="1"/>
            </p:cNvPicPr>
            <p:nvPr/>
          </p:nvPicPr>
          <p:blipFill>
            <a:blip r:embed="rId8" cstate="print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7211" y="8268493"/>
              <a:ext cx="576000" cy="576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" name="Gruppieren 2"/>
          <p:cNvGrpSpPr/>
          <p:nvPr/>
        </p:nvGrpSpPr>
        <p:grpSpPr>
          <a:xfrm>
            <a:off x="354057" y="2144688"/>
            <a:ext cx="720000" cy="720000"/>
            <a:chOff x="340029" y="2014796"/>
            <a:chExt cx="720000" cy="720000"/>
          </a:xfrm>
        </p:grpSpPr>
        <p:sp>
          <p:nvSpPr>
            <p:cNvPr id="5" name="Ellipse 4"/>
            <p:cNvSpPr/>
            <p:nvPr/>
          </p:nvSpPr>
          <p:spPr>
            <a:xfrm>
              <a:off x="340029" y="2014796"/>
              <a:ext cx="720000" cy="720000"/>
            </a:xfrm>
            <a:prstGeom prst="ellipse">
              <a:avLst/>
            </a:prstGeom>
            <a:ln>
              <a:solidFill>
                <a:srgbClr val="25BDF4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3079" name="Picture 7" descr="\\tib.tibub.de\DFS0\Home\BrinkenH\Documents\Bilder\PNG\PNG\shout.png"/>
            <p:cNvPicPr>
              <a:picLocks noChangeAspect="1" noChangeArrowheads="1"/>
            </p:cNvPicPr>
            <p:nvPr/>
          </p:nvPicPr>
          <p:blipFill>
            <a:blip r:embed="rId9" cstate="print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956" y="2086796"/>
              <a:ext cx="576000" cy="576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" name="Gruppieren 15"/>
          <p:cNvGrpSpPr/>
          <p:nvPr/>
        </p:nvGrpSpPr>
        <p:grpSpPr>
          <a:xfrm>
            <a:off x="354057" y="3872907"/>
            <a:ext cx="720000" cy="720000"/>
            <a:chOff x="340029" y="4487474"/>
            <a:chExt cx="720000" cy="720000"/>
          </a:xfrm>
        </p:grpSpPr>
        <p:sp>
          <p:nvSpPr>
            <p:cNvPr id="60" name="Ellipse 59"/>
            <p:cNvSpPr/>
            <p:nvPr/>
          </p:nvSpPr>
          <p:spPr>
            <a:xfrm>
              <a:off x="340029" y="4487474"/>
              <a:ext cx="720000" cy="720000"/>
            </a:xfrm>
            <a:prstGeom prst="ellipse">
              <a:avLst/>
            </a:prstGeom>
            <a:ln>
              <a:solidFill>
                <a:srgbClr val="25BDF4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3080" name="Picture 8" descr="\\tib.tibub.de\DFS0\Home\BrinkenH\Documents\Bilder\PNG\PNG\write.png"/>
            <p:cNvPicPr>
              <a:picLocks noChangeAspect="1" noChangeArrowheads="1"/>
            </p:cNvPicPr>
            <p:nvPr/>
          </p:nvPicPr>
          <p:blipFill>
            <a:blip r:embed="rId10" cstate="print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2029" y="4559474"/>
              <a:ext cx="576000" cy="576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0" name="Gruppieren 29"/>
          <p:cNvGrpSpPr/>
          <p:nvPr/>
        </p:nvGrpSpPr>
        <p:grpSpPr>
          <a:xfrm>
            <a:off x="4076906" y="56456"/>
            <a:ext cx="2632583" cy="629372"/>
            <a:chOff x="4072210" y="272480"/>
            <a:chExt cx="2632583" cy="629372"/>
          </a:xfrm>
        </p:grpSpPr>
        <p:pic>
          <p:nvPicPr>
            <p:cNvPr id="31" name="Picture 5" descr="https://upload.wikimedia.org/wikipedia/commons/thumb/5/5c/BMBF_Logo.svg/640px-BMBF_Logo.svg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32066" y="361852"/>
              <a:ext cx="872727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1" name="Textfeld 31">
              <a:extLst>
                <a:ext uri="{FF2B5EF4-FFF2-40B4-BE49-F238E27FC236}">
                  <a16:creationId xmlns:a16="http://schemas.microsoft.com/office/drawing/2014/main" id="{BC2164EF-1871-394B-B7A2-70F37D31FD9D}"/>
                </a:ext>
              </a:extLst>
            </p:cNvPr>
            <p:cNvSpPr txBox="1"/>
            <p:nvPr/>
          </p:nvSpPr>
          <p:spPr>
            <a:xfrm>
              <a:off x="4999178" y="272480"/>
              <a:ext cx="719572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de-DE" sz="500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AS PART OF</a:t>
              </a:r>
              <a:endParaRPr lang="de-DE" sz="500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Textfeld 33">
              <a:extLst>
                <a:ext uri="{FF2B5EF4-FFF2-40B4-BE49-F238E27FC236}">
                  <a16:creationId xmlns:a16="http://schemas.microsoft.com/office/drawing/2014/main" id="{BC2164EF-1871-394B-B7A2-70F37D31FD9D}"/>
                </a:ext>
              </a:extLst>
            </p:cNvPr>
            <p:cNvSpPr txBox="1"/>
            <p:nvPr/>
          </p:nvSpPr>
          <p:spPr>
            <a:xfrm>
              <a:off x="4072210" y="272480"/>
              <a:ext cx="720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de-DE" sz="500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CREATED BY</a:t>
              </a:r>
              <a:endParaRPr lang="de-DE" sz="500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Textfeld 35">
              <a:extLst>
                <a:ext uri="{FF2B5EF4-FFF2-40B4-BE49-F238E27FC236}">
                  <a16:creationId xmlns:a16="http://schemas.microsoft.com/office/drawing/2014/main" id="{BC2164EF-1871-394B-B7A2-70F37D31FD9D}"/>
                </a:ext>
              </a:extLst>
            </p:cNvPr>
            <p:cNvSpPr txBox="1"/>
            <p:nvPr/>
          </p:nvSpPr>
          <p:spPr>
            <a:xfrm>
              <a:off x="5925717" y="272480"/>
              <a:ext cx="720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de-DE" sz="500" dirty="0" smtClean="0">
                  <a:latin typeface="Arial Narrow" panose="020B0606020202030204" pitchFamily="34" charset="0"/>
                  <a:cs typeface="Arial" panose="020B0604020202020204" pitchFamily="34" charset="0"/>
                </a:rPr>
                <a:t>FUNDED BY</a:t>
              </a:r>
              <a:endParaRPr lang="de-DE" sz="500" dirty="0"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9" name="Textfeld 28">
            <a:extLst>
              <a:ext uri="{FF2B5EF4-FFF2-40B4-BE49-F238E27FC236}">
                <a16:creationId xmlns:a16="http://schemas.microsoft.com/office/drawing/2014/main" id="{9F2F1C8E-D8D7-CB46-9E7A-57270DB555AC}"/>
              </a:ext>
            </a:extLst>
          </p:cNvPr>
          <p:cNvSpPr txBox="1"/>
          <p:nvPr/>
        </p:nvSpPr>
        <p:spPr>
          <a:xfrm>
            <a:off x="1015232" y="9582778"/>
            <a:ext cx="5137438" cy="2308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This work is available under a </a:t>
            </a:r>
            <a:r>
              <a:rPr lang="de-DE" sz="900" dirty="0" smtClean="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  <a:hlinkClick r:id="rId12"/>
              </a:rPr>
              <a:t>Creative </a:t>
            </a:r>
            <a:r>
              <a:rPr lang="de-DE" sz="900" dirty="0" err="1" smtClean="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  <a:hlinkClick r:id="rId12"/>
              </a:rPr>
              <a:t>Commons</a:t>
            </a:r>
            <a:r>
              <a:rPr lang="de-DE" sz="900" dirty="0" smtClean="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  <a:hlinkClick r:id="rId12"/>
              </a:rPr>
              <a:t> Attribution 4.0 International </a:t>
            </a:r>
            <a:r>
              <a:rPr lang="de-DE" sz="900" dirty="0" err="1" smtClean="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  <a:hlinkClick r:id="rId12"/>
              </a:rPr>
              <a:t>License</a:t>
            </a:r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9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8" name="Grafik 2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1088" y="238616"/>
            <a:ext cx="534451" cy="354424"/>
          </a:xfrm>
          <a:prstGeom prst="rect">
            <a:avLst/>
          </a:prstGeom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23550" y="200472"/>
            <a:ext cx="465690" cy="33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68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Benutzerdefiniert 1">
      <a:dk1>
        <a:sysClr val="windowText" lastClr="000000"/>
      </a:dk1>
      <a:lt1>
        <a:sysClr val="window" lastClr="FFFFFF"/>
      </a:lt1>
      <a:dk2>
        <a:srgbClr val="00AA8B"/>
      </a:dk2>
      <a:lt2>
        <a:srgbClr val="EEECE1"/>
      </a:lt2>
      <a:accent1>
        <a:srgbClr val="00AA8B"/>
      </a:accent1>
      <a:accent2>
        <a:srgbClr val="F2DC00"/>
      </a:accent2>
      <a:accent3>
        <a:srgbClr val="717E86"/>
      </a:accent3>
      <a:accent4>
        <a:srgbClr val="D58A3A"/>
      </a:accent4>
      <a:accent5>
        <a:srgbClr val="34548B"/>
      </a:accent5>
      <a:accent6>
        <a:srgbClr val="D8D8D8"/>
      </a:accent6>
      <a:hlink>
        <a:srgbClr val="4F81BD"/>
      </a:hlink>
      <a:folHlink>
        <a:srgbClr val="4F81BD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235</Words>
  <Application>Microsoft Office PowerPoint</Application>
  <PresentationFormat>A4-Papier (210 x 297 mm)</PresentationFormat>
  <Paragraphs>29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Larissa</vt:lpstr>
      <vt:lpstr>PowerPoint-Präsentation</vt:lpstr>
    </vt:vector>
  </TitlesOfParts>
  <Company>TIB/UB Hannover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Team TIB</dc:creator>
  <cp:lastModifiedBy>Strauß, Helene</cp:lastModifiedBy>
  <cp:revision>108</cp:revision>
  <dcterms:created xsi:type="dcterms:W3CDTF">2020-11-19T06:29:20Z</dcterms:created>
  <dcterms:modified xsi:type="dcterms:W3CDTF">2023-01-26T09:26:47Z</dcterms:modified>
</cp:coreProperties>
</file>