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sldIdLst>
    <p:sldId id="265" r:id="rId2"/>
  </p:sldIdLst>
  <p:sldSz cx="21383625" cy="30275213"/>
  <p:notesSz cx="6735763" cy="9866313"/>
  <p:defaultTextStyle>
    <a:defPPr>
      <a:defRPr lang="fr-FR"/>
    </a:defPPr>
    <a:lvl1pPr marL="0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1pPr>
    <a:lvl2pPr marL="1475744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2pPr>
    <a:lvl3pPr marL="2951488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3pPr>
    <a:lvl4pPr marL="4427231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4pPr>
    <a:lvl5pPr marL="5902975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5pPr>
    <a:lvl6pPr marL="7378718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6pPr>
    <a:lvl7pPr marL="8854462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7pPr>
    <a:lvl8pPr marL="10330206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8pPr>
    <a:lvl9pPr marL="11805950" algn="l" defTabSz="2951488" rtl="0" eaLnBrk="1" latinLnBrk="0" hangingPunct="1">
      <a:defRPr sz="57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8385E327-4DF9-4BE9-B0CA-0BA79565B2A9}">
          <p14:sldIdLst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599" userDrawn="1">
          <p15:clr>
            <a:srgbClr val="A4A3A4"/>
          </p15:clr>
        </p15:guide>
        <p15:guide id="2" pos="6735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9548B6-A849-64B5-99A8-E2862C84EECF}" name="Floriane Sophie Muller" initials="FSM" userId="S::floriane.muller@unige.ch::6b4d021e-e778-4371-88a5-9f255b274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aria Fachinotti" initials="EMF" lastIdx="2" clrIdx="0">
    <p:extLst>
      <p:ext uri="{19B8F6BF-5375-455C-9EA6-DF929625EA0E}">
        <p15:presenceInfo xmlns:p15="http://schemas.microsoft.com/office/powerpoint/2012/main" userId="S-1-5-21-2549886845-264585227-397852783-98107" providerId="AD"/>
      </p:ext>
    </p:extLst>
  </p:cmAuthor>
  <p:cmAuthor id="2" name="Floriane Sophie Muller" initials="FSM" lastIdx="5" clrIdx="1">
    <p:extLst>
      <p:ext uri="{19B8F6BF-5375-455C-9EA6-DF929625EA0E}">
        <p15:presenceInfo xmlns:p15="http://schemas.microsoft.com/office/powerpoint/2012/main" userId="S-1-5-21-2549886845-264585227-397852783-58385" providerId="AD"/>
      </p:ext>
    </p:extLst>
  </p:cmAuthor>
  <p:cmAuthor id="3" name="Christopher Kaiser" initials="CK" lastIdx="1" clrIdx="2">
    <p:extLst>
      <p:ext uri="{19B8F6BF-5375-455C-9EA6-DF929625EA0E}">
        <p15:presenceInfo xmlns:p15="http://schemas.microsoft.com/office/powerpoint/2012/main" userId="S-1-5-21-2549886845-264585227-397852783-50007" providerId="AD"/>
      </p:ext>
    </p:extLst>
  </p:cmAuthor>
  <p:cmAuthor id="4" name="Dimitri Donzé" initials="DD" lastIdx="6" clrIdx="3">
    <p:extLst>
      <p:ext uri="{19B8F6BF-5375-455C-9EA6-DF929625EA0E}">
        <p15:presenceInfo xmlns:p15="http://schemas.microsoft.com/office/powerpoint/2012/main" userId="S-1-5-21-2549886845-264585227-397852783-30799" providerId="AD"/>
      </p:ext>
    </p:extLst>
  </p:cmAuthor>
  <p:cmAuthor id="5" name="Claire Wuillemin" initials="CW" lastIdx="3" clrIdx="4">
    <p:extLst>
      <p:ext uri="{19B8F6BF-5375-455C-9EA6-DF929625EA0E}">
        <p15:presenceInfo xmlns:p15="http://schemas.microsoft.com/office/powerpoint/2012/main" userId="S-1-5-21-2549886845-264585227-397852783-5470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0063"/>
    <a:srgbClr val="FFFFFF"/>
    <a:srgbClr val="31859C"/>
    <a:srgbClr val="F1AB00"/>
    <a:srgbClr val="465F7F"/>
    <a:srgbClr val="470B71"/>
    <a:srgbClr val="FF5C00"/>
    <a:srgbClr val="C69200"/>
    <a:srgbClr val="F42941"/>
    <a:srgbClr val="0067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30" autoAdjust="0"/>
    <p:restoredTop sz="93655" autoAdjust="0"/>
  </p:normalViewPr>
  <p:slideViewPr>
    <p:cSldViewPr>
      <p:cViewPr>
        <p:scale>
          <a:sx n="75" d="100"/>
          <a:sy n="75" d="100"/>
        </p:scale>
        <p:origin x="450" y="-9702"/>
      </p:cViewPr>
      <p:guideLst>
        <p:guide orient="horz" pos="9599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5088F-454E-4318-BDAA-47B5DD49FCF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4767B-2331-4DD1-9C36-E4A6A571B6E1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468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93967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1pPr>
    <a:lvl2pPr marL="646984" algn="l" defTabSz="1293967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2pPr>
    <a:lvl3pPr marL="1293967" algn="l" defTabSz="1293967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3pPr>
    <a:lvl4pPr marL="1940951" algn="l" defTabSz="1293967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4pPr>
    <a:lvl5pPr marL="2587935" algn="l" defTabSz="1293967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5pPr>
    <a:lvl6pPr marL="3234919" algn="l" defTabSz="1293967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6pPr>
    <a:lvl7pPr marL="3881902" algn="l" defTabSz="1293967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7pPr>
    <a:lvl8pPr marL="4528886" algn="l" defTabSz="1293967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8pPr>
    <a:lvl9pPr marL="5175870" algn="l" defTabSz="1293967" rtl="0" eaLnBrk="1" latinLnBrk="0" hangingPunct="1">
      <a:defRPr sz="16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92338" y="1233488"/>
            <a:ext cx="2351087" cy="3328987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Lien image: https://publicdomainvectors.org/fr/gratuitement-des-vecteurs/Image-de-vecteur-pour-le-couteau-suisse-darm%C3%A9e/5935.html</a:t>
            </a:r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F4767B-2331-4DD1-9C36-E4A6A571B6E1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9102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3772" y="9404941"/>
            <a:ext cx="18176082" cy="648954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07545" y="17155953"/>
            <a:ext cx="14968538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4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49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3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98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3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47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22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96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7065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188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1339263" y="7568804"/>
            <a:ext cx="15930057" cy="16124354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541664" y="7568804"/>
            <a:ext cx="47441207" cy="16124354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6589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0781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89158" y="19454631"/>
            <a:ext cx="18176082" cy="6012994"/>
          </a:xfrm>
        </p:spPr>
        <p:txBody>
          <a:bodyPr anchor="t"/>
          <a:lstStyle>
            <a:lvl1pPr algn="l">
              <a:defRPr sz="12922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89158" y="12831930"/>
            <a:ext cx="18176082" cy="6622701"/>
          </a:xfrm>
        </p:spPr>
        <p:txBody>
          <a:bodyPr anchor="b"/>
          <a:lstStyle>
            <a:lvl1pPr marL="0" indent="0">
              <a:buNone/>
              <a:defRPr sz="6427">
                <a:solidFill>
                  <a:schemeClr val="tx1">
                    <a:tint val="75000"/>
                  </a:schemeClr>
                </a:solidFill>
              </a:defRPr>
            </a:lvl1pPr>
            <a:lvl2pPr marL="1474614" indent="0">
              <a:buNone/>
              <a:defRPr sz="5790">
                <a:solidFill>
                  <a:schemeClr val="tx1">
                    <a:tint val="75000"/>
                  </a:schemeClr>
                </a:solidFill>
              </a:defRPr>
            </a:lvl2pPr>
            <a:lvl3pPr marL="294922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3pPr>
            <a:lvl4pPr marL="4423843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4pPr>
            <a:lvl5pPr marL="5898456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5pPr>
            <a:lvl6pPr marL="7373070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6pPr>
            <a:lvl7pPr marL="8847684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7pPr>
            <a:lvl8pPr marL="10322298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8pPr>
            <a:lvl9pPr marL="11796912" indent="0">
              <a:buNone/>
              <a:defRPr sz="4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475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541665" y="44095288"/>
            <a:ext cx="31685632" cy="124717058"/>
          </a:xfrm>
        </p:spPr>
        <p:txBody>
          <a:bodyPr/>
          <a:lstStyle>
            <a:lvl1pPr>
              <a:defRPr sz="9039"/>
            </a:lvl1pPr>
            <a:lvl2pPr>
              <a:defRPr sz="7767"/>
            </a:lvl2pPr>
            <a:lvl3pPr>
              <a:defRPr sz="6427"/>
            </a:lvl3pPr>
            <a:lvl4pPr>
              <a:defRPr sz="5790"/>
            </a:lvl4pPr>
            <a:lvl5pPr>
              <a:defRPr sz="5790"/>
            </a:lvl5pPr>
            <a:lvl6pPr>
              <a:defRPr sz="5790"/>
            </a:lvl6pPr>
            <a:lvl7pPr>
              <a:defRPr sz="5790"/>
            </a:lvl7pPr>
            <a:lvl8pPr>
              <a:defRPr sz="5790"/>
            </a:lvl8pPr>
            <a:lvl9pPr>
              <a:defRPr sz="579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583690" y="44095288"/>
            <a:ext cx="31685631" cy="124717058"/>
          </a:xfrm>
        </p:spPr>
        <p:txBody>
          <a:bodyPr/>
          <a:lstStyle>
            <a:lvl1pPr>
              <a:defRPr sz="9039"/>
            </a:lvl1pPr>
            <a:lvl2pPr>
              <a:defRPr sz="7767"/>
            </a:lvl2pPr>
            <a:lvl3pPr>
              <a:defRPr sz="6427"/>
            </a:lvl3pPr>
            <a:lvl4pPr>
              <a:defRPr sz="5790"/>
            </a:lvl4pPr>
            <a:lvl5pPr>
              <a:defRPr sz="5790"/>
            </a:lvl5pPr>
            <a:lvl6pPr>
              <a:defRPr sz="5790"/>
            </a:lvl6pPr>
            <a:lvl7pPr>
              <a:defRPr sz="5790"/>
            </a:lvl7pPr>
            <a:lvl8pPr>
              <a:defRPr sz="5790"/>
            </a:lvl8pPr>
            <a:lvl9pPr>
              <a:defRPr sz="579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2337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2" y="1212414"/>
            <a:ext cx="19245263" cy="504586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181" y="6776886"/>
            <a:ext cx="9448149" cy="2824282"/>
          </a:xfrm>
        </p:spPr>
        <p:txBody>
          <a:bodyPr anchor="b"/>
          <a:lstStyle>
            <a:lvl1pPr marL="0" indent="0">
              <a:buNone/>
              <a:defRPr sz="7767" b="1"/>
            </a:lvl1pPr>
            <a:lvl2pPr marL="1474614" indent="0">
              <a:buNone/>
              <a:defRPr sz="6427" b="1"/>
            </a:lvl2pPr>
            <a:lvl3pPr marL="2949228" indent="0">
              <a:buNone/>
              <a:defRPr sz="5790" b="1"/>
            </a:lvl3pPr>
            <a:lvl4pPr marL="4423843" indent="0">
              <a:buNone/>
              <a:defRPr sz="5155" b="1"/>
            </a:lvl4pPr>
            <a:lvl5pPr marL="5898456" indent="0">
              <a:buNone/>
              <a:defRPr sz="5155" b="1"/>
            </a:lvl5pPr>
            <a:lvl6pPr marL="7373070" indent="0">
              <a:buNone/>
              <a:defRPr sz="5155" b="1"/>
            </a:lvl6pPr>
            <a:lvl7pPr marL="8847684" indent="0">
              <a:buNone/>
              <a:defRPr sz="5155" b="1"/>
            </a:lvl7pPr>
            <a:lvl8pPr marL="10322298" indent="0">
              <a:buNone/>
              <a:defRPr sz="5155" b="1"/>
            </a:lvl8pPr>
            <a:lvl9pPr marL="11796912" indent="0">
              <a:buNone/>
              <a:defRPr sz="515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69181" y="9601167"/>
            <a:ext cx="9448149" cy="17443291"/>
          </a:xfrm>
        </p:spPr>
        <p:txBody>
          <a:bodyPr/>
          <a:lstStyle>
            <a:lvl1pPr>
              <a:defRPr sz="7767"/>
            </a:lvl1pPr>
            <a:lvl2pPr>
              <a:defRPr sz="6427"/>
            </a:lvl2pPr>
            <a:lvl3pPr>
              <a:defRPr sz="5790"/>
            </a:lvl3pPr>
            <a:lvl4pPr>
              <a:defRPr sz="5155"/>
            </a:lvl4pPr>
            <a:lvl5pPr>
              <a:defRPr sz="5155"/>
            </a:lvl5pPr>
            <a:lvl6pPr>
              <a:defRPr sz="5155"/>
            </a:lvl6pPr>
            <a:lvl7pPr>
              <a:defRPr sz="5155"/>
            </a:lvl7pPr>
            <a:lvl8pPr>
              <a:defRPr sz="5155"/>
            </a:lvl8pPr>
            <a:lvl9pPr>
              <a:defRPr sz="515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0862585" y="6776886"/>
            <a:ext cx="9451860" cy="2824282"/>
          </a:xfrm>
        </p:spPr>
        <p:txBody>
          <a:bodyPr anchor="b"/>
          <a:lstStyle>
            <a:lvl1pPr marL="0" indent="0">
              <a:buNone/>
              <a:defRPr sz="7767" b="1"/>
            </a:lvl1pPr>
            <a:lvl2pPr marL="1474614" indent="0">
              <a:buNone/>
              <a:defRPr sz="6427" b="1"/>
            </a:lvl2pPr>
            <a:lvl3pPr marL="2949228" indent="0">
              <a:buNone/>
              <a:defRPr sz="5790" b="1"/>
            </a:lvl3pPr>
            <a:lvl4pPr marL="4423843" indent="0">
              <a:buNone/>
              <a:defRPr sz="5155" b="1"/>
            </a:lvl4pPr>
            <a:lvl5pPr marL="5898456" indent="0">
              <a:buNone/>
              <a:defRPr sz="5155" b="1"/>
            </a:lvl5pPr>
            <a:lvl6pPr marL="7373070" indent="0">
              <a:buNone/>
              <a:defRPr sz="5155" b="1"/>
            </a:lvl6pPr>
            <a:lvl7pPr marL="8847684" indent="0">
              <a:buNone/>
              <a:defRPr sz="5155" b="1"/>
            </a:lvl7pPr>
            <a:lvl8pPr marL="10322298" indent="0">
              <a:buNone/>
              <a:defRPr sz="5155" b="1"/>
            </a:lvl8pPr>
            <a:lvl9pPr marL="11796912" indent="0">
              <a:buNone/>
              <a:defRPr sz="515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862585" y="9601167"/>
            <a:ext cx="9451860" cy="17443291"/>
          </a:xfrm>
        </p:spPr>
        <p:txBody>
          <a:bodyPr/>
          <a:lstStyle>
            <a:lvl1pPr>
              <a:defRPr sz="7767"/>
            </a:lvl1pPr>
            <a:lvl2pPr>
              <a:defRPr sz="6427"/>
            </a:lvl2pPr>
            <a:lvl3pPr>
              <a:defRPr sz="5790"/>
            </a:lvl3pPr>
            <a:lvl4pPr>
              <a:defRPr sz="5155"/>
            </a:lvl4pPr>
            <a:lvl5pPr>
              <a:defRPr sz="5155"/>
            </a:lvl5pPr>
            <a:lvl6pPr>
              <a:defRPr sz="5155"/>
            </a:lvl6pPr>
            <a:lvl7pPr>
              <a:defRPr sz="5155"/>
            </a:lvl7pPr>
            <a:lvl8pPr>
              <a:defRPr sz="5155"/>
            </a:lvl8pPr>
            <a:lvl9pPr>
              <a:defRPr sz="515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607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028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628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2" y="1205403"/>
            <a:ext cx="7035065" cy="5129967"/>
          </a:xfrm>
        </p:spPr>
        <p:txBody>
          <a:bodyPr anchor="b"/>
          <a:lstStyle>
            <a:lvl1pPr algn="l">
              <a:defRPr sz="6427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60404" y="1205405"/>
            <a:ext cx="11954041" cy="25839055"/>
          </a:xfrm>
        </p:spPr>
        <p:txBody>
          <a:bodyPr/>
          <a:lstStyle>
            <a:lvl1pPr>
              <a:defRPr sz="10310"/>
            </a:lvl1pPr>
            <a:lvl2pPr>
              <a:defRPr sz="9039"/>
            </a:lvl2pPr>
            <a:lvl3pPr>
              <a:defRPr sz="7767"/>
            </a:lvl3pPr>
            <a:lvl4pPr>
              <a:defRPr sz="6427"/>
            </a:lvl4pPr>
            <a:lvl5pPr>
              <a:defRPr sz="6427"/>
            </a:lvl5pPr>
            <a:lvl6pPr>
              <a:defRPr sz="6427"/>
            </a:lvl6pPr>
            <a:lvl7pPr>
              <a:defRPr sz="6427"/>
            </a:lvl7pPr>
            <a:lvl8pPr>
              <a:defRPr sz="6427"/>
            </a:lvl8pPr>
            <a:lvl9pPr>
              <a:defRPr sz="6427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69182" y="6335373"/>
            <a:ext cx="7035065" cy="20709089"/>
          </a:xfrm>
        </p:spPr>
        <p:txBody>
          <a:bodyPr/>
          <a:lstStyle>
            <a:lvl1pPr marL="0" indent="0">
              <a:buNone/>
              <a:defRPr sz="4520"/>
            </a:lvl1pPr>
            <a:lvl2pPr marL="1474614" indent="0">
              <a:buNone/>
              <a:defRPr sz="3884"/>
            </a:lvl2pPr>
            <a:lvl3pPr marL="2949228" indent="0">
              <a:buNone/>
              <a:defRPr sz="3249"/>
            </a:lvl3pPr>
            <a:lvl4pPr marL="4423843" indent="0">
              <a:buNone/>
              <a:defRPr sz="2895"/>
            </a:lvl4pPr>
            <a:lvl5pPr marL="5898456" indent="0">
              <a:buNone/>
              <a:defRPr sz="2895"/>
            </a:lvl5pPr>
            <a:lvl6pPr marL="7373070" indent="0">
              <a:buNone/>
              <a:defRPr sz="2895"/>
            </a:lvl6pPr>
            <a:lvl7pPr marL="8847684" indent="0">
              <a:buNone/>
              <a:defRPr sz="2895"/>
            </a:lvl7pPr>
            <a:lvl8pPr marL="10322298" indent="0">
              <a:buNone/>
              <a:defRPr sz="2895"/>
            </a:lvl8pPr>
            <a:lvl9pPr marL="11796912" indent="0">
              <a:buNone/>
              <a:defRPr sz="289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0012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91341" y="21192650"/>
            <a:ext cx="12830175" cy="2501913"/>
          </a:xfrm>
        </p:spPr>
        <p:txBody>
          <a:bodyPr anchor="b"/>
          <a:lstStyle>
            <a:lvl1pPr algn="l">
              <a:defRPr sz="6427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191341" y="2705148"/>
            <a:ext cx="12830175" cy="18165128"/>
          </a:xfrm>
        </p:spPr>
        <p:txBody>
          <a:bodyPr/>
          <a:lstStyle>
            <a:lvl1pPr marL="0" indent="0">
              <a:buNone/>
              <a:defRPr sz="10310"/>
            </a:lvl1pPr>
            <a:lvl2pPr marL="1474614" indent="0">
              <a:buNone/>
              <a:defRPr sz="9039"/>
            </a:lvl2pPr>
            <a:lvl3pPr marL="2949228" indent="0">
              <a:buNone/>
              <a:defRPr sz="7767"/>
            </a:lvl3pPr>
            <a:lvl4pPr marL="4423843" indent="0">
              <a:buNone/>
              <a:defRPr sz="6427"/>
            </a:lvl4pPr>
            <a:lvl5pPr marL="5898456" indent="0">
              <a:buNone/>
              <a:defRPr sz="6427"/>
            </a:lvl5pPr>
            <a:lvl6pPr marL="7373070" indent="0">
              <a:buNone/>
              <a:defRPr sz="6427"/>
            </a:lvl6pPr>
            <a:lvl7pPr marL="8847684" indent="0">
              <a:buNone/>
              <a:defRPr sz="6427"/>
            </a:lvl7pPr>
            <a:lvl8pPr marL="10322298" indent="0">
              <a:buNone/>
              <a:defRPr sz="6427"/>
            </a:lvl8pPr>
            <a:lvl9pPr marL="11796912" indent="0">
              <a:buNone/>
              <a:defRPr sz="6427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191341" y="23694562"/>
            <a:ext cx="12830175" cy="3553130"/>
          </a:xfrm>
        </p:spPr>
        <p:txBody>
          <a:bodyPr/>
          <a:lstStyle>
            <a:lvl1pPr marL="0" indent="0">
              <a:buNone/>
              <a:defRPr sz="4520"/>
            </a:lvl1pPr>
            <a:lvl2pPr marL="1474614" indent="0">
              <a:buNone/>
              <a:defRPr sz="3884"/>
            </a:lvl2pPr>
            <a:lvl3pPr marL="2949228" indent="0">
              <a:buNone/>
              <a:defRPr sz="3249"/>
            </a:lvl3pPr>
            <a:lvl4pPr marL="4423843" indent="0">
              <a:buNone/>
              <a:defRPr sz="2895"/>
            </a:lvl4pPr>
            <a:lvl5pPr marL="5898456" indent="0">
              <a:buNone/>
              <a:defRPr sz="2895"/>
            </a:lvl5pPr>
            <a:lvl6pPr marL="7373070" indent="0">
              <a:buNone/>
              <a:defRPr sz="2895"/>
            </a:lvl6pPr>
            <a:lvl7pPr marL="8847684" indent="0">
              <a:buNone/>
              <a:defRPr sz="2895"/>
            </a:lvl7pPr>
            <a:lvl8pPr marL="10322298" indent="0">
              <a:buNone/>
              <a:defRPr sz="2895"/>
            </a:lvl8pPr>
            <a:lvl9pPr marL="11796912" indent="0">
              <a:buNone/>
              <a:defRPr sz="289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133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69182" y="1212414"/>
            <a:ext cx="19245263" cy="5045868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182" y="7064219"/>
            <a:ext cx="19245263" cy="19980241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69181" y="28060639"/>
            <a:ext cx="4989513" cy="161187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7306072" y="28060639"/>
            <a:ext cx="6771481" cy="161187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5324932" y="28060639"/>
            <a:ext cx="4989513" cy="161187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38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0926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49228" rtl="0" eaLnBrk="1" latinLnBrk="0" hangingPunct="1">
        <a:spcBef>
          <a:spcPct val="0"/>
        </a:spcBef>
        <a:buNone/>
        <a:defRPr sz="141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5960" indent="-1105960" algn="l" defTabSz="2949228" rtl="0" eaLnBrk="1" latinLnBrk="0" hangingPunct="1">
        <a:spcBef>
          <a:spcPct val="20000"/>
        </a:spcBef>
        <a:buFont typeface="Arial" pitchFamily="34" charset="0"/>
        <a:buChar char="•"/>
        <a:defRPr sz="10310" kern="1200">
          <a:solidFill>
            <a:schemeClr val="tx1"/>
          </a:solidFill>
          <a:latin typeface="+mn-lt"/>
          <a:ea typeface="+mn-ea"/>
          <a:cs typeface="+mn-cs"/>
        </a:defRPr>
      </a:lvl1pPr>
      <a:lvl2pPr marL="2396248" indent="-921634" algn="l" defTabSz="2949228" rtl="0" eaLnBrk="1" latinLnBrk="0" hangingPunct="1">
        <a:spcBef>
          <a:spcPct val="20000"/>
        </a:spcBef>
        <a:buFont typeface="Arial" pitchFamily="34" charset="0"/>
        <a:buChar char="–"/>
        <a:defRPr sz="9039" kern="1200">
          <a:solidFill>
            <a:schemeClr val="tx1"/>
          </a:solidFill>
          <a:latin typeface="+mn-lt"/>
          <a:ea typeface="+mn-ea"/>
          <a:cs typeface="+mn-cs"/>
        </a:defRPr>
      </a:lvl2pPr>
      <a:lvl3pPr marL="3686536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7767" kern="1200">
          <a:solidFill>
            <a:schemeClr val="tx1"/>
          </a:solidFill>
          <a:latin typeface="+mn-lt"/>
          <a:ea typeface="+mn-ea"/>
          <a:cs typeface="+mn-cs"/>
        </a:defRPr>
      </a:lvl3pPr>
      <a:lvl4pPr marL="5161148" indent="-737307" algn="l" defTabSz="2949228" rtl="0" eaLnBrk="1" latinLnBrk="0" hangingPunct="1">
        <a:spcBef>
          <a:spcPct val="20000"/>
        </a:spcBef>
        <a:buFont typeface="Arial" pitchFamily="34" charset="0"/>
        <a:buChar char="–"/>
        <a:defRPr sz="6427" kern="1200">
          <a:solidFill>
            <a:schemeClr val="tx1"/>
          </a:solidFill>
          <a:latin typeface="+mn-lt"/>
          <a:ea typeface="+mn-ea"/>
          <a:cs typeface="+mn-cs"/>
        </a:defRPr>
      </a:lvl4pPr>
      <a:lvl5pPr marL="6635764" indent="-737307" algn="l" defTabSz="2949228" rtl="0" eaLnBrk="1" latinLnBrk="0" hangingPunct="1">
        <a:spcBef>
          <a:spcPct val="20000"/>
        </a:spcBef>
        <a:buFont typeface="Arial" pitchFamily="34" charset="0"/>
        <a:buChar char="»"/>
        <a:defRPr sz="6427" kern="1200">
          <a:solidFill>
            <a:schemeClr val="tx1"/>
          </a:solidFill>
          <a:latin typeface="+mn-lt"/>
          <a:ea typeface="+mn-ea"/>
          <a:cs typeface="+mn-cs"/>
        </a:defRPr>
      </a:lvl5pPr>
      <a:lvl6pPr marL="8110377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6pPr>
      <a:lvl7pPr marL="9584991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7pPr>
      <a:lvl8pPr marL="11059605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8pPr>
      <a:lvl9pPr marL="12534220" indent="-737307" algn="l" defTabSz="2949228" rtl="0" eaLnBrk="1" latinLnBrk="0" hangingPunct="1">
        <a:spcBef>
          <a:spcPct val="20000"/>
        </a:spcBef>
        <a:buFont typeface="Arial" pitchFamily="34" charset="0"/>
        <a:buChar char="•"/>
        <a:defRPr sz="64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1pPr>
      <a:lvl2pPr marL="1474614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2pPr>
      <a:lvl3pPr marL="2949228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3pPr>
      <a:lvl4pPr marL="4423843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4pPr>
      <a:lvl5pPr marL="5898456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5pPr>
      <a:lvl6pPr marL="7373070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6pPr>
      <a:lvl7pPr marL="8847684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7pPr>
      <a:lvl8pPr marL="10322298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8pPr>
      <a:lvl9pPr marL="11796912" algn="l" defTabSz="2949228" rtl="0" eaLnBrk="1" latinLnBrk="0" hangingPunct="1">
        <a:defRPr sz="57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hyperlink" Target="https://doi.org/10.5281/zenodo.10034324" TargetMode="External"/><Relationship Id="rId5" Type="http://schemas.openxmlformats.org/officeDocument/2006/relationships/image" Target="../media/image3.gif"/><Relationship Id="rId10" Type="http://schemas.openxmlformats.org/officeDocument/2006/relationships/hyperlink" Target="http://creativecommons.org/licenses/by-sa/4.0/deed.fr" TargetMode="External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>
            <a:extLst>
              <a:ext uri="{FF2B5EF4-FFF2-40B4-BE49-F238E27FC236}">
                <a16:creationId xmlns:a16="http://schemas.microsoft.com/office/drawing/2014/main" id="{78D001B7-E835-44A0-808B-AEB2D0BC9C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109771">
            <a:off x="17122974" y="8685566"/>
            <a:ext cx="4076789" cy="1776026"/>
          </a:xfrm>
          <a:prstGeom prst="rect">
            <a:avLst/>
          </a:prstGeom>
          <a:noFill/>
        </p:spPr>
      </p:pic>
      <p:pic>
        <p:nvPicPr>
          <p:cNvPr id="7" name="Graphique 6">
            <a:extLst>
              <a:ext uri="{FF2B5EF4-FFF2-40B4-BE49-F238E27FC236}">
                <a16:creationId xmlns:a16="http://schemas.microsoft.com/office/drawing/2014/main" id="{6DEBD09F-9039-4F1D-8EDC-40438BF7C3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4376357">
            <a:off x="-6127439" y="14016549"/>
            <a:ext cx="18157191" cy="7910063"/>
          </a:xfrm>
          <a:prstGeom prst="rect">
            <a:avLst/>
          </a:prstGeom>
        </p:spPr>
      </p:pic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D947A99B-9FE4-F0D4-647E-87938212B270}"/>
              </a:ext>
            </a:extLst>
          </p:cNvPr>
          <p:cNvSpPr/>
          <p:nvPr/>
        </p:nvSpPr>
        <p:spPr>
          <a:xfrm>
            <a:off x="3588749" y="16865989"/>
            <a:ext cx="17142711" cy="117105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0987" rIns="50916" rtlCol="0" anchor="b" anchorCtr="0"/>
          <a:lstStyle/>
          <a:p>
            <a:pPr>
              <a:spcAft>
                <a:spcPts val="849"/>
              </a:spcAft>
            </a:pPr>
            <a:r>
              <a:rPr lang="fr-CH" sz="5657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Visibiliser et ouvrir ses publications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962133E-B608-7CC9-A7CB-638DC58A859B}"/>
              </a:ext>
            </a:extLst>
          </p:cNvPr>
          <p:cNvSpPr txBox="1"/>
          <p:nvPr/>
        </p:nvSpPr>
        <p:spPr>
          <a:xfrm>
            <a:off x="4003411" y="18291784"/>
            <a:ext cx="17380215" cy="2153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8272" indent="-808272">
              <a:spcBef>
                <a:spcPts val="849"/>
              </a:spcBef>
              <a:buClr>
                <a:schemeClr val="tx1"/>
              </a:buClr>
              <a:buFont typeface="TheSansOsF ExtraLight" panose="020B0202050302020203" pitchFamily="34" charset="0"/>
              <a:buChar char=""/>
            </a:pPr>
            <a:r>
              <a:rPr lang="fr-CH" sz="4243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SNSF OA Check </a:t>
            </a:r>
            <a: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  <a:t>: découvrir son taux d’OA et comment l’améliorer</a:t>
            </a:r>
          </a:p>
          <a:p>
            <a:pPr marL="808272" indent="-808272">
              <a:spcBef>
                <a:spcPts val="849"/>
              </a:spcBef>
              <a:buClr>
                <a:schemeClr val="tx1"/>
              </a:buClr>
              <a:buFont typeface="TheSansOsF ExtraLight" panose="020B0202050302020203" pitchFamily="34" charset="0"/>
              <a:buChar char=""/>
            </a:pPr>
            <a:r>
              <a:rPr lang="fr-CH" sz="4243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Archive ouverte UNIGE </a:t>
            </a:r>
            <a: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  <a:t>: partager ses publications, sous forme de manuscrit accepté si la version publiée ne peut être diffusée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36864610-FACF-0134-6351-37FE1BAB9140}"/>
              </a:ext>
            </a:extLst>
          </p:cNvPr>
          <p:cNvSpPr/>
          <p:nvPr/>
        </p:nvSpPr>
        <p:spPr>
          <a:xfrm>
            <a:off x="6618113" y="21353307"/>
            <a:ext cx="14113347" cy="117105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0987" rIns="50916" rtlCol="0" anchor="b" anchorCtr="0"/>
          <a:lstStyle/>
          <a:p>
            <a:r>
              <a:rPr lang="fr-CH" sz="5657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Trouver des contenus en Open Access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C86A73F6-D1F3-3850-4149-687B7358CC52}"/>
              </a:ext>
            </a:extLst>
          </p:cNvPr>
          <p:cNvSpPr/>
          <p:nvPr/>
        </p:nvSpPr>
        <p:spPr>
          <a:xfrm>
            <a:off x="4479421" y="10724435"/>
            <a:ext cx="16252039" cy="117105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0987" rIns="50916" rtlCol="0" anchor="b" anchorCtr="0"/>
          <a:lstStyle/>
          <a:p>
            <a:pPr>
              <a:spcAft>
                <a:spcPts val="849"/>
              </a:spcAft>
            </a:pPr>
            <a:r>
              <a:rPr lang="fr-CH" sz="5657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Obtenir la prise en charge des éventuels frais 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CD48AC4-B879-F1EB-3E89-F6EF8E69F592}"/>
              </a:ext>
            </a:extLst>
          </p:cNvPr>
          <p:cNvSpPr/>
          <p:nvPr/>
        </p:nvSpPr>
        <p:spPr>
          <a:xfrm>
            <a:off x="2951785" y="4232117"/>
            <a:ext cx="17779674" cy="117105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0987" rIns="50916" rtlCol="0" anchor="b" anchorCtr="0"/>
          <a:lstStyle/>
          <a:p>
            <a:pPr>
              <a:spcAft>
                <a:spcPts val="849"/>
              </a:spcAft>
            </a:pPr>
            <a:r>
              <a:rPr lang="fr-CH" sz="5657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Vérifier la compatibilité OA de ses revues préférées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E99C3B-B86E-4258-982B-2F42B6DF26FF}"/>
              </a:ext>
            </a:extLst>
          </p:cNvPr>
          <p:cNvSpPr/>
          <p:nvPr/>
        </p:nvSpPr>
        <p:spPr>
          <a:xfrm>
            <a:off x="-10668" y="15945"/>
            <a:ext cx="21394293" cy="3296258"/>
          </a:xfrm>
          <a:prstGeom prst="rect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8196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ABD92011-77A0-414B-9768-6EB4CE891CD2}"/>
              </a:ext>
            </a:extLst>
          </p:cNvPr>
          <p:cNvSpPr txBox="1"/>
          <p:nvPr/>
        </p:nvSpPr>
        <p:spPr>
          <a:xfrm>
            <a:off x="-10668" y="-97506"/>
            <a:ext cx="21394293" cy="3497412"/>
          </a:xfrm>
          <a:prstGeom prst="rect">
            <a:avLst/>
          </a:prstGeom>
          <a:noFill/>
        </p:spPr>
        <p:txBody>
          <a:bodyPr wrap="square" tIns="610987" bIns="610987" rtlCol="0">
            <a:spAutoFit/>
          </a:bodyPr>
          <a:lstStyle/>
          <a:p>
            <a:pPr algn="ctr"/>
            <a:r>
              <a:rPr lang="fr-CH" sz="8486" b="1" dirty="0">
                <a:solidFill>
                  <a:schemeClr val="bg1"/>
                </a:solidFill>
                <a:latin typeface="TheSansOsF ExtraBold" panose="020B0802050302020203" pitchFamily="34" charset="0"/>
                <a:cs typeface="Arial" panose="020B0604020202020204" pitchFamily="34" charset="0"/>
              </a:rPr>
              <a:t>Le couteau suisse de l’OA</a:t>
            </a:r>
          </a:p>
          <a:p>
            <a:pPr algn="ctr"/>
            <a:r>
              <a:rPr lang="fr-CH" sz="6223" b="1" dirty="0">
                <a:solidFill>
                  <a:schemeClr val="bg1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Tous les outils à portée de main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01D9DA5-27C8-48D2-B8D9-949D33E8B601}"/>
              </a:ext>
            </a:extLst>
          </p:cNvPr>
          <p:cNvSpPr/>
          <p:nvPr/>
        </p:nvSpPr>
        <p:spPr>
          <a:xfrm>
            <a:off x="-10668" y="27308488"/>
            <a:ext cx="21394293" cy="3022806"/>
          </a:xfrm>
          <a:prstGeom prst="rect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2892"/>
          </a:p>
        </p:txBody>
      </p:sp>
      <p:pic>
        <p:nvPicPr>
          <p:cNvPr id="47" name="Image 46">
            <a:extLst>
              <a:ext uri="{FF2B5EF4-FFF2-40B4-BE49-F238E27FC236}">
                <a16:creationId xmlns:a16="http://schemas.microsoft.com/office/drawing/2014/main" id="{AD28E870-9BEA-4559-BB95-ED4BBC585B2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2821" y="27773201"/>
            <a:ext cx="5644552" cy="2034102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7B9BC919-0C8C-50C4-4150-7D52D95A2DFC}"/>
              </a:ext>
            </a:extLst>
          </p:cNvPr>
          <p:cNvSpPr txBox="1"/>
          <p:nvPr/>
        </p:nvSpPr>
        <p:spPr>
          <a:xfrm>
            <a:off x="7127326" y="22774449"/>
            <a:ext cx="14256299" cy="3664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8272" indent="-808272">
              <a:spcBef>
                <a:spcPts val="849"/>
              </a:spcBef>
              <a:buClr>
                <a:prstClr val="black"/>
              </a:buClr>
              <a:buFont typeface="TheSansOsF ExtraLight" panose="020B0202050302020203" pitchFamily="34" charset="0"/>
              <a:buChar char=""/>
              <a:defRPr/>
            </a:pPr>
            <a:r>
              <a:rPr lang="fr-CH" sz="4243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Archive ouverte UNIGE </a:t>
            </a:r>
            <a: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  <a:t>: pour les contenus UNIGE</a:t>
            </a:r>
          </a:p>
          <a:p>
            <a:pPr marL="808272" indent="-808272">
              <a:spcBef>
                <a:spcPts val="849"/>
              </a:spcBef>
              <a:buClr>
                <a:prstClr val="black"/>
              </a:buClr>
              <a:buFont typeface="TheSansOsF ExtraLight" panose="020B0202050302020203" pitchFamily="34" charset="0"/>
              <a:buChar char=""/>
              <a:defRPr/>
            </a:pPr>
            <a:r>
              <a:rPr lang="fr-CH" sz="4243" dirty="0" err="1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Unpaywall</a:t>
            </a:r>
            <a:r>
              <a:rPr lang="fr-CH" sz="4243" b="1" dirty="0">
                <a:solidFill>
                  <a:srgbClr val="CF0063"/>
                </a:solidFill>
                <a:latin typeface="TheSansOsF ExtraLight" panose="020B0202050302020203" pitchFamily="34" charset="0"/>
                <a:cs typeface="Arial" panose="020B0604020202020204" pitchFamily="34" charset="0"/>
              </a:rPr>
              <a:t> </a:t>
            </a:r>
            <a: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  <a:t>: plugin de navigateur web, cherchant dans toutes les archives ouvertes</a:t>
            </a:r>
            <a:endParaRPr lang="fr-CH" sz="4243" dirty="0">
              <a:latin typeface="TheSansOsF Plain" panose="020B0502050302020203" pitchFamily="34" charset="0"/>
              <a:cs typeface="Arial" panose="020B0604020202020204" pitchFamily="34" charset="0"/>
            </a:endParaRPr>
          </a:p>
          <a:p>
            <a:pPr marL="808272" indent="-808272">
              <a:spcBef>
                <a:spcPts val="849"/>
              </a:spcBef>
              <a:buClr>
                <a:prstClr val="black"/>
              </a:buClr>
              <a:buFont typeface="TheSansOsF ExtraLight" panose="020B0202050302020203" pitchFamily="34" charset="0"/>
              <a:buChar char=""/>
              <a:defRPr/>
            </a:pPr>
            <a:r>
              <a:rPr lang="fr-CH" sz="4243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DOAB</a:t>
            </a:r>
            <a:r>
              <a:rPr lang="fr-CH" sz="4243" b="1" dirty="0">
                <a:solidFill>
                  <a:srgbClr val="CF0063"/>
                </a:solidFill>
                <a:latin typeface="TheSansOsF ExtraLight" panose="020B0202050302020203" pitchFamily="34" charset="0"/>
                <a:cs typeface="Arial" panose="020B0604020202020204" pitchFamily="34" charset="0"/>
              </a:rPr>
              <a:t> </a:t>
            </a:r>
            <a: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  <a:t>: répertoire de livres 100% Open Access</a:t>
            </a:r>
          </a:p>
          <a:p>
            <a:pPr marL="808272" indent="-808272">
              <a:spcBef>
                <a:spcPts val="849"/>
              </a:spcBef>
              <a:buClr>
                <a:prstClr val="black"/>
              </a:buClr>
              <a:buFont typeface="TheSansOsF ExtraLight" panose="020B0202050302020203" pitchFamily="34" charset="0"/>
              <a:buChar char=""/>
              <a:defRPr/>
            </a:pPr>
            <a:r>
              <a:rPr lang="fr-CH" sz="4243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DOAJ</a:t>
            </a:r>
            <a:r>
              <a:rPr lang="fr-CH" sz="4243" b="1" dirty="0">
                <a:solidFill>
                  <a:srgbClr val="CF0063"/>
                </a:solidFill>
                <a:latin typeface="TheSansOsF ExtraLight" panose="020B0202050302020203" pitchFamily="34" charset="0"/>
                <a:cs typeface="Arial" panose="020B0604020202020204" pitchFamily="34" charset="0"/>
              </a:rPr>
              <a:t> </a:t>
            </a:r>
            <a: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  <a:t>: répertoire de revues 100% Open Access</a:t>
            </a:r>
            <a:endParaRPr lang="fr-CH" sz="4243" dirty="0">
              <a:solidFill>
                <a:schemeClr val="bg1">
                  <a:lumMod val="75000"/>
                </a:schemeClr>
              </a:solidFill>
              <a:latin typeface="TheSansOsF Plain" panose="020B0502050302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9932A76-1DC2-8654-647C-B398F1A36C35}"/>
              </a:ext>
            </a:extLst>
          </p:cNvPr>
          <p:cNvSpPr txBox="1"/>
          <p:nvPr/>
        </p:nvSpPr>
        <p:spPr>
          <a:xfrm>
            <a:off x="4886790" y="12088627"/>
            <a:ext cx="15844667" cy="40845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8272" indent="-808272">
              <a:spcBef>
                <a:spcPts val="849"/>
              </a:spcBef>
              <a:buClr>
                <a:schemeClr val="tx1"/>
              </a:buClr>
              <a:buFont typeface="+mj-lt"/>
              <a:buAutoNum type="arabicPeriod"/>
            </a:pPr>
            <a: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  <a:t>Passer par </a:t>
            </a:r>
            <a:r>
              <a:rPr lang="fr-CH" sz="4243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l’outil de votre organisme de financement :</a:t>
            </a:r>
            <a:b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</a:br>
            <a:r>
              <a:rPr lang="fr-CH" sz="3394" dirty="0">
                <a:latin typeface="TheSansOsF ExtraLight" panose="020B0202050302020203" pitchFamily="34" charset="0"/>
                <a:cs typeface="Arial" panose="020B0604020202020204" pitchFamily="34" charset="0"/>
              </a:rPr>
              <a:t>ex. ChronosHub (articles FNS) ou </a:t>
            </a:r>
            <a:r>
              <a:rPr lang="fr-CH" sz="3394" dirty="0" err="1">
                <a:latin typeface="TheSansOsF ExtraLight" panose="020B0202050302020203" pitchFamily="34" charset="0"/>
                <a:cs typeface="Arial" panose="020B0604020202020204" pitchFamily="34" charset="0"/>
              </a:rPr>
              <a:t>mySNF</a:t>
            </a:r>
            <a:r>
              <a:rPr lang="fr-CH" sz="3394" dirty="0">
                <a:latin typeface="TheSansOsF ExtraLight" panose="020B0202050302020203" pitchFamily="34" charset="0"/>
                <a:cs typeface="Arial" panose="020B0604020202020204" pitchFamily="34" charset="0"/>
              </a:rPr>
              <a:t> (livres FNS)</a:t>
            </a:r>
          </a:p>
          <a:p>
            <a:pPr marL="808272" indent="-808272">
              <a:spcBef>
                <a:spcPts val="849"/>
              </a:spcBef>
              <a:buClr>
                <a:schemeClr val="tx1"/>
              </a:buClr>
              <a:buFont typeface="+mj-lt"/>
              <a:buAutoNum type="arabicPeriod"/>
            </a:pPr>
            <a:r>
              <a:rPr lang="fr-CH" sz="4243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Page accords UNIGE avec les éditeurs </a:t>
            </a:r>
            <a: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  <a:t>: vérifier si un accord </a:t>
            </a:r>
            <a:b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</a:br>
            <a: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  <a:t>existe et suivre la procédure décrite</a:t>
            </a:r>
          </a:p>
          <a:p>
            <a:pPr marL="808272" indent="-808272">
              <a:spcBef>
                <a:spcPts val="849"/>
              </a:spcBef>
              <a:buClr>
                <a:schemeClr val="tx1"/>
              </a:buClr>
              <a:buFont typeface="+mj-lt"/>
              <a:buAutoNum type="arabicPeriod"/>
            </a:pPr>
            <a:r>
              <a:rPr lang="fr-CH" sz="4243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Fonds d’aide à la publication UNIGE </a:t>
            </a:r>
            <a: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  <a:t>: demander un soutien financier si les conditions sont remplies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61B00FF-F608-ED8C-6663-01B6A42923B8}"/>
              </a:ext>
            </a:extLst>
          </p:cNvPr>
          <p:cNvSpPr txBox="1"/>
          <p:nvPr/>
        </p:nvSpPr>
        <p:spPr>
          <a:xfrm>
            <a:off x="3359153" y="5643149"/>
            <a:ext cx="17372305" cy="4448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8272" indent="-808272">
              <a:buClr>
                <a:schemeClr val="tx1"/>
              </a:buClr>
              <a:buFont typeface="TheSansOsF ExtraLight" panose="020B0202050302020203" pitchFamily="34" charset="0"/>
              <a:buChar char=""/>
            </a:pPr>
            <a:r>
              <a:rPr lang="fr-CH" sz="4243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Sherpa Romeo </a:t>
            </a:r>
            <a: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  <a:t>: politiques des revues vis-à-vis de la voie verte</a:t>
            </a:r>
          </a:p>
          <a:p>
            <a:pPr marL="808272" indent="-808272">
              <a:spcBef>
                <a:spcPts val="849"/>
              </a:spcBef>
              <a:buClr>
                <a:schemeClr val="tx1"/>
              </a:buClr>
              <a:buFont typeface="TheSansOsF ExtraLight" panose="020B0202050302020203" pitchFamily="34" charset="0"/>
              <a:buChar char=""/>
            </a:pPr>
            <a:r>
              <a:rPr lang="fr-CH" sz="4243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DOAJ</a:t>
            </a:r>
            <a:r>
              <a:rPr lang="fr-CH" sz="4243" b="1" dirty="0">
                <a:solidFill>
                  <a:srgbClr val="CF0063"/>
                </a:solidFill>
                <a:latin typeface="TheSansOsF ExtraLight" panose="020B0202050302020203" pitchFamily="34" charset="0"/>
                <a:cs typeface="Arial" panose="020B0604020202020204" pitchFamily="34" charset="0"/>
              </a:rPr>
              <a:t> </a:t>
            </a:r>
            <a: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  <a:t>: répertoire de revues 100% Open Access</a:t>
            </a:r>
          </a:p>
          <a:p>
            <a:pPr marL="808272" indent="-808272">
              <a:spcBef>
                <a:spcPts val="849"/>
              </a:spcBef>
              <a:buClr>
                <a:schemeClr val="tx1"/>
              </a:buClr>
              <a:buFont typeface="TheSansOsF ExtraLight" panose="020B0202050302020203" pitchFamily="34" charset="0"/>
              <a:buChar char=""/>
            </a:pPr>
            <a:r>
              <a:rPr lang="fr-CH" sz="4243" dirty="0" err="1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Cabells</a:t>
            </a:r>
            <a: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  <a:t> : liste des revues à éviter, en raison de pratiques prédatrices</a:t>
            </a:r>
          </a:p>
          <a:p>
            <a:pPr>
              <a:spcBef>
                <a:spcPts val="1697"/>
              </a:spcBef>
              <a:buClr>
                <a:schemeClr val="tx1"/>
              </a:buClr>
            </a:pPr>
            <a:r>
              <a:rPr lang="fr-CH" sz="4243" dirty="0">
                <a:latin typeface="TheSansOsF ExtraLight" panose="020B0202050302020203" pitchFamily="34" charset="0"/>
                <a:cs typeface="Arial" panose="020B0604020202020204" pitchFamily="34" charset="0"/>
              </a:rPr>
              <a:t>             Outils spécifiques à des financeurs :</a:t>
            </a:r>
          </a:p>
          <a:p>
            <a:pPr marL="2283182" lvl="1" indent="-808272">
              <a:spcBef>
                <a:spcPts val="849"/>
              </a:spcBef>
              <a:buClr>
                <a:schemeClr val="tx1"/>
              </a:buClr>
              <a:buFont typeface="TheSansOsF ExtraLight" panose="020B0202050302020203" pitchFamily="34" charset="0"/>
              <a:buChar char=""/>
            </a:pPr>
            <a:r>
              <a:rPr lang="fr-CH" sz="3960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ChronosHub</a:t>
            </a:r>
            <a:r>
              <a:rPr lang="fr-CH" sz="3960" b="1" dirty="0">
                <a:latin typeface="TheSansOsF ExtraLight" panose="020B0202050302020203" pitchFamily="34" charset="0"/>
                <a:cs typeface="Arial" panose="020B0604020202020204" pitchFamily="34" charset="0"/>
              </a:rPr>
              <a:t> </a:t>
            </a:r>
            <a:r>
              <a:rPr lang="fr-CH" sz="3960" dirty="0">
                <a:latin typeface="TheSansOsF ExtraLight" panose="020B0202050302020203" pitchFamily="34" charset="0"/>
                <a:cs typeface="Arial" panose="020B0604020202020204" pitchFamily="34" charset="0"/>
              </a:rPr>
              <a:t>(FNS)</a:t>
            </a:r>
          </a:p>
          <a:p>
            <a:pPr marL="2283182" lvl="1" indent="-808272">
              <a:buClr>
                <a:schemeClr val="tx1"/>
              </a:buClr>
              <a:buFont typeface="TheSansOsF ExtraLight" panose="020B0202050302020203" pitchFamily="34" charset="0"/>
              <a:buChar char=""/>
            </a:pPr>
            <a:r>
              <a:rPr lang="fr-CH" sz="3960" dirty="0">
                <a:solidFill>
                  <a:srgbClr val="CF0063"/>
                </a:solidFill>
                <a:latin typeface="TheSansOsF Plain" panose="020B0502050302020203" pitchFamily="34" charset="0"/>
                <a:cs typeface="Arial" panose="020B0604020202020204" pitchFamily="34" charset="0"/>
              </a:rPr>
              <a:t>Journal Checker Tool </a:t>
            </a:r>
            <a:r>
              <a:rPr lang="fr-CH" sz="3960" dirty="0">
                <a:latin typeface="TheSansOsF ExtraLight" panose="020B0202050302020203" pitchFamily="34" charset="0"/>
                <a:cs typeface="Arial" panose="020B0604020202020204" pitchFamily="34" charset="0"/>
              </a:rPr>
              <a:t>(</a:t>
            </a:r>
            <a:r>
              <a:rPr lang="fr-CH" sz="3960" dirty="0" err="1">
                <a:latin typeface="TheSansOsF ExtraLight" panose="020B0202050302020203" pitchFamily="34" charset="0"/>
                <a:cs typeface="Arial" panose="020B0604020202020204" pitchFamily="34" charset="0"/>
              </a:rPr>
              <a:t>cOAlition</a:t>
            </a:r>
            <a:r>
              <a:rPr lang="fr-CH" sz="3960" dirty="0">
                <a:latin typeface="TheSansOsF ExtraLight" panose="020B0202050302020203" pitchFamily="34" charset="0"/>
                <a:cs typeface="Arial" panose="020B0604020202020204" pitchFamily="34" charset="0"/>
              </a:rPr>
              <a:t> S)</a:t>
            </a:r>
          </a:p>
        </p:txBody>
      </p:sp>
      <p:pic>
        <p:nvPicPr>
          <p:cNvPr id="4" name="Graphique 3" descr="Ligne fléchée : incurvée dans le sens des aiguilles d’une montre avec un remplissage uni">
            <a:extLst>
              <a:ext uri="{FF2B5EF4-FFF2-40B4-BE49-F238E27FC236}">
                <a16:creationId xmlns:a16="http://schemas.microsoft.com/office/drawing/2014/main" id="{81A4FF05-AACE-04CB-0A8C-0E6561B5F1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6328968">
            <a:off x="16580889" y="1641769"/>
            <a:ext cx="1293256" cy="146136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1C50764-52E3-AD3C-2B5F-A066A76185F3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7" t="8685" r="9324" b="9700"/>
          <a:stretch/>
        </p:blipFill>
        <p:spPr>
          <a:xfrm>
            <a:off x="18329997" y="582538"/>
            <a:ext cx="2217375" cy="2198963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5B8C9351-F0CE-0F36-E59F-4ADE9CFEA378}"/>
              </a:ext>
            </a:extLst>
          </p:cNvPr>
          <p:cNvGrpSpPr/>
          <p:nvPr/>
        </p:nvGrpSpPr>
        <p:grpSpPr>
          <a:xfrm>
            <a:off x="1126134" y="27739006"/>
            <a:ext cx="10633566" cy="1925921"/>
            <a:chOff x="1126134" y="27739006"/>
            <a:chExt cx="10633566" cy="1925921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46B79AF-39CD-82F0-F7F3-10859712167F}"/>
                </a:ext>
              </a:extLst>
            </p:cNvPr>
            <p:cNvSpPr txBox="1"/>
            <p:nvPr/>
          </p:nvSpPr>
          <p:spPr>
            <a:xfrm>
              <a:off x="1126134" y="27739006"/>
              <a:ext cx="10633566" cy="120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3601" b="1" dirty="0">
                  <a:solidFill>
                    <a:schemeClr val="bg1"/>
                  </a:solidFill>
                  <a:latin typeface="TheSansOsF Bold" panose="020B0702050302020203" pitchFamily="34" charset="0"/>
                  <a:cs typeface="Arial" panose="020B0604020202020204" pitchFamily="34" charset="0"/>
                </a:rPr>
                <a:t>BIBLIOTHÈQUE</a:t>
              </a:r>
            </a:p>
            <a:p>
              <a:r>
                <a:rPr lang="fr-CH" sz="3601" b="1" dirty="0">
                  <a:solidFill>
                    <a:schemeClr val="bg1"/>
                  </a:solidFill>
                  <a:latin typeface="TheSansOsF Plain" panose="020B0502050302020203" pitchFamily="34" charset="0"/>
                  <a:cs typeface="Arial" panose="020B0604020202020204" pitchFamily="34" charset="0"/>
                </a:rPr>
                <a:t>openaccess@unige.ch </a:t>
              </a:r>
            </a:p>
          </p:txBody>
        </p:sp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F47D24AB-53F2-0528-5F01-B1927335F3F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214720" y="29035152"/>
              <a:ext cx="1800000" cy="629775"/>
            </a:xfrm>
            <a:prstGeom prst="rect">
              <a:avLst/>
            </a:prstGeom>
          </p:spPr>
        </p:pic>
      </p:grpSp>
      <p:sp>
        <p:nvSpPr>
          <p:cNvPr id="3" name="Zone de texte 1">
            <a:extLst>
              <a:ext uri="{FF2B5EF4-FFF2-40B4-BE49-F238E27FC236}">
                <a16:creationId xmlns:a16="http://schemas.microsoft.com/office/drawing/2014/main" id="{1E3742D1-016C-125C-4E99-488EA223205B}"/>
              </a:ext>
            </a:extLst>
          </p:cNvPr>
          <p:cNvSpPr txBox="1"/>
          <p:nvPr/>
        </p:nvSpPr>
        <p:spPr>
          <a:xfrm>
            <a:off x="3130972" y="29107158"/>
            <a:ext cx="13249472" cy="6297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MS Mincho"/>
                <a:cs typeface="Arial"/>
              </a:rPr>
              <a:t>Floriane Muller, pour la Bibliothèque de l’UNIGE, 2023</a:t>
            </a:r>
            <a:endParaRPr lang="fr-CH" sz="1200" dirty="0">
              <a:solidFill>
                <a:schemeClr val="bg1"/>
              </a:solidFill>
              <a:latin typeface="TheSansOsF Plain" panose="020B0502050302020203" pitchFamily="34" charset="0"/>
              <a:ea typeface="MS Mincho"/>
              <a:cs typeface="Times New Roman"/>
            </a:endParaRPr>
          </a:p>
          <a:p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Arial"/>
              </a:rPr>
              <a:t>Ce document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Times New Roman"/>
                <a:cs typeface="Arial"/>
              </a:rPr>
              <a:t> es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Arial"/>
              </a:rPr>
              <a:t>t sous licence Creative Commons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Times New Roman"/>
                <a:cs typeface="Arial"/>
              </a:rPr>
              <a:t> Attri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Arial"/>
              </a:rPr>
              <a:t>bution - Partage dans les mêmes c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Times New Roman"/>
                <a:cs typeface="Arial"/>
              </a:rPr>
              <a:t>onditions 4.0 International </a:t>
            </a:r>
            <a:r>
              <a:rPr lang="fr-CH" sz="1200" dirty="0">
                <a:solidFill>
                  <a:schemeClr val="bg1">
                    <a:lumMod val="75000"/>
                  </a:schemeClr>
                </a:solidFill>
                <a:latin typeface="TheSansOsF Plain" panose="020B0502050302020203" pitchFamily="34" charset="0"/>
                <a:ea typeface="Calibri"/>
                <a:cs typeface="Times New Roman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http://creativecommons.org/licenses/by-sa/4.0/deed.fr</a:t>
            </a:r>
            <a:endParaRPr lang="fr-CH" sz="1200" dirty="0">
              <a:solidFill>
                <a:schemeClr val="bg1">
                  <a:lumMod val="75000"/>
                </a:schemeClr>
              </a:solidFill>
              <a:latin typeface="TheSansOsF Plain" panose="020B0502050302020203" pitchFamily="34" charset="0"/>
              <a:ea typeface="Calibri"/>
              <a:cs typeface="Times New Roman"/>
            </a:endParaRPr>
          </a:p>
          <a:p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Times New Roman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https://doi.org/10.5281/zenodo.10034324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Times New Roman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838813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299</Words>
  <Application>Microsoft Office PowerPoint</Application>
  <PresentationFormat>Personnalisé</PresentationFormat>
  <Paragraphs>28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TheSansOsF Bold</vt:lpstr>
      <vt:lpstr>TheSansOsF ExtraBold</vt:lpstr>
      <vt:lpstr>TheSansOsF ExtraLight</vt:lpstr>
      <vt:lpstr>TheSansOsF Plain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outils de l'OA</dc:title>
  <dc:creator>Floriane.Muller@unige.ch</dc:creator>
  <cp:lastModifiedBy>Floriane Sophie Muller</cp:lastModifiedBy>
  <cp:revision>157</cp:revision>
  <cp:lastPrinted>2022-09-05T11:02:37Z</cp:lastPrinted>
  <dcterms:created xsi:type="dcterms:W3CDTF">2011-11-23T15:39:26Z</dcterms:created>
  <dcterms:modified xsi:type="dcterms:W3CDTF">2023-10-23T15:31:26Z</dcterms:modified>
</cp:coreProperties>
</file>