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8" r:id="rId4"/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25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Low risk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strRef>
              <c:f>Munka1!$A$2:$A$8</c:f>
              <c:strCache>
                <c:ptCount val="7"/>
                <c:pt idx="0">
                  <c:v>Overall risk of bias</c:v>
                </c:pt>
                <c:pt idx="1">
                  <c:v>Statistical analysis reporting</c:v>
                </c:pt>
                <c:pt idx="2">
                  <c:v>Study confounding</c:v>
                </c:pt>
                <c:pt idx="3">
                  <c:v>Outcome measurement</c:v>
                </c:pt>
                <c:pt idx="4">
                  <c:v>Prognostic factor measurement</c:v>
                </c:pt>
                <c:pt idx="5">
                  <c:v>Study attrition</c:v>
                </c:pt>
                <c:pt idx="6">
                  <c:v>Study participation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19</c:v>
                </c:pt>
                <c:pt idx="1">
                  <c:v>37</c:v>
                </c:pt>
                <c:pt idx="2">
                  <c:v>19</c:v>
                </c:pt>
                <c:pt idx="3">
                  <c:v>0</c:v>
                </c:pt>
                <c:pt idx="4">
                  <c:v>42</c:v>
                </c:pt>
                <c:pt idx="5">
                  <c:v>3</c:v>
                </c:pt>
                <c:pt idx="6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DD-4513-814A-35160E29DB90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Moderate risk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Munka1!$A$2:$A$8</c:f>
              <c:strCache>
                <c:ptCount val="7"/>
                <c:pt idx="0">
                  <c:v>Overall risk of bias</c:v>
                </c:pt>
                <c:pt idx="1">
                  <c:v>Statistical analysis reporting</c:v>
                </c:pt>
                <c:pt idx="2">
                  <c:v>Study confounding</c:v>
                </c:pt>
                <c:pt idx="3">
                  <c:v>Outcome measurement</c:v>
                </c:pt>
                <c:pt idx="4">
                  <c:v>Prognostic factor measurement</c:v>
                </c:pt>
                <c:pt idx="5">
                  <c:v>Study attrition</c:v>
                </c:pt>
                <c:pt idx="6">
                  <c:v>Study participation</c:v>
                </c:pt>
              </c:strCache>
            </c:strRef>
          </c:cat>
          <c:val>
            <c:numRef>
              <c:f>Munka1!$C$2:$C$8</c:f>
              <c:numCache>
                <c:formatCode>General</c:formatCode>
                <c:ptCount val="7"/>
                <c:pt idx="0">
                  <c:v>6</c:v>
                </c:pt>
                <c:pt idx="1">
                  <c:v>6</c:v>
                </c:pt>
                <c:pt idx="2">
                  <c:v>11</c:v>
                </c:pt>
                <c:pt idx="3">
                  <c:v>42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DD-4513-814A-35160E29DB90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High risk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Munka1!$A$2:$A$8</c:f>
              <c:strCache>
                <c:ptCount val="7"/>
                <c:pt idx="0">
                  <c:v>Overall risk of bias</c:v>
                </c:pt>
                <c:pt idx="1">
                  <c:v>Statistical analysis reporting</c:v>
                </c:pt>
                <c:pt idx="2">
                  <c:v>Study confounding</c:v>
                </c:pt>
                <c:pt idx="3">
                  <c:v>Outcome measurement</c:v>
                </c:pt>
                <c:pt idx="4">
                  <c:v>Prognostic factor measurement</c:v>
                </c:pt>
                <c:pt idx="5">
                  <c:v>Study attrition</c:v>
                </c:pt>
                <c:pt idx="6">
                  <c:v>Study participation</c:v>
                </c:pt>
              </c:strCache>
            </c:strRef>
          </c:cat>
          <c:val>
            <c:numRef>
              <c:f>Munka1!$D$2:$D$8</c:f>
              <c:numCache>
                <c:formatCode>General</c:formatCode>
                <c:ptCount val="7"/>
                <c:pt idx="0">
                  <c:v>17</c:v>
                </c:pt>
                <c:pt idx="1">
                  <c:v>0</c:v>
                </c:pt>
                <c:pt idx="2">
                  <c:v>12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DD-4513-814A-35160E29DB90}"/>
            </c:ext>
          </c:extLst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Munka1!$A$2:$A$8</c:f>
              <c:strCache>
                <c:ptCount val="7"/>
                <c:pt idx="0">
                  <c:v>Overall risk of bias</c:v>
                </c:pt>
                <c:pt idx="1">
                  <c:v>Statistical analysis reporting</c:v>
                </c:pt>
                <c:pt idx="2">
                  <c:v>Study confounding</c:v>
                </c:pt>
                <c:pt idx="3">
                  <c:v>Outcome measurement</c:v>
                </c:pt>
                <c:pt idx="4">
                  <c:v>Prognostic factor measurement</c:v>
                </c:pt>
                <c:pt idx="5">
                  <c:v>Study attrition</c:v>
                </c:pt>
                <c:pt idx="6">
                  <c:v>Study participation</c:v>
                </c:pt>
              </c:strCache>
            </c:strRef>
          </c:cat>
          <c:val>
            <c:numRef>
              <c:f>Munka1!$E$2:$E$8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39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DD-4513-814A-35160E29DB90}"/>
            </c:ext>
          </c:extLst>
        </c:ser>
        <c:ser>
          <c:idx val="4"/>
          <c:order val="4"/>
          <c:tx>
            <c:strRef>
              <c:f>Munka1!$F$1</c:f>
              <c:strCache>
                <c:ptCount val="1"/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Munka1!$A$2:$A$8</c:f>
              <c:strCache>
                <c:ptCount val="7"/>
                <c:pt idx="0">
                  <c:v>Overall risk of bias</c:v>
                </c:pt>
                <c:pt idx="1">
                  <c:v>Statistical analysis reporting</c:v>
                </c:pt>
                <c:pt idx="2">
                  <c:v>Study confounding</c:v>
                </c:pt>
                <c:pt idx="3">
                  <c:v>Outcome measurement</c:v>
                </c:pt>
                <c:pt idx="4">
                  <c:v>Prognostic factor measurement</c:v>
                </c:pt>
                <c:pt idx="5">
                  <c:v>Study attrition</c:v>
                </c:pt>
                <c:pt idx="6">
                  <c:v>Study participation</c:v>
                </c:pt>
              </c:strCache>
            </c:strRef>
          </c:cat>
          <c:val>
            <c:numRef>
              <c:f>Munka1!$F$2:$F$8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4-81DD-4513-814A-35160E29D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5126480"/>
        <c:axId val="445125496"/>
      </c:barChart>
      <c:catAx>
        <c:axId val="445126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5125496"/>
        <c:crosses val="autoZero"/>
        <c:auto val="1"/>
        <c:lblAlgn val="ctr"/>
        <c:lblOffset val="100"/>
        <c:noMultiLvlLbl val="0"/>
      </c:catAx>
      <c:valAx>
        <c:axId val="445125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512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FB669-FD6C-4828-8C1D-57E3BC0B3E9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05812-BE35-4F45-B5B2-7B11BA857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64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05812-BE35-4F45-B5B2-7B11BA857FC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7977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05812-BE35-4F45-B5B2-7B11BA857FC7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8364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05812-BE35-4F45-B5B2-7B11BA857FC7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1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05812-BE35-4F45-B5B2-7B11BA857FC7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7330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874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971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006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02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251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498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717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229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702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804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676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A2AF1-F3F2-4673-8A85-80EBF7290C17}" type="datetimeFigureOut">
              <a:rPr lang="hu-HU" smtClean="0"/>
              <a:t>2020. 09. 13.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945C3-9127-40C8-AF28-2BAE26925F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116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zentesia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E7E02DB-CB87-4812-9F36-F0EDBA2D8F26}"/>
              </a:ext>
            </a:extLst>
          </p:cNvPr>
          <p:cNvSpPr txBox="1"/>
          <p:nvPr/>
        </p:nvSpPr>
        <p:spPr>
          <a:xfrm>
            <a:off x="533400" y="321352"/>
            <a:ext cx="5791200" cy="631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Appendix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GB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Visceral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adiposity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elevates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risk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critical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condition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in COVID-19 —  </a:t>
            </a:r>
            <a:r>
              <a:rPr lang="hu-HU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Beyond</a:t>
            </a:r>
            <a:r>
              <a:rPr lang="hu-HU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BMI</a:t>
            </a:r>
            <a:r>
              <a:rPr lang="en-GB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 A systematic review and meta-analysis</a:t>
            </a:r>
            <a:endParaRPr lang="en-US" sz="14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Corresponding author: </a:t>
            </a:r>
            <a:r>
              <a:rPr lang="hu-H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Andrea Szentesi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Ph.D., Address: </a:t>
            </a:r>
            <a:r>
              <a:rPr lang="hu-H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</a:t>
            </a:r>
            <a:r>
              <a:rPr lang="hu-HU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hu-H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Translational</a:t>
            </a:r>
            <a:r>
              <a:rPr lang="hu-H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Medicine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Medical School, University of Pécs; 1</a:t>
            </a:r>
            <a:r>
              <a:rPr lang="hu-H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Szigeti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Street, Pécs, 7624, Hungary; E-mail: 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szentesiai@gmail.com</a:t>
            </a:r>
            <a:endParaRPr lang="hu-H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1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Authors</a:t>
            </a:r>
            <a:r>
              <a:rPr lang="hu-HU" sz="1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Mária Földi, Nelli Farkas, Szabolcs Kiss, Fanni Dembrovszky, </a:t>
            </a:r>
            <a:r>
              <a:rPr lang="hu-HU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Márta Balaskó, </a:t>
            </a:r>
            <a:r>
              <a:rPr lang="hu-H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Bálint Erőss, Péter Hegyi, Andrea Szentesi</a:t>
            </a:r>
            <a:r>
              <a:rPr lang="hu-HU" sz="11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endParaRPr lang="en-US" sz="1400" baseline="30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1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Affiliations</a:t>
            </a:r>
            <a:r>
              <a:rPr lang="hu-HU" sz="1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Translational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Medicine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Medical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School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University of Pécs, Pécs, Hungary</a:t>
            </a:r>
            <a:r>
              <a:rPr lang="hu-H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(M. Földi, N. Farkas, S. Kiss, F. Dembrovszky, M. Balaskó, B. Erőss, P. Hegyi, A. Szentesi)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János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Szentágothai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Research Centre, University of Pécs, Pécs, Hungary</a:t>
            </a:r>
            <a:r>
              <a:rPr lang="hu-H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(B. Erőss, P. Hegyi, A. Szentesi)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Doctoral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School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Clinical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1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Medicine</a:t>
            </a:r>
            <a:r>
              <a:rPr lang="hu-HU" sz="1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University of Szeged, Szeged, Hungary</a:t>
            </a:r>
            <a:r>
              <a:rPr lang="hu-H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(M. Földi, S. Kiss, A. Szentesi)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47625" algn="just">
              <a:lnSpc>
                <a:spcPct val="150000"/>
              </a:lnSpc>
              <a:spcAft>
                <a:spcPts val="800"/>
              </a:spcAft>
            </a:pPr>
            <a:r>
              <a:rPr lang="en-GB" sz="1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Acknowledgement</a:t>
            </a:r>
            <a:r>
              <a:rPr lang="en-GB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GB" sz="1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This work was funded by the Human Resources Development Operational Programme Grant, Grant Number: EFOP–3.6.2–16–2017–00006 – LIVE LONGER is co-financed by the European Union (European Regional Development Fund) within the framework of Programme Széchenyi 2020.</a:t>
            </a:r>
            <a:endParaRPr lang="en-US" sz="14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9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E7E02DB-CB87-4812-9F36-F0EDBA2D8F26}"/>
              </a:ext>
            </a:extLst>
          </p:cNvPr>
          <p:cNvSpPr txBox="1"/>
          <p:nvPr/>
        </p:nvSpPr>
        <p:spPr>
          <a:xfrm>
            <a:off x="533400" y="321352"/>
            <a:ext cx="5791200" cy="2469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Search</a:t>
            </a:r>
            <a:r>
              <a:rPr lang="hu-HU" sz="1400" b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strategy</a:t>
            </a:r>
            <a:endParaRPr lang="hu-HU" sz="1400" b="1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Selection</a:t>
            </a:r>
            <a:r>
              <a:rPr lang="hu-HU" sz="1400" b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eligibility</a:t>
            </a:r>
            <a:r>
              <a:rPr lang="hu-HU" sz="1400" b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criteria</a:t>
            </a:r>
            <a:endParaRPr lang="hu-HU" sz="1400" b="1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400" b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Data </a:t>
            </a: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extraction</a:t>
            </a:r>
            <a:endParaRPr lang="hu-HU" sz="1400" b="1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Risk</a:t>
            </a:r>
            <a:r>
              <a:rPr lang="hu-HU" sz="1400" b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bias</a:t>
            </a:r>
            <a:r>
              <a:rPr lang="hu-HU" sz="1400" b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assessment</a:t>
            </a:r>
            <a:endParaRPr lang="hu-HU" sz="1400" b="1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Statistical</a:t>
            </a:r>
            <a:r>
              <a:rPr lang="hu-HU" sz="1400" b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analysis</a:t>
            </a:r>
            <a:endParaRPr lang="hu-HU" sz="1400" b="1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US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5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32860FA4-E4AA-4BF9-A560-EF356AE65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531" y="1313090"/>
            <a:ext cx="2984500" cy="9318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Records identified through database searching: 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MEDLINE</a:t>
            </a: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(n=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83</a:t>
            </a: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Embase (n=1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(n=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hu-HU" altLang="en-US" sz="11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(n=65),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 of Science (n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=54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(n=3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19">
            <a:extLst>
              <a:ext uri="{FF2B5EF4-FFF2-40B4-BE49-F238E27FC236}">
                <a16:creationId xmlns:a16="http://schemas.microsoft.com/office/drawing/2014/main" id="{2840035C-DA0D-42C4-943F-9BFD090A12E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2826" y="3472884"/>
            <a:ext cx="1371600" cy="29686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endParaRPr kumimoji="0" lang="en-CA" altLang="en-US" sz="1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1">
            <a:extLst>
              <a:ext uri="{FF2B5EF4-FFF2-40B4-BE49-F238E27FC236}">
                <a16:creationId xmlns:a16="http://schemas.microsoft.com/office/drawing/2014/main" id="{1323EC2C-DFE6-4193-9B3A-5BD38C5A11A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2826" y="6673284"/>
            <a:ext cx="1371600" cy="29686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Included</a:t>
            </a:r>
            <a:endParaRPr kumimoji="0" lang="en-CA" altLang="en-US" sz="1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18">
            <a:extLst>
              <a:ext uri="{FF2B5EF4-FFF2-40B4-BE49-F238E27FC236}">
                <a16:creationId xmlns:a16="http://schemas.microsoft.com/office/drawing/2014/main" id="{6079D8E3-534F-45D0-A672-651CE774ED3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2826" y="5073084"/>
            <a:ext cx="1371600" cy="29686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Eligibility</a:t>
            </a:r>
            <a:endParaRPr kumimoji="0" lang="en-CA" altLang="en-US" sz="1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16">
            <a:extLst>
              <a:ext uri="{FF2B5EF4-FFF2-40B4-BE49-F238E27FC236}">
                <a16:creationId xmlns:a16="http://schemas.microsoft.com/office/drawing/2014/main" id="{1F9ACFED-46C8-4475-9B24-0EBFDFEA8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1193" y="2248128"/>
            <a:ext cx="0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3A577636-35DD-40E5-B9B1-3842A1A6F62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2826" y="1872684"/>
            <a:ext cx="1371600" cy="29686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endParaRPr kumimoji="0" lang="en-CA" altLang="en-US" sz="1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7C98E814-F2B8-42A1-BB23-34D7523DB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056" y="2705328"/>
            <a:ext cx="2974975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Records after duplicates removed</a:t>
            </a:r>
            <a:b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(n=1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38C46820-E594-4CD4-A360-C4B7FF1DB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943" y="3632428"/>
            <a:ext cx="17145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Full-text articles assessed for eligibility</a:t>
            </a:r>
            <a:b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(n=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189</a:t>
            </a: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CE808078-C50A-4802-B253-E9679B12C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093" y="3632428"/>
            <a:ext cx="2173288" cy="12097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Full-text articles excluded (n=</a:t>
            </a:r>
            <a:r>
              <a:rPr kumimoji="0" lang="hu-H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178</a:t>
            </a: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kumimoji="0" lang="en-CA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u-HU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</a:t>
            </a:r>
            <a:r>
              <a:rPr kumimoji="0" lang="hu-HU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n-human </a:t>
            </a:r>
            <a:r>
              <a:rPr kumimoji="0" lang="hu-HU" altLang="en-US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study</a:t>
            </a:r>
            <a:r>
              <a:rPr kumimoji="0" lang="hu-HU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hu-HU" altLang="en-US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subjects</a:t>
            </a:r>
            <a:r>
              <a:rPr kumimoji="0" lang="hu-HU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(n=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confirmed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COVID-19 (n=35)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(n=44)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outcome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interest is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reported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body </a:t>
            </a:r>
            <a:r>
              <a:rPr lang="hu-HU" altLang="en-US" sz="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composition</a:t>
            </a:r>
            <a:r>
              <a:rPr lang="hu-HU" alt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(n=97)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hu-HU" alt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hu-HU" altLang="en-US" sz="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Cohen’s</a:t>
            </a:r>
            <a:r>
              <a:rPr kumimoji="0" lang="hu-HU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Kappa: 1.00 </a:t>
            </a:r>
            <a:r>
              <a:rPr kumimoji="0" lang="hu-HU" altLang="en-US" sz="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Perfec</a:t>
            </a:r>
            <a:r>
              <a:rPr lang="hu-HU" altLang="en-US" sz="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u-HU" altLang="en-US" sz="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71035FBC-C551-4377-80CA-6D863E74B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943" y="4661128"/>
            <a:ext cx="17145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Studies included in qualitative synthesis</a:t>
            </a:r>
            <a:b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(n=11)</a:t>
            </a: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CECB63BA-5496-4837-93F3-028ABC61C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943" y="5689828"/>
            <a:ext cx="17145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Studies included in quantitative synthesis (meta-analysis)</a:t>
            </a:r>
            <a:b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 = 11)</a:t>
            </a: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7">
            <a:extLst>
              <a:ext uri="{FF2B5EF4-FFF2-40B4-BE49-F238E27FC236}">
                <a16:creationId xmlns:a16="http://schemas.microsoft.com/office/drawing/2014/main" id="{2638076A-B939-4F2D-B84C-FCCF84E94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1193" y="3289528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AutoShape 6">
            <a:extLst>
              <a:ext uri="{FF2B5EF4-FFF2-40B4-BE49-F238E27FC236}">
                <a16:creationId xmlns:a16="http://schemas.microsoft.com/office/drawing/2014/main" id="{ADD6FDF3-C219-4498-9EA1-4D7439A94C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1193" y="4318228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5">
            <a:extLst>
              <a:ext uri="{FF2B5EF4-FFF2-40B4-BE49-F238E27FC236}">
                <a16:creationId xmlns:a16="http://schemas.microsoft.com/office/drawing/2014/main" id="{239803E3-8467-45E4-9829-10D9F7630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1193" y="5346928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3">
            <a:extLst>
              <a:ext uri="{FF2B5EF4-FFF2-40B4-BE49-F238E27FC236}">
                <a16:creationId xmlns:a16="http://schemas.microsoft.com/office/drawing/2014/main" id="{7C00B454-8A2D-4AF6-8E8C-A11D553C98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8443" y="3975328"/>
            <a:ext cx="6350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8" name="Picture 20">
            <a:extLst>
              <a:ext uri="{FF2B5EF4-FFF2-40B4-BE49-F238E27FC236}">
                <a16:creationId xmlns:a16="http://schemas.microsoft.com/office/drawing/2014/main" id="{799E7020-602E-4B17-B911-2FAA68A56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" t="20689" r="87100" b="17241"/>
          <a:stretch>
            <a:fillRect/>
          </a:stretch>
        </p:blipFill>
        <p:spPr bwMode="auto">
          <a:xfrm>
            <a:off x="310243" y="293915"/>
            <a:ext cx="685800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6B52E055-8244-4BDA-8DF6-1B82884C9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743" y="-16328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69AB39D-AB14-4398-A969-8F3464A9B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531" y="487532"/>
            <a:ext cx="24334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  <a:tab pos="8801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  <a:tab pos="8801100" algn="r"/>
              </a:tabLst>
            </a:pPr>
            <a:r>
              <a:rPr kumimoji="0" lang="en-CA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PRISMA 2009 Flow Diagram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  <a:tab pos="8801100" algn="r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5">
            <a:extLst>
              <a:ext uri="{FF2B5EF4-FFF2-40B4-BE49-F238E27FC236}">
                <a16:creationId xmlns:a16="http://schemas.microsoft.com/office/drawing/2014/main" id="{03A39328-7CB5-43FF-81F6-17E07338C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743" y="75111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Szövegdoboz 47">
            <a:extLst>
              <a:ext uri="{FF2B5EF4-FFF2-40B4-BE49-F238E27FC236}">
                <a16:creationId xmlns:a16="http://schemas.microsoft.com/office/drawing/2014/main" id="{D7D28278-710C-46C1-B618-74EF053D1852}"/>
              </a:ext>
            </a:extLst>
          </p:cNvPr>
          <p:cNvSpPr txBox="1"/>
          <p:nvPr/>
        </p:nvSpPr>
        <p:spPr>
          <a:xfrm>
            <a:off x="160787" y="7736115"/>
            <a:ext cx="685800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13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</a:t>
            </a:r>
            <a:r>
              <a:rPr lang="hu-HU" sz="10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hu-HU" sz="10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0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10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PRISMA Flow Diagram </a:t>
            </a:r>
            <a:r>
              <a:rPr lang="hu-HU" sz="101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hu-HU" sz="10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01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10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01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hu-HU" sz="10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01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sz="10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101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hu-HU" sz="10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01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hu-HU" sz="10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1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40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CC7CD241-AD79-41BE-B702-36366409C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253335"/>
              </p:ext>
            </p:extLst>
          </p:nvPr>
        </p:nvGraphicFramePr>
        <p:xfrm>
          <a:off x="133706" y="98328"/>
          <a:ext cx="6555946" cy="3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0771">
                  <a:extLst>
                    <a:ext uri="{9D8B030D-6E8A-4147-A177-3AD203B41FA5}">
                      <a16:colId xmlns:a16="http://schemas.microsoft.com/office/drawing/2014/main" val="1239553680"/>
                    </a:ext>
                  </a:extLst>
                </a:gridCol>
                <a:gridCol w="493147">
                  <a:extLst>
                    <a:ext uri="{9D8B030D-6E8A-4147-A177-3AD203B41FA5}">
                      <a16:colId xmlns:a16="http://schemas.microsoft.com/office/drawing/2014/main" val="505177502"/>
                    </a:ext>
                  </a:extLst>
                </a:gridCol>
                <a:gridCol w="492422">
                  <a:extLst>
                    <a:ext uri="{9D8B030D-6E8A-4147-A177-3AD203B41FA5}">
                      <a16:colId xmlns:a16="http://schemas.microsoft.com/office/drawing/2014/main" val="1889569290"/>
                    </a:ext>
                  </a:extLst>
                </a:gridCol>
                <a:gridCol w="493871">
                  <a:extLst>
                    <a:ext uri="{9D8B030D-6E8A-4147-A177-3AD203B41FA5}">
                      <a16:colId xmlns:a16="http://schemas.microsoft.com/office/drawing/2014/main" val="924749393"/>
                    </a:ext>
                  </a:extLst>
                </a:gridCol>
                <a:gridCol w="493147">
                  <a:extLst>
                    <a:ext uri="{9D8B030D-6E8A-4147-A177-3AD203B41FA5}">
                      <a16:colId xmlns:a16="http://schemas.microsoft.com/office/drawing/2014/main" val="3444220478"/>
                    </a:ext>
                  </a:extLst>
                </a:gridCol>
                <a:gridCol w="493147">
                  <a:extLst>
                    <a:ext uri="{9D8B030D-6E8A-4147-A177-3AD203B41FA5}">
                      <a16:colId xmlns:a16="http://schemas.microsoft.com/office/drawing/2014/main" val="3748134395"/>
                    </a:ext>
                  </a:extLst>
                </a:gridCol>
                <a:gridCol w="493147">
                  <a:extLst>
                    <a:ext uri="{9D8B030D-6E8A-4147-A177-3AD203B41FA5}">
                      <a16:colId xmlns:a16="http://schemas.microsoft.com/office/drawing/2014/main" val="1373883891"/>
                    </a:ext>
                  </a:extLst>
                </a:gridCol>
                <a:gridCol w="493147">
                  <a:extLst>
                    <a:ext uri="{9D8B030D-6E8A-4147-A177-3AD203B41FA5}">
                      <a16:colId xmlns:a16="http://schemas.microsoft.com/office/drawing/2014/main" val="944355978"/>
                    </a:ext>
                  </a:extLst>
                </a:gridCol>
                <a:gridCol w="493147">
                  <a:extLst>
                    <a:ext uri="{9D8B030D-6E8A-4147-A177-3AD203B41FA5}">
                      <a16:colId xmlns:a16="http://schemas.microsoft.com/office/drawing/2014/main" val="1854310355"/>
                    </a:ext>
                  </a:extLst>
                </a:gridCol>
              </a:tblGrid>
              <a:tr h="145389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hu-H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</a:t>
                      </a:r>
                      <a:r>
                        <a:rPr lang="en-US" sz="8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participation</a:t>
                      </a:r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attrition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Prognostic factor measurement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Outcome measurement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confounding  </a:t>
                      </a:r>
                      <a:r>
                        <a:rPr lang="hu-HU" sz="800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Statistical analysis reporting </a:t>
                      </a:r>
                      <a:r>
                        <a:rPr lang="hu-HU" sz="800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Overall risk of bias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Included in meta-analyses</a:t>
                      </a:r>
                      <a:endParaRPr kumimoji="0" lang="hu-H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639894"/>
                  </a:ext>
                </a:extLst>
              </a:tr>
              <a:tr h="2629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Aggarwal S,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Garcia-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Telles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009240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Al-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Samkari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H, Leaf RK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12382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Asghar MS, Kazmi, SJH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307057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Bhargava A, Fukushima EA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956639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Burian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E,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Jungman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F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217814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Cai SH, Liao W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874530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Cecconi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M,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Piovani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683394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Chan SSW,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Dheepa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039715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Chen J,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Tangkai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Q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960985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Chen R, Sang 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88403"/>
                  </a:ext>
                </a:extLst>
              </a:tr>
              <a:tr h="210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Cugno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M,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Meroni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PL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409026"/>
                  </a:ext>
                </a:extLst>
              </a:tr>
            </a:tbl>
          </a:graphicData>
        </a:graphic>
      </p:graphicFrame>
      <p:sp>
        <p:nvSpPr>
          <p:cNvPr id="36" name="Szövegdoboz 35">
            <a:extLst>
              <a:ext uri="{FF2B5EF4-FFF2-40B4-BE49-F238E27FC236}">
                <a16:creationId xmlns:a16="http://schemas.microsoft.com/office/drawing/2014/main" id="{3617B9DC-DC4D-499F-A249-25F215F43C36}"/>
              </a:ext>
            </a:extLst>
          </p:cNvPr>
          <p:cNvSpPr txBox="1"/>
          <p:nvPr/>
        </p:nvSpPr>
        <p:spPr>
          <a:xfrm>
            <a:off x="133706" y="98328"/>
            <a:ext cx="287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8" name="Ellipszis 37">
            <a:extLst>
              <a:ext uri="{FF2B5EF4-FFF2-40B4-BE49-F238E27FC236}">
                <a16:creationId xmlns:a16="http://schemas.microsoft.com/office/drawing/2014/main" id="{7A765EDE-088E-4B61-AFF7-92A3F6294128}"/>
              </a:ext>
            </a:extLst>
          </p:cNvPr>
          <p:cNvSpPr/>
          <p:nvPr/>
        </p:nvSpPr>
        <p:spPr>
          <a:xfrm>
            <a:off x="604409" y="804343"/>
            <a:ext cx="140196" cy="140196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rgbClr val="FFFFFF">
                <a:alpha val="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4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19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0" name="Ellipszis 39">
            <a:extLst>
              <a:ext uri="{FF2B5EF4-FFF2-40B4-BE49-F238E27FC236}">
                <a16:creationId xmlns:a16="http://schemas.microsoft.com/office/drawing/2014/main" id="{E7636FBB-2BB0-4F6B-9939-0D7B2B056C68}"/>
              </a:ext>
            </a:extLst>
          </p:cNvPr>
          <p:cNvSpPr/>
          <p:nvPr/>
        </p:nvSpPr>
        <p:spPr>
          <a:xfrm>
            <a:off x="604409" y="975389"/>
            <a:ext cx="140196" cy="141089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rgbClr val="FFFFFF">
                <a:alpha val="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4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19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Ellipszis 41">
            <a:extLst>
              <a:ext uri="{FF2B5EF4-FFF2-40B4-BE49-F238E27FC236}">
                <a16:creationId xmlns:a16="http://schemas.microsoft.com/office/drawing/2014/main" id="{60C63E24-DA2D-4C94-BFAD-F36E89E503CE}"/>
              </a:ext>
            </a:extLst>
          </p:cNvPr>
          <p:cNvSpPr/>
          <p:nvPr/>
        </p:nvSpPr>
        <p:spPr>
          <a:xfrm>
            <a:off x="603516" y="1147160"/>
            <a:ext cx="141089" cy="140196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rgbClr val="FFFFFF">
                <a:alpha val="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4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5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88414945-DA2B-4E6F-B1B9-0EAD63E8682B}"/>
              </a:ext>
            </a:extLst>
          </p:cNvPr>
          <p:cNvSpPr txBox="1"/>
          <p:nvPr/>
        </p:nvSpPr>
        <p:spPr>
          <a:xfrm>
            <a:off x="744605" y="1122039"/>
            <a:ext cx="510076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risk</a:t>
            </a: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52000B13-3FE9-4352-A757-39A147F0790F}"/>
              </a:ext>
            </a:extLst>
          </p:cNvPr>
          <p:cNvSpPr txBox="1"/>
          <p:nvPr/>
        </p:nvSpPr>
        <p:spPr>
          <a:xfrm>
            <a:off x="744605" y="950715"/>
            <a:ext cx="668773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risk</a:t>
            </a: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78D98D1B-2DE2-458E-957A-E0445D4AB2FD}"/>
              </a:ext>
            </a:extLst>
          </p:cNvPr>
          <p:cNvSpPr txBox="1"/>
          <p:nvPr/>
        </p:nvSpPr>
        <p:spPr>
          <a:xfrm>
            <a:off x="535560" y="601637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n.a</a:t>
            </a:r>
            <a:r>
              <a:rPr lang="hu-H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F34C1D28-3FE8-4038-B219-ED55F815D22B}"/>
              </a:ext>
            </a:extLst>
          </p:cNvPr>
          <p:cNvSpPr txBox="1"/>
          <p:nvPr/>
        </p:nvSpPr>
        <p:spPr>
          <a:xfrm>
            <a:off x="754758" y="607814"/>
            <a:ext cx="692818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applicable</a:t>
            </a: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1133FD83-4BD1-4E75-A4EC-7765CEEF77F7}"/>
              </a:ext>
            </a:extLst>
          </p:cNvPr>
          <p:cNvSpPr txBox="1"/>
          <p:nvPr/>
        </p:nvSpPr>
        <p:spPr>
          <a:xfrm>
            <a:off x="754758" y="788513"/>
            <a:ext cx="495649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risk</a:t>
            </a: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098A9D63-4BA3-417E-B8B0-8A070188EB66}"/>
              </a:ext>
            </a:extLst>
          </p:cNvPr>
          <p:cNvSpPr txBox="1"/>
          <p:nvPr/>
        </p:nvSpPr>
        <p:spPr>
          <a:xfrm>
            <a:off x="46487" y="6727809"/>
            <a:ext cx="6858001" cy="49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13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</a:t>
            </a:r>
            <a:r>
              <a:rPr lang="hu-HU" sz="1013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13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hu-HU" sz="1013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013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013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Risk of bias assessment on study level [A] and across studies [B] </a:t>
            </a:r>
            <a:r>
              <a:rPr lang="hu-HU" sz="1013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r>
              <a:rPr lang="hu-HU" sz="1013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013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hu-HU" sz="1013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???????</a:t>
            </a:r>
            <a:br>
              <a:rPr lang="en-US" sz="1013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1: Assessed confounding factors are age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hypertension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 diabetes 2: </a:t>
            </a:r>
            <a:r>
              <a:rPr lang="en-US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raw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meta-analyses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stati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tical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imply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risk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hu-HU" sz="788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88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endParaRPr lang="en-US" sz="1013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2" name="Diagram 34">
            <a:extLst>
              <a:ext uri="{FF2B5EF4-FFF2-40B4-BE49-F238E27FC236}">
                <a16:creationId xmlns:a16="http://schemas.microsoft.com/office/drawing/2014/main" id="{592B73E7-63BE-496F-8DEB-8E1231CE34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4816925"/>
              </p:ext>
            </p:extLst>
          </p:nvPr>
        </p:nvGraphicFramePr>
        <p:xfrm>
          <a:off x="603515" y="4134949"/>
          <a:ext cx="6086135" cy="253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4" name="Szövegdoboz 36">
            <a:extLst>
              <a:ext uri="{FF2B5EF4-FFF2-40B4-BE49-F238E27FC236}">
                <a16:creationId xmlns:a16="http://schemas.microsoft.com/office/drawing/2014/main" id="{D321035C-0C10-4EA4-9DC9-212B0D22D767}"/>
              </a:ext>
            </a:extLst>
          </p:cNvPr>
          <p:cNvSpPr txBox="1"/>
          <p:nvPr/>
        </p:nvSpPr>
        <p:spPr>
          <a:xfrm>
            <a:off x="133705" y="4134949"/>
            <a:ext cx="287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764868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4637</TotalTime>
  <Words>707</Words>
  <Application>Microsoft Office PowerPoint</Application>
  <PresentationFormat>A4 Paper (210x297 mm)</PresentationFormat>
  <Paragraphs>156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Office-téma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Szabolcs Kiss</dc:creator>
  <cp:lastModifiedBy>Szabolcs Kiss</cp:lastModifiedBy>
  <cp:revision>86</cp:revision>
  <dcterms:created xsi:type="dcterms:W3CDTF">2020-04-17T13:22:42Z</dcterms:created>
  <dcterms:modified xsi:type="dcterms:W3CDTF">2020-09-13T15:10:04Z</dcterms:modified>
</cp:coreProperties>
</file>