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18"/>
  </p:notesMasterIdLst>
  <p:sldIdLst>
    <p:sldId id="256" r:id="rId2"/>
    <p:sldId id="258" r:id="rId3"/>
    <p:sldId id="259" r:id="rId4"/>
    <p:sldId id="260" r:id="rId5"/>
    <p:sldId id="269" r:id="rId6"/>
    <p:sldId id="257" r:id="rId7"/>
    <p:sldId id="270" r:id="rId8"/>
    <p:sldId id="261" r:id="rId9"/>
    <p:sldId id="262" r:id="rId10"/>
    <p:sldId id="263" r:id="rId11"/>
    <p:sldId id="264" r:id="rId12"/>
    <p:sldId id="272" r:id="rId13"/>
    <p:sldId id="265" r:id="rId14"/>
    <p:sldId id="266" r:id="rId15"/>
    <p:sldId id="267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592C90-A4A7-4EAD-97CD-D0A9F0CD20C7}" v="1" dt="2019-12-02T22:28:19.9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645" autoAdjust="0"/>
  </p:normalViewPr>
  <p:slideViewPr>
    <p:cSldViewPr>
      <p:cViewPr varScale="1">
        <p:scale>
          <a:sx n="86" d="100"/>
          <a:sy n="86" d="100"/>
        </p:scale>
        <p:origin x="71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 Valentin Ortiz Reyes" userId="2790b0dd-79ae-4a47-a093-bb05cc004cbc" providerId="ADAL" clId="{03592C90-A4A7-4EAD-97CD-D0A9F0CD20C7}"/>
    <pc:docChg chg="custSel modSld">
      <pc:chgData name="Jose Valentin Ortiz Reyes" userId="2790b0dd-79ae-4a47-a093-bb05cc004cbc" providerId="ADAL" clId="{03592C90-A4A7-4EAD-97CD-D0A9F0CD20C7}" dt="2019-12-02T22:28:19.982" v="10"/>
      <pc:docMkLst>
        <pc:docMk/>
      </pc:docMkLst>
      <pc:sldChg chg="modSp">
        <pc:chgData name="Jose Valentin Ortiz Reyes" userId="2790b0dd-79ae-4a47-a093-bb05cc004cbc" providerId="ADAL" clId="{03592C90-A4A7-4EAD-97CD-D0A9F0CD20C7}" dt="2019-12-02T22:28:19.982" v="10"/>
        <pc:sldMkLst>
          <pc:docMk/>
          <pc:sldMk cId="0" sldId="256"/>
        </pc:sldMkLst>
        <pc:spChg chg="mod">
          <ac:chgData name="Jose Valentin Ortiz Reyes" userId="2790b0dd-79ae-4a47-a093-bb05cc004cbc" providerId="ADAL" clId="{03592C90-A4A7-4EAD-97CD-D0A9F0CD20C7}" dt="2019-12-02T22:28:19.982" v="10"/>
          <ac:spMkLst>
            <pc:docMk/>
            <pc:sldMk cId="0" sldId="256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30F00A-69D3-4A8B-A275-A18765D15CA9}" type="datetimeFigureOut">
              <a:rPr lang="es-MX" smtClean="0"/>
              <a:pPr/>
              <a:t>02/12/2019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1E1F2-EB28-4CF9-8D79-2A131AD4E9B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1E1F2-EB28-4CF9-8D79-2A131AD4E9B6}" type="slidenum">
              <a:rPr lang="es-MX" smtClean="0"/>
              <a:pPr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8480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1E1F2-EB28-4CF9-8D79-2A131AD4E9B6}" type="slidenum">
              <a:rPr lang="es-MX" smtClean="0"/>
              <a:pPr/>
              <a:t>6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1E1F2-EB28-4CF9-8D79-2A131AD4E9B6}" type="slidenum">
              <a:rPr lang="es-MX" smtClean="0"/>
              <a:pPr/>
              <a:t>8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br>
              <a:rPr lang="es-MX" dirty="0"/>
            </a:b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1E1F2-EB28-4CF9-8D79-2A131AD4E9B6}" type="slidenum">
              <a:rPr lang="es-MX" smtClean="0"/>
              <a:pPr/>
              <a:t>9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1E1F2-EB28-4CF9-8D79-2A131AD4E9B6}" type="slidenum">
              <a:rPr lang="es-MX" smtClean="0"/>
              <a:pPr/>
              <a:t>10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1E1F2-EB28-4CF9-8D79-2A131AD4E9B6}" type="slidenum">
              <a:rPr lang="es-MX" smtClean="0"/>
              <a:pPr/>
              <a:t>11</a:t>
            </a:fld>
            <a:endParaRPr lang="es-MX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br>
              <a:rPr lang="es-MX" dirty="0"/>
            </a:b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1E1F2-EB28-4CF9-8D79-2A131AD4E9B6}" type="slidenum">
              <a:rPr lang="es-MX" smtClean="0"/>
              <a:pPr/>
              <a:t>13</a:t>
            </a:fld>
            <a:endParaRPr lang="es-MX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br>
              <a:rPr lang="es-MX" dirty="0"/>
            </a:br>
            <a:endParaRPr lang="es-MX" dirty="0"/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1E1F2-EB28-4CF9-8D79-2A131AD4E9B6}" type="slidenum">
              <a:rPr lang="es-MX" smtClean="0"/>
              <a:pPr/>
              <a:t>15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86E6D-1833-4FD7-81A6-FFA8800EB924}" type="datetimeFigureOut">
              <a:rPr lang="es-MX" smtClean="0"/>
              <a:pPr/>
              <a:t>02/12/2019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FAD6-09D2-4B09-AD36-EC6DAC0CC3AF}" type="slidenum">
              <a:rPr lang="es-MX" smtClean="0"/>
              <a:pPr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5906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86E6D-1833-4FD7-81A6-FFA8800EB924}" type="datetimeFigureOut">
              <a:rPr lang="es-MX" smtClean="0"/>
              <a:pPr/>
              <a:t>02/12/2019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FAD6-09D2-4B09-AD36-EC6DAC0CC3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8504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86E6D-1833-4FD7-81A6-FFA8800EB924}" type="datetimeFigureOut">
              <a:rPr lang="es-MX" smtClean="0"/>
              <a:pPr/>
              <a:t>02/12/2019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FAD6-09D2-4B09-AD36-EC6DAC0CC3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1382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86E6D-1833-4FD7-81A6-FFA8800EB924}" type="datetimeFigureOut">
              <a:rPr lang="es-MX" smtClean="0"/>
              <a:pPr/>
              <a:t>02/12/2019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FAD6-09D2-4B09-AD36-EC6DAC0CC3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8916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86E6D-1833-4FD7-81A6-FFA8800EB924}" type="datetimeFigureOut">
              <a:rPr lang="es-MX" smtClean="0"/>
              <a:pPr/>
              <a:t>02/12/2019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FAD6-09D2-4B09-AD36-EC6DAC0CC3AF}" type="slidenum">
              <a:rPr lang="es-MX" smtClean="0"/>
              <a:pPr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519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86E6D-1833-4FD7-81A6-FFA8800EB924}" type="datetimeFigureOut">
              <a:rPr lang="es-MX" smtClean="0"/>
              <a:pPr/>
              <a:t>02/12/2019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FAD6-09D2-4B09-AD36-EC6DAC0CC3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65922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86E6D-1833-4FD7-81A6-FFA8800EB924}" type="datetimeFigureOut">
              <a:rPr lang="es-MX" smtClean="0"/>
              <a:pPr/>
              <a:t>02/12/2019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FAD6-09D2-4B09-AD36-EC6DAC0CC3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75580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86E6D-1833-4FD7-81A6-FFA8800EB924}" type="datetimeFigureOut">
              <a:rPr lang="es-MX" smtClean="0"/>
              <a:pPr/>
              <a:t>02/12/2019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FAD6-09D2-4B09-AD36-EC6DAC0CC3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3356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86E6D-1833-4FD7-81A6-FFA8800EB924}" type="datetimeFigureOut">
              <a:rPr lang="es-MX" smtClean="0"/>
              <a:pPr/>
              <a:t>02/12/2019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FAD6-09D2-4B09-AD36-EC6DAC0CC3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3176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1686E6D-1833-4FD7-81A6-FFA8800EB924}" type="datetimeFigureOut">
              <a:rPr lang="es-MX" smtClean="0"/>
              <a:pPr/>
              <a:t>02/12/2019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01FAD6-09D2-4B09-AD36-EC6DAC0CC3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34180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86E6D-1833-4FD7-81A6-FFA8800EB924}" type="datetimeFigureOut">
              <a:rPr lang="es-MX" smtClean="0"/>
              <a:pPr/>
              <a:t>02/12/2019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1FAD6-09D2-4B09-AD36-EC6DAC0CC3A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4870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1686E6D-1833-4FD7-81A6-FFA8800EB924}" type="datetimeFigureOut">
              <a:rPr lang="es-MX" smtClean="0"/>
              <a:pPr/>
              <a:t>02/12/2019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01FAD6-09D2-4B09-AD36-EC6DAC0CC3AF}" type="slidenum">
              <a:rPr lang="es-MX" smtClean="0"/>
              <a:pPr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7618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dalyc.org/articulo.oa?id=635/63500516" TargetMode="External"/><Relationship Id="rId2" Type="http://schemas.openxmlformats.org/officeDocument/2006/relationships/hyperlink" Target="https://firstmonday.org/ojs/index.php/fm/article/view/376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acionbibliotecasocial.org/es/una-vision-desde-latinoamerica-2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El valor social de las bibliotecas y de su personal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211960" y="4286256"/>
            <a:ext cx="4428522" cy="1752600"/>
          </a:xfrm>
        </p:spPr>
        <p:txBody>
          <a:bodyPr>
            <a:normAutofit fontScale="47500" lnSpcReduction="20000"/>
          </a:bodyPr>
          <a:lstStyle/>
          <a:p>
            <a:endParaRPr lang="es-MX" dirty="0"/>
          </a:p>
          <a:p>
            <a:r>
              <a:rPr lang="es-MX" dirty="0"/>
              <a:t>Dra. Lourdes Quiroa Herrera</a:t>
            </a:r>
          </a:p>
          <a:p>
            <a:r>
              <a:rPr lang="es-MX" dirty="0" err="1"/>
              <a:t>Orcid</a:t>
            </a:r>
            <a:r>
              <a:rPr lang="es-MX" dirty="0"/>
              <a:t>: 0000-0003-2447-895X</a:t>
            </a:r>
          </a:p>
          <a:p>
            <a:r>
              <a:rPr lang="es-MX" dirty="0"/>
              <a:t>Biblioteca Daniel Cosío Villegas</a:t>
            </a:r>
          </a:p>
          <a:p>
            <a:r>
              <a:rPr lang="es-MX" dirty="0"/>
              <a:t>El Colegio de México</a:t>
            </a:r>
          </a:p>
          <a:p>
            <a:r>
              <a:rPr lang="es-MX" dirty="0"/>
              <a:t>Noviembre, 2019</a:t>
            </a:r>
          </a:p>
          <a:p>
            <a:endParaRPr lang="es-MX" dirty="0"/>
          </a:p>
        </p:txBody>
      </p:sp>
      <p:pic>
        <p:nvPicPr>
          <p:cNvPr id="1026" name="Picture 2" descr="Resultado de imagen para bibliotec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438" y="4325112"/>
            <a:ext cx="3331686" cy="1713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Objetivos de Desarrollo Sostenible. IFLA/ONU</a:t>
            </a:r>
          </a:p>
        </p:txBody>
      </p:sp>
      <p:pic>
        <p:nvPicPr>
          <p:cNvPr id="4" name="3 Marcador de contenido" descr="objetivos desarrollo sostenible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15709" y="1846263"/>
            <a:ext cx="6157031" cy="4022725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Salud y bienestar</a:t>
            </a:r>
          </a:p>
        </p:txBody>
      </p:sp>
      <p:pic>
        <p:nvPicPr>
          <p:cNvPr id="4" name="3 Marcador de contenido"/>
          <p:cNvPicPr>
            <a:picLocks noGrp="1"/>
          </p:cNvPicPr>
          <p:nvPr>
            <p:ph idx="1"/>
          </p:nvPr>
        </p:nvPicPr>
        <p:blipFill rotWithShape="1">
          <a:blip r:embed="rId3"/>
          <a:srcRect l="13459" t="12494" r="13074" b="8744"/>
          <a:stretch/>
        </p:blipFill>
        <p:spPr bwMode="auto">
          <a:xfrm>
            <a:off x="1259632" y="1844824"/>
            <a:ext cx="6552728" cy="367240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Declaración de Santiago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endParaRPr lang="es-MX" dirty="0"/>
          </a:p>
          <a:p>
            <a:r>
              <a:rPr lang="es-MX" dirty="0"/>
              <a:t>Compromiso de las bibliotecas con el desarrollo sostenible en América Latina y el Caribe</a:t>
            </a:r>
          </a:p>
          <a:p>
            <a:r>
              <a:rPr lang="es-MX" i="1" dirty="0"/>
              <a:t>El acceso público a la información y el conocimiento permite a las personas a ejercer otros derechos fundamentales, y conocer, aprender y tomar decisiones conscientes que pueden mejorar sus vidas;</a:t>
            </a:r>
          </a:p>
          <a:p>
            <a:r>
              <a:rPr lang="es-MX" b="1" i="1" dirty="0"/>
              <a:t>Las bibliotecas ejercen una función social vital en sus comunidades, promoviendo valores como la equidad, solidaridad y confianza</a:t>
            </a:r>
            <a:r>
              <a:rPr lang="es-MX" i="1" dirty="0"/>
              <a:t>;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89826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Llamada de flecha a la derecha"/>
          <p:cNvSpPr/>
          <p:nvPr/>
        </p:nvSpPr>
        <p:spPr>
          <a:xfrm>
            <a:off x="785786" y="1142984"/>
            <a:ext cx="3929090" cy="5214974"/>
          </a:xfrm>
          <a:prstGeom prst="rightArrowCallou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Cambios en la filosofía de la Gobernanza- Métricas.</a:t>
            </a:r>
          </a:p>
          <a:p>
            <a:pPr algn="ctr"/>
            <a:endParaRPr lang="es-MX" dirty="0"/>
          </a:p>
          <a:p>
            <a:pPr algn="ctr"/>
            <a:r>
              <a:rPr lang="es-MX" dirty="0"/>
              <a:t>Internet</a:t>
            </a:r>
          </a:p>
          <a:p>
            <a:pPr algn="ctr"/>
            <a:endParaRPr lang="es-MX" dirty="0"/>
          </a:p>
          <a:p>
            <a:pPr algn="ctr"/>
            <a:r>
              <a:rPr lang="es-MX" dirty="0"/>
              <a:t>Google</a:t>
            </a:r>
          </a:p>
          <a:p>
            <a:pPr algn="ctr"/>
            <a:endParaRPr lang="es-MX" dirty="0"/>
          </a:p>
          <a:p>
            <a:pPr algn="ctr"/>
            <a:r>
              <a:rPr lang="es-MX" dirty="0"/>
              <a:t>Retorno de la Inversión</a:t>
            </a:r>
          </a:p>
          <a:p>
            <a:pPr algn="ctr"/>
            <a:r>
              <a:rPr lang="es-MX" dirty="0"/>
              <a:t>Axioma de bibliotecarios</a:t>
            </a:r>
          </a:p>
          <a:p>
            <a:pPr algn="ctr"/>
            <a:endParaRPr lang="es-MX" dirty="0"/>
          </a:p>
          <a:p>
            <a:pPr algn="ctr"/>
            <a:endParaRPr lang="es-MX" sz="1200" dirty="0"/>
          </a:p>
          <a:p>
            <a:pPr algn="ctr"/>
            <a:endParaRPr lang="es-MX" sz="1200" dirty="0"/>
          </a:p>
          <a:p>
            <a:pPr algn="ctr"/>
            <a:r>
              <a:rPr lang="es-MX" sz="1200" dirty="0" err="1"/>
              <a:t>Jaeger</a:t>
            </a:r>
            <a:r>
              <a:rPr lang="es-MX" sz="1200" dirty="0"/>
              <a:t> et al. (2011)</a:t>
            </a:r>
          </a:p>
        </p:txBody>
      </p:sp>
      <p:sp>
        <p:nvSpPr>
          <p:cNvPr id="5" name="4 Llamada de flecha a la izquierda"/>
          <p:cNvSpPr/>
          <p:nvPr/>
        </p:nvSpPr>
        <p:spPr>
          <a:xfrm>
            <a:off x="4572000" y="928670"/>
            <a:ext cx="4071966" cy="5429288"/>
          </a:xfrm>
          <a:prstGeom prst="leftArrowCallou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Análisis costo-beneficio</a:t>
            </a:r>
          </a:p>
          <a:p>
            <a:pPr algn="ctr"/>
            <a:endParaRPr lang="es-MX" dirty="0"/>
          </a:p>
          <a:p>
            <a:pPr algn="ctr"/>
            <a:r>
              <a:rPr lang="es-MX" dirty="0"/>
              <a:t>Retorno de la inversión</a:t>
            </a:r>
          </a:p>
          <a:p>
            <a:pPr algn="ctr"/>
            <a:endParaRPr lang="es-MX" dirty="0"/>
          </a:p>
          <a:p>
            <a:pPr algn="ctr"/>
            <a:r>
              <a:rPr lang="es-MX" dirty="0"/>
              <a:t>Es un gasto y no una inversión.</a:t>
            </a:r>
          </a:p>
          <a:p>
            <a:pPr algn="ctr"/>
            <a:endParaRPr lang="es-MX" dirty="0"/>
          </a:p>
          <a:p>
            <a:pPr algn="ctr"/>
            <a:r>
              <a:rPr lang="es-MX" dirty="0"/>
              <a:t>Internet</a:t>
            </a:r>
          </a:p>
          <a:p>
            <a:pPr algn="ctr"/>
            <a:endParaRPr lang="es-MX" sz="2000" dirty="0"/>
          </a:p>
          <a:p>
            <a:pPr algn="ctr"/>
            <a:endParaRPr lang="es-MX" sz="2000" dirty="0"/>
          </a:p>
          <a:p>
            <a:pPr algn="ctr"/>
            <a:endParaRPr lang="es-MX" sz="1200" dirty="0"/>
          </a:p>
          <a:p>
            <a:pPr algn="ctr"/>
            <a:endParaRPr lang="es-MX" sz="1200" dirty="0"/>
          </a:p>
          <a:p>
            <a:pPr algn="ctr"/>
            <a:r>
              <a:rPr lang="es-MX" sz="1200" dirty="0"/>
              <a:t>Vallejo Sierras (2016)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395798"/>
          </a:xfrm>
        </p:spPr>
        <p:txBody>
          <a:bodyPr>
            <a:normAutofit fontScale="32500" lnSpcReduction="20000"/>
          </a:bodyPr>
          <a:lstStyle/>
          <a:p>
            <a:endParaRPr lang="es-MX" dirty="0"/>
          </a:p>
          <a:p>
            <a:endParaRPr lang="es-MX" dirty="0"/>
          </a:p>
          <a:p>
            <a:r>
              <a:rPr lang="es-MX" sz="11200" dirty="0"/>
              <a:t>Opinión propia y contrastada.</a:t>
            </a:r>
          </a:p>
          <a:p>
            <a:r>
              <a:rPr lang="es-MX" sz="11200" dirty="0"/>
              <a:t>D</a:t>
            </a:r>
            <a:r>
              <a:rPr lang="es-MX" sz="11000" dirty="0"/>
              <a:t>esarrollo de una ciudadanía participativa</a:t>
            </a:r>
          </a:p>
          <a:p>
            <a:r>
              <a:rPr lang="es-MX" sz="11200" dirty="0"/>
              <a:t>La inclusión social.</a:t>
            </a:r>
          </a:p>
          <a:p>
            <a:r>
              <a:rPr lang="es-MX" sz="11200" dirty="0"/>
              <a:t>La generación de nuevo conocimiento.</a:t>
            </a:r>
          </a:p>
          <a:p>
            <a:r>
              <a:rPr lang="es-MX" sz="11200" dirty="0"/>
              <a:t>El mejoramiento personal.</a:t>
            </a:r>
          </a:p>
          <a:p>
            <a:pPr>
              <a:buNone/>
            </a:pPr>
            <a:br>
              <a:rPr lang="es-MX" sz="5900" dirty="0"/>
            </a:br>
            <a:r>
              <a:rPr lang="es-MX" sz="3700" dirty="0"/>
              <a:t>Santo Domingo (2005). </a:t>
            </a:r>
          </a:p>
        </p:txBody>
      </p:sp>
      <p:pic>
        <p:nvPicPr>
          <p:cNvPr id="4" name="3 Imagen" descr="ciudadan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1700" y="4648425"/>
            <a:ext cx="2705100" cy="168592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Los resultados en la sociedad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/>
              <a:t>1. Percepción que tiene la sociedad sobre la biblioteca.</a:t>
            </a:r>
          </a:p>
          <a:p>
            <a:pPr algn="just"/>
            <a:br>
              <a:rPr lang="es-MX" dirty="0"/>
            </a:br>
            <a:r>
              <a:rPr lang="es-MX" dirty="0"/>
              <a:t>2. Actividades de la biblioteca como parte activa de la sociedad. </a:t>
            </a:r>
          </a:p>
          <a:p>
            <a:pPr algn="just"/>
            <a:br>
              <a:rPr lang="es-MX" dirty="0"/>
            </a:br>
            <a:r>
              <a:rPr lang="es-MX" dirty="0"/>
              <a:t>3. Implicación en el entorno en el que la biblioteca desarrolla su actividad.</a:t>
            </a:r>
          </a:p>
          <a:p>
            <a:pPr algn="just"/>
            <a:r>
              <a:rPr lang="es-MX" dirty="0"/>
              <a:t>4. Acciones en materia de medio ambiente. </a:t>
            </a:r>
          </a:p>
          <a:p>
            <a:endParaRPr lang="es-MX" sz="2800" dirty="0"/>
          </a:p>
          <a:p>
            <a:r>
              <a:rPr lang="es-MX" sz="1200" dirty="0"/>
              <a:t>Santo Domingo (2005). </a:t>
            </a:r>
            <a:br>
              <a:rPr lang="es-MX" sz="1200" dirty="0"/>
            </a:br>
            <a:endParaRPr lang="es-MX" sz="1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r>
              <a:rPr lang="es-MX" sz="1200" i="1" dirty="0"/>
              <a:t>Diccionario de la lengua española</a:t>
            </a:r>
            <a:r>
              <a:rPr lang="es-MX" sz="1200" dirty="0"/>
              <a:t>. Real Academia  Española, 2019. </a:t>
            </a:r>
          </a:p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r>
              <a:rPr lang="es-MX" sz="1200" i="1" dirty="0"/>
              <a:t>Enciclopedia Universal Ilustrada</a:t>
            </a:r>
            <a:r>
              <a:rPr lang="es-MX" sz="1200" dirty="0"/>
              <a:t>, Espasa-Calpe, Madrid, Tomo, </a:t>
            </a:r>
            <a:r>
              <a:rPr lang="es-MX" sz="1200" dirty="0" err="1"/>
              <a:t>LXVI,p</a:t>
            </a:r>
            <a:r>
              <a:rPr lang="es-MX" sz="1200" dirty="0"/>
              <a:t>. 781), 1991. </a:t>
            </a:r>
          </a:p>
          <a:p>
            <a:r>
              <a:rPr lang="es-MX" sz="1200" dirty="0" err="1"/>
              <a:t>Huysmans</a:t>
            </a:r>
            <a:r>
              <a:rPr lang="es-MX" sz="1200" dirty="0"/>
              <a:t>, </a:t>
            </a:r>
            <a:r>
              <a:rPr lang="es-MX" sz="1200" dirty="0" err="1"/>
              <a:t>Oomes</a:t>
            </a:r>
            <a:r>
              <a:rPr lang="es-MX" sz="1200" dirty="0"/>
              <a:t> (2013). </a:t>
            </a:r>
            <a:r>
              <a:rPr lang="es-MX" sz="1200" dirty="0" err="1"/>
              <a:t>Measuring</a:t>
            </a:r>
            <a:r>
              <a:rPr lang="es-MX" sz="1200" dirty="0"/>
              <a:t> </a:t>
            </a:r>
            <a:r>
              <a:rPr lang="es-MX" sz="1200" dirty="0" err="1"/>
              <a:t>the</a:t>
            </a:r>
            <a:r>
              <a:rPr lang="es-MX" sz="1200" dirty="0"/>
              <a:t> </a:t>
            </a:r>
            <a:r>
              <a:rPr lang="es-MX" sz="1200" dirty="0" err="1"/>
              <a:t>public</a:t>
            </a:r>
            <a:r>
              <a:rPr lang="es-MX" sz="1200" dirty="0"/>
              <a:t> </a:t>
            </a:r>
            <a:r>
              <a:rPr lang="es-MX" sz="1200" dirty="0" err="1"/>
              <a:t>library’s</a:t>
            </a:r>
            <a:r>
              <a:rPr lang="es-MX" sz="1200" dirty="0"/>
              <a:t> </a:t>
            </a:r>
            <a:r>
              <a:rPr lang="es-MX" sz="1200" dirty="0" err="1"/>
              <a:t>societal</a:t>
            </a:r>
            <a:r>
              <a:rPr lang="es-MX" sz="1200" dirty="0"/>
              <a:t> </a:t>
            </a:r>
            <a:r>
              <a:rPr lang="es-MX" sz="1200" dirty="0" err="1"/>
              <a:t>value</a:t>
            </a:r>
            <a:r>
              <a:rPr lang="es-MX" sz="1200" dirty="0"/>
              <a:t>: A </a:t>
            </a:r>
            <a:r>
              <a:rPr lang="es-MX" sz="1200" dirty="0" err="1"/>
              <a:t>methodological</a:t>
            </a:r>
            <a:r>
              <a:rPr lang="es-MX" sz="1200" dirty="0"/>
              <a:t> </a:t>
            </a:r>
            <a:r>
              <a:rPr lang="es-MX" sz="1200" dirty="0" err="1"/>
              <a:t>research</a:t>
            </a:r>
            <a:r>
              <a:rPr lang="es-MX" sz="1200" dirty="0"/>
              <a:t> </a:t>
            </a:r>
            <a:r>
              <a:rPr lang="es-MX" sz="1200" dirty="0" err="1"/>
              <a:t>program</a:t>
            </a:r>
            <a:r>
              <a:rPr lang="es-MX" sz="1200" dirty="0"/>
              <a:t>, </a:t>
            </a:r>
            <a:r>
              <a:rPr lang="es-MX" sz="1200" i="1" dirty="0"/>
              <a:t>IFLA </a:t>
            </a:r>
            <a:r>
              <a:rPr lang="es-MX" sz="1200" i="1" dirty="0" err="1"/>
              <a:t>Journal</a:t>
            </a:r>
            <a:r>
              <a:rPr lang="es-MX" sz="1200" dirty="0"/>
              <a:t>. </a:t>
            </a:r>
          </a:p>
          <a:p>
            <a:r>
              <a:rPr lang="en-US" sz="1200" dirty="0"/>
              <a:t>Jaeger, P. et al. (2011). Describing and measuring the value of public libraries: The growth of the Internet and the evolution of library value. </a:t>
            </a:r>
            <a:r>
              <a:rPr lang="en-US" sz="1200" b="1" dirty="0"/>
              <a:t>First Monday</a:t>
            </a:r>
            <a:r>
              <a:rPr lang="en-US" sz="1200" dirty="0"/>
              <a:t>, [</a:t>
            </a:r>
            <a:r>
              <a:rPr lang="en-US" sz="1200" dirty="0" err="1"/>
              <a:t>S.l.</a:t>
            </a:r>
            <a:r>
              <a:rPr lang="en-US" sz="1200" dirty="0"/>
              <a:t>], </a:t>
            </a:r>
            <a:r>
              <a:rPr lang="es-MX" sz="1200" dirty="0"/>
              <a:t>[fecha de Consulta 01 de septiembre de 2019 </a:t>
            </a:r>
            <a:r>
              <a:rPr lang="en-US" sz="1200" dirty="0" err="1"/>
              <a:t>Disponible</a:t>
            </a:r>
            <a:r>
              <a:rPr lang="en-US" sz="1200" dirty="0"/>
              <a:t> </a:t>
            </a:r>
            <a:r>
              <a:rPr lang="en-US" sz="1200" dirty="0" err="1"/>
              <a:t>en</a:t>
            </a:r>
            <a:r>
              <a:rPr lang="en-US" sz="1200" dirty="0"/>
              <a:t>: </a:t>
            </a:r>
            <a:r>
              <a:rPr lang="en-US" sz="1200" u="sng" dirty="0">
                <a:hlinkClick r:id="rId2"/>
              </a:rPr>
              <a:t>https://firstmonday.org/ojs/index.php/fm/article/view/3765</a:t>
            </a:r>
            <a:endParaRPr lang="es-MX" sz="1200" dirty="0"/>
          </a:p>
          <a:p>
            <a:r>
              <a:rPr lang="es-MX" sz="1200" dirty="0"/>
              <a:t>Santo Domingo, M. T. (2005). La función social de las bibliotecas universitarias. Boletín de la Asociación Andaluza de Bibliotecarios, Asociación Andaluza de Bibliotecarios, España,  43-70</a:t>
            </a:r>
          </a:p>
          <a:p>
            <a:r>
              <a:rPr lang="es-MX" sz="1200" dirty="0" err="1"/>
              <a:t>Suaiden</a:t>
            </a:r>
            <a:r>
              <a:rPr lang="es-MX" sz="1200" dirty="0"/>
              <a:t>, E. J. (2002). El impacto social de las bibliotecas públicas . </a:t>
            </a:r>
            <a:r>
              <a:rPr lang="es-MX" sz="1200" i="1" dirty="0"/>
              <a:t>Anales de Documentación, </a:t>
            </a:r>
            <a:r>
              <a:rPr lang="es-MX" sz="1200" dirty="0"/>
              <a:t>[fecha de Consulta 01 de septiembre de 2019. Disponible en: </a:t>
            </a:r>
            <a:r>
              <a:rPr lang="es-MX" sz="1200" dirty="0">
                <a:hlinkClick r:id="rId3"/>
              </a:rPr>
              <a:t>https://www.redalyc.org/articulo.oa?id=635/63500516</a:t>
            </a:r>
            <a:endParaRPr lang="es-MX" sz="1200" dirty="0"/>
          </a:p>
          <a:p>
            <a:r>
              <a:rPr lang="es-MX" sz="1200" dirty="0"/>
              <a:t>Vallejo Sierra, R. H. (2016). Bibliotecología y bibliotecas: valgo por lo que soy, no por el lugar donde estoy. En: El valor social de las bibliotecas y de la información, Jaime Ríos Ortega y César Augusto Ramírez Velázquez, (</a:t>
            </a:r>
            <a:r>
              <a:rPr lang="es-MX" sz="1200" dirty="0" err="1"/>
              <a:t>Coords</a:t>
            </a:r>
            <a:r>
              <a:rPr lang="es-MX" sz="1200" dirty="0"/>
              <a:t>.). México: UNAM, Instituto de Investigaciones Bibliotecológicas y de la Información, 103 p. </a:t>
            </a:r>
          </a:p>
          <a:p>
            <a:endParaRPr lang="es-MX" sz="1100" dirty="0"/>
          </a:p>
          <a:p>
            <a:endParaRPr lang="es-MX" sz="1400" dirty="0"/>
          </a:p>
          <a:p>
            <a:endParaRPr lang="es-MX" dirty="0"/>
          </a:p>
          <a:p>
            <a:pPr marL="91440" lvl="1" indent="-91440"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</a:pPr>
            <a:endParaRPr lang="es-MX" sz="20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52991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r>
              <a:rPr lang="es-MX" dirty="0"/>
              <a:t>¿Qué es valor?</a:t>
            </a:r>
            <a:br>
              <a:rPr lang="es-MX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2959" y="1628800"/>
            <a:ext cx="7997513" cy="4752528"/>
          </a:xfrm>
        </p:spPr>
        <p:txBody>
          <a:bodyPr>
            <a:normAutofit/>
          </a:bodyPr>
          <a:lstStyle/>
          <a:p>
            <a:pPr fontAlgn="base"/>
            <a:endParaRPr lang="es-MX" dirty="0"/>
          </a:p>
          <a:p>
            <a:pPr fontAlgn="base"/>
            <a:r>
              <a:rPr lang="es-MX" dirty="0"/>
              <a:t>“Grado de utilidad o aptitud de las cosas, para satisfacer las necesidades o proporcionar bienestar o deleite”.</a:t>
            </a:r>
          </a:p>
          <a:p>
            <a:pPr algn="just" fontAlgn="base"/>
            <a:r>
              <a:rPr lang="es-MX" dirty="0"/>
              <a:t>… toda percepción y a toda impresión se enlazan determinados sentimientos de placer o desagradables, de aprobación o desaprobación, de los cuales adquirimos conciencia cuando alcanzan cierta intensidad. Estos sentimientos indican lo que favorece o contraría el bienestar físico y moral, individual y social. Son los sentimientos de valor que acompañan al estado general del ser que percibe y siente…” </a:t>
            </a:r>
          </a:p>
          <a:p>
            <a:pPr fontAlgn="base"/>
            <a:endParaRPr lang="es-MX" dirty="0"/>
          </a:p>
          <a:p>
            <a:pPr lvl="1" fontAlgn="base"/>
            <a:r>
              <a:rPr lang="es-MX" sz="1200" dirty="0"/>
              <a:t>(Enciclopedia Universal Ilustrada, Tomo, </a:t>
            </a:r>
            <a:r>
              <a:rPr lang="es-MX" sz="1200" dirty="0" err="1"/>
              <a:t>LXVI,p</a:t>
            </a:r>
            <a:r>
              <a:rPr lang="es-MX" sz="1200" dirty="0"/>
              <a:t>. 781).</a:t>
            </a:r>
          </a:p>
          <a:p>
            <a:pPr lvl="1" fontAlgn="base"/>
            <a:endParaRPr lang="es-MX" sz="1200" dirty="0"/>
          </a:p>
        </p:txBody>
      </p:sp>
      <p:pic>
        <p:nvPicPr>
          <p:cNvPr id="12" name="Picture 6" descr="Resultado de imagen para que es val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60" t="9045" r="6761"/>
          <a:stretch/>
        </p:blipFill>
        <p:spPr bwMode="auto">
          <a:xfrm>
            <a:off x="5508104" y="4581128"/>
            <a:ext cx="2448272" cy="1455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¿Qué es social?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Relativo a la Sociedad:</a:t>
            </a:r>
          </a:p>
          <a:p>
            <a:endParaRPr lang="es-MX" dirty="0"/>
          </a:p>
          <a:p>
            <a:r>
              <a:rPr lang="es-MX" b="1" dirty="0"/>
              <a:t>Sociedad</a:t>
            </a:r>
            <a:r>
              <a:rPr lang="es-MX" dirty="0"/>
              <a:t> Conjunto de personas, pueblos o naciones que conviven bajo normas comunes </a:t>
            </a:r>
          </a:p>
          <a:p>
            <a:endParaRPr lang="es-MX" sz="1400" dirty="0"/>
          </a:p>
          <a:p>
            <a:r>
              <a:rPr lang="es-MX" sz="1400" dirty="0"/>
              <a:t>(Real Academia  Española, 2019)</a:t>
            </a:r>
          </a:p>
          <a:p>
            <a:endParaRPr lang="es-MX" dirty="0"/>
          </a:p>
          <a:p>
            <a:endParaRPr lang="es-MX" dirty="0"/>
          </a:p>
          <a:p>
            <a:br>
              <a:rPr lang="es-MX" dirty="0"/>
            </a:br>
            <a:endParaRPr lang="es-MX" dirty="0"/>
          </a:p>
        </p:txBody>
      </p:sp>
      <p:pic>
        <p:nvPicPr>
          <p:cNvPr id="4" name="3 Imagen" descr="socieda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9912" y="3528044"/>
            <a:ext cx="5643602" cy="244942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Valor social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r>
              <a:rPr lang="es-MX" dirty="0"/>
              <a:t>Es la percepción, opinión e impresión  que tienen  la sociedad de las bibliotecas y de los bibliotecarios, en donde se involucran sentimientos.</a:t>
            </a:r>
          </a:p>
          <a:p>
            <a:endParaRPr lang="es-MX" dirty="0"/>
          </a:p>
          <a:p>
            <a:endParaRPr lang="es-MX" dirty="0"/>
          </a:p>
        </p:txBody>
      </p:sp>
      <p:pic>
        <p:nvPicPr>
          <p:cNvPr id="4" name="3 Imagen" descr="valor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3929066"/>
            <a:ext cx="5148819" cy="227648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2959" y="692696"/>
            <a:ext cx="7543801" cy="5176398"/>
          </a:xfrm>
        </p:spPr>
        <p:txBody>
          <a:bodyPr/>
          <a:lstStyle/>
          <a:p>
            <a:pPr>
              <a:buNone/>
            </a:pPr>
            <a:endParaRPr lang="es-MX" dirty="0"/>
          </a:p>
          <a:p>
            <a:pPr algn="ctr">
              <a:buNone/>
            </a:pPr>
            <a:r>
              <a:rPr lang="es-MX" sz="4800" dirty="0"/>
              <a:t>¿Cuál es el valor social de una biblioteca?</a:t>
            </a:r>
          </a:p>
          <a:p>
            <a:pPr algn="ctr">
              <a:buNone/>
            </a:pPr>
            <a:r>
              <a:rPr lang="es-MX" sz="3600" dirty="0"/>
              <a:t>¿</a:t>
            </a:r>
            <a:r>
              <a:rPr lang="es-MX" sz="4800" dirty="0"/>
              <a:t>Se mide el valor social de una biblioteca?</a:t>
            </a:r>
          </a:p>
          <a:p>
            <a:pPr algn="ctr">
              <a:buNone/>
            </a:pPr>
            <a:endParaRPr lang="es-MX" sz="4800" dirty="0"/>
          </a:p>
          <a:p>
            <a:pPr algn="ctr">
              <a:buNone/>
            </a:pPr>
            <a:endParaRPr lang="es-MX" sz="4800" dirty="0"/>
          </a:p>
        </p:txBody>
      </p:sp>
      <p:pic>
        <p:nvPicPr>
          <p:cNvPr id="3076" name="Picture 4" descr="Resultado de imagen para interrogan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861048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4" name="3 Marcador de contenido"/>
          <p:cNvPicPr>
            <a:picLocks noGrp="1"/>
          </p:cNvPicPr>
          <p:nvPr>
            <p:ph idx="1"/>
          </p:nvPr>
        </p:nvPicPr>
        <p:blipFill>
          <a:blip r:embed="rId3"/>
          <a:srcRect l="30355" t="51002" r="33761" b="18952"/>
          <a:stretch>
            <a:fillRect/>
          </a:stretch>
        </p:blipFill>
        <p:spPr bwMode="auto">
          <a:xfrm>
            <a:off x="357158" y="428604"/>
            <a:ext cx="8143932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6156176" y="5445224"/>
            <a:ext cx="2559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Huysmans</a:t>
            </a:r>
            <a:r>
              <a:rPr lang="es-MX" dirty="0"/>
              <a:t>, </a:t>
            </a:r>
            <a:r>
              <a:rPr lang="es-MX" dirty="0" err="1"/>
              <a:t>Oomes</a:t>
            </a:r>
            <a:r>
              <a:rPr lang="es-MX" dirty="0"/>
              <a:t>, 2012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Uso de la biblioteca pública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MX" dirty="0"/>
              <a:t>Una minoría utilizaba la biblioteca con regularidad.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dirty="0"/>
              <a:t>Una minoría realiza la mayoría de los préstamos de libros.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dirty="0"/>
              <a:t>La utilización de la biblioteca dependía del nivel educativo de los usuarios.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dirty="0"/>
              <a:t>Los usuarios de la biblioteca compran más libros que los no usuarios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dirty="0"/>
              <a:t>La mayoría de las personas no utilizan la biblioteca como fuente de información.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dirty="0"/>
              <a:t>Los usuarios de la biblioteca tienen una conciencia social y comunitaria mayor que aquellos que no la utilizan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MX" dirty="0"/>
              <a:t>El material publicado recientemente es el más solicitado. (Emir, 2002)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09348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489922"/>
          </a:xfrm>
        </p:spPr>
        <p:txBody>
          <a:bodyPr>
            <a:normAutofit fontScale="90000"/>
          </a:bodyPr>
          <a:lstStyle/>
          <a:p>
            <a:br>
              <a:rPr lang="es-MX" i="1" dirty="0"/>
            </a:br>
            <a:r>
              <a:rPr lang="es-MX" dirty="0"/>
              <a:t> </a:t>
            </a: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r>
              <a:rPr lang="es-MX" dirty="0"/>
              <a:t> Manifiesto de la IFLA/UNESCO sobre las bibliotecas públicas, 1994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s-MX" i="1" dirty="0"/>
          </a:p>
          <a:p>
            <a:r>
              <a:rPr lang="es-MX" i="1" dirty="0"/>
              <a:t>“</a:t>
            </a:r>
            <a:r>
              <a:rPr lang="es-MX" sz="3600" b="1" i="1" dirty="0"/>
              <a:t>La libertad, la prosperidad y el desarrollo de la sociedad y de los individuos son valores humanos fundamentales.</a:t>
            </a:r>
            <a:r>
              <a:rPr lang="es-MX" sz="3600" i="1" dirty="0"/>
              <a:t> </a:t>
            </a:r>
            <a:r>
              <a:rPr lang="es-MX" sz="3600" b="1" i="1" dirty="0"/>
              <a:t>Estos sólo podrán alcanzarse mediante la capacidad de ciudadanos bien informados para ejercer sus derechos democráticos y desempeñar un papel activo en la sociedad.</a:t>
            </a:r>
            <a:r>
              <a:rPr lang="es-MX" sz="3600" i="1" dirty="0"/>
              <a:t> La participación constructiva y la consolidación de la democracia dependen tanto de una educación satisfactoria como de un acceso libre y sin límites al conocimiento, el pensamiento, la cultura y la información”. </a:t>
            </a:r>
          </a:p>
          <a:p>
            <a:pPr>
              <a:buNone/>
            </a:pPr>
            <a:endParaRPr lang="es-MX" i="1" dirty="0"/>
          </a:p>
          <a:p>
            <a:pPr>
              <a:buNone/>
            </a:pPr>
            <a:r>
              <a:rPr lang="es-MX" dirty="0"/>
              <a:t> 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Proyectos en bibliotecas públicas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dirty="0"/>
          </a:p>
          <a:p>
            <a:r>
              <a:rPr lang="es-MX" dirty="0"/>
              <a:t>…</a:t>
            </a:r>
            <a:r>
              <a:rPr lang="es-MX" i="1" dirty="0"/>
              <a:t> se debe trabajar sobre la base de</a:t>
            </a:r>
            <a:r>
              <a:rPr lang="es-MX" b="1" i="1" dirty="0"/>
              <a:t> proyectos que se generen desde la Biblioteca </a:t>
            </a:r>
            <a:r>
              <a:rPr lang="es-MX" i="1" dirty="0"/>
              <a:t>y que evidencien e integren la dimensión social del conocimiento con una conciencia colectiva clara, que tenga como objetivo principal contribuir a la generación de </a:t>
            </a:r>
            <a:r>
              <a:rPr lang="es-MX" b="1" i="1" dirty="0"/>
              <a:t>nuevas propuestas de desarrollo social que beneficien a los grupos menos favorecidos y marginados por la sociedad.</a:t>
            </a:r>
          </a:p>
          <a:p>
            <a:r>
              <a:rPr lang="es-MX" u="sng" dirty="0">
                <a:hlinkClick r:id="rId3"/>
              </a:rPr>
              <a:t>https://fundacionbibliotecasocial.org/es/una-vision-desde-latinoamerica-2/</a:t>
            </a:r>
            <a:endParaRPr lang="es-MX" dirty="0"/>
          </a:p>
          <a:p>
            <a:pPr>
              <a:buNone/>
            </a:pPr>
            <a:br>
              <a:rPr lang="es-MX" dirty="0"/>
            </a:b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394</TotalTime>
  <Words>717</Words>
  <Application>Microsoft Office PowerPoint</Application>
  <PresentationFormat>Presentación en pantalla (4:3)</PresentationFormat>
  <Paragraphs>116</Paragraphs>
  <Slides>16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Calibri</vt:lpstr>
      <vt:lpstr>Calibri Light</vt:lpstr>
      <vt:lpstr>Wingdings</vt:lpstr>
      <vt:lpstr>Retrospección</vt:lpstr>
      <vt:lpstr>El valor social de las bibliotecas y de su personal</vt:lpstr>
      <vt:lpstr>           ¿Qué es valor? </vt:lpstr>
      <vt:lpstr>¿Qué es social?</vt:lpstr>
      <vt:lpstr>Valor social</vt:lpstr>
      <vt:lpstr>Presentación de PowerPoint</vt:lpstr>
      <vt:lpstr>Presentación de PowerPoint</vt:lpstr>
      <vt:lpstr>Uso de la biblioteca pública</vt:lpstr>
      <vt:lpstr>                Manifiesto de la IFLA/UNESCO sobre las bibliotecas públicas, 1994</vt:lpstr>
      <vt:lpstr>Proyectos en bibliotecas públicas</vt:lpstr>
      <vt:lpstr>Objetivos de Desarrollo Sostenible. IFLA/ONU</vt:lpstr>
      <vt:lpstr>Salud y bienestar</vt:lpstr>
      <vt:lpstr>Declaración de Santiago</vt:lpstr>
      <vt:lpstr>Presentación de PowerPoint</vt:lpstr>
      <vt:lpstr>Presentación de PowerPoint</vt:lpstr>
      <vt:lpstr>Los resultados en la sociedad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valor social de las bibliotecas y de su personal</dc:title>
  <dc:creator>Lourdes Quiroa</dc:creator>
  <cp:lastModifiedBy>Jose Valentin Ortiz Reyes</cp:lastModifiedBy>
  <cp:revision>19</cp:revision>
  <dcterms:created xsi:type="dcterms:W3CDTF">2019-11-04T06:31:05Z</dcterms:created>
  <dcterms:modified xsi:type="dcterms:W3CDTF">2019-12-02T22:28:50Z</dcterms:modified>
</cp:coreProperties>
</file>