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76" r:id="rId2"/>
    <p:sldId id="267" r:id="rId3"/>
    <p:sldId id="275" r:id="rId4"/>
    <p:sldId id="260" r:id="rId5"/>
  </p:sldIdLst>
  <p:sldSz cx="12192000" cy="6858000"/>
  <p:notesSz cx="6807200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C"/>
    <a:srgbClr val="486F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2624" autoAdjust="0"/>
  </p:normalViewPr>
  <p:slideViewPr>
    <p:cSldViewPr snapToGrid="0">
      <p:cViewPr varScale="1">
        <p:scale>
          <a:sx n="79" d="100"/>
          <a:sy n="79" d="100"/>
        </p:scale>
        <p:origin x="68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C320E2FA-2CC2-4951-A935-8B6CA234D704}" type="datetimeFigureOut">
              <a:rPr lang="de-DE" smtClean="0"/>
              <a:t>10.10.2019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5"/>
          </a:xfrm>
          <a:prstGeom prst="rect">
            <a:avLst/>
          </a:prstGeom>
        </p:spPr>
        <p:txBody>
          <a:bodyPr vert="horz" lIns="91550" tIns="45775" rIns="91550" bIns="45775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81BCA5BC-89DB-431F-8A24-1A3FC7AC43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0407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CA5BC-89DB-431F-8A24-1A3FC7AC433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523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CA5BC-89DB-431F-8A24-1A3FC7AC433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050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002060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Kerstin Helbig | Humboldt-Universität zu Berlin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09581F9C-D175-4B29-91D3-B207F2A969BE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66" y="6381328"/>
            <a:ext cx="257238" cy="257238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448" y="6382324"/>
            <a:ext cx="256242" cy="256242"/>
          </a:xfrm>
          <a:prstGeom prst="rect">
            <a:avLst/>
          </a:prstGeom>
        </p:spPr>
      </p:pic>
      <p:sp>
        <p:nvSpPr>
          <p:cNvPr id="9" name="Textfeld 8"/>
          <p:cNvSpPr txBox="1"/>
          <p:nvPr userDrawn="1"/>
        </p:nvSpPr>
        <p:spPr>
          <a:xfrm>
            <a:off x="2247900" y="6402224"/>
            <a:ext cx="79982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Sofern nicht anders angegeben, stehen die Inhalte dieser Präsentation unter einer Creative </a:t>
            </a:r>
            <a:r>
              <a:rPr lang="de-DE" sz="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Commons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Attribution 4.0 International (CC BY 4.0) </a:t>
            </a:r>
            <a:r>
              <a:rPr lang="en-US" sz="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Lizenz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501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Kerstin Helbig | Humboldt-Universität zu Berlin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1F9C-D175-4B29-91D3-B207F2A969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030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Kerstin Helbig | Humboldt-Universität zu Berlin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1F9C-D175-4B29-91D3-B207F2A969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084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100"/>
            </a:lvl1pPr>
            <a:lvl2pPr>
              <a:defRPr sz="2000"/>
            </a:lvl2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861859" y="6356349"/>
            <a:ext cx="6784649" cy="365125"/>
          </a:xfrm>
        </p:spPr>
        <p:txBody>
          <a:bodyPr/>
          <a:lstStyle/>
          <a:p>
            <a:r>
              <a:rPr lang="de-DE" smtClean="0"/>
              <a:t>Kerstin Helbig | Humboldt-Universität zu Berlin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1F9C-D175-4B29-91D3-B207F2A969BE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Gerader Verbinder 8"/>
          <p:cNvCxnSpPr/>
          <p:nvPr userDrawn="1"/>
        </p:nvCxnSpPr>
        <p:spPr>
          <a:xfrm>
            <a:off x="838200" y="6176963"/>
            <a:ext cx="10515600" cy="0"/>
          </a:xfrm>
          <a:prstGeom prst="line">
            <a:avLst/>
          </a:prstGeom>
          <a:ln>
            <a:solidFill>
              <a:srgbClr val="0037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66" y="6381328"/>
            <a:ext cx="257238" cy="257238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448" y="6382324"/>
            <a:ext cx="256242" cy="256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412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500250" y="6356348"/>
            <a:ext cx="5178800" cy="365126"/>
          </a:xfrm>
        </p:spPr>
        <p:txBody>
          <a:bodyPr/>
          <a:lstStyle/>
          <a:p>
            <a:r>
              <a:rPr lang="de-DE" smtClean="0"/>
              <a:t>Kerstin Helbig | Humboldt-Universität zu Berlin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AA8ED-B103-434E-9A80-8912BD51F307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66" y="6381328"/>
            <a:ext cx="257238" cy="257238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448" y="6382324"/>
            <a:ext cx="256242" cy="256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299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Kerstin Helbig | Humboldt-Universität zu Berlin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1F9C-D175-4B29-91D3-B207F2A969BE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Gerader Verbinder 8"/>
          <p:cNvCxnSpPr/>
          <p:nvPr userDrawn="1"/>
        </p:nvCxnSpPr>
        <p:spPr>
          <a:xfrm>
            <a:off x="838200" y="6176963"/>
            <a:ext cx="10515600" cy="0"/>
          </a:xfrm>
          <a:prstGeom prst="line">
            <a:avLst/>
          </a:prstGeom>
          <a:ln>
            <a:solidFill>
              <a:srgbClr val="0037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66" y="6381328"/>
            <a:ext cx="257238" cy="257238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448" y="6382324"/>
            <a:ext cx="256242" cy="256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774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Kerstin Helbig | Humboldt-Universität zu Berlin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1F9C-D175-4B29-91D3-B207F2A969BE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r Verbinder 10"/>
          <p:cNvCxnSpPr/>
          <p:nvPr userDrawn="1"/>
        </p:nvCxnSpPr>
        <p:spPr>
          <a:xfrm>
            <a:off x="838200" y="6176963"/>
            <a:ext cx="10515600" cy="0"/>
          </a:xfrm>
          <a:prstGeom prst="line">
            <a:avLst/>
          </a:prstGeom>
          <a:ln>
            <a:solidFill>
              <a:srgbClr val="0037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66" y="6381328"/>
            <a:ext cx="257238" cy="257238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448" y="6382324"/>
            <a:ext cx="256242" cy="256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966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Kerstin Helbig | Humboldt-Universität zu Berlin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1F9C-D175-4B29-91D3-B207F2A969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64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Kerstin Helbig | Humboldt-Universität zu Berlin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1F9C-D175-4B29-91D3-B207F2A969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8403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Kerstin Helbig | Humboldt-Universität zu Berlin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1F9C-D175-4B29-91D3-B207F2A969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0508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Kerstin Helbig | Humboldt-Universität zu Berlin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1F9C-D175-4B29-91D3-B207F2A969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207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76C">
            <a:alpha val="2509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376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861859" y="6356349"/>
            <a:ext cx="67599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376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e-DE" smtClean="0"/>
              <a:t>Kerstin Helbig | Humboldt-Universität zu Berlin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376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E5FAA8ED-B103-434E-9A80-8912BD51F307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0988" y="441500"/>
            <a:ext cx="1172812" cy="1172812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866" y="6381328"/>
            <a:ext cx="257238" cy="257238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448" y="6382324"/>
            <a:ext cx="256242" cy="256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91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376C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376C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376C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376C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76C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376C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u-berlin.de/de/datenschutz" TargetMode="External"/><Relationship Id="rId2" Type="http://schemas.openxmlformats.org/officeDocument/2006/relationships/hyperlink" Target="mailto:datenschutz@uv.hu-berlin.d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ub.hu-berlin.de/de/ueber-uns/kontakt/ansprechpartner/ansprechpartner-fachreferentinnen-und-fachreferenten" TargetMode="External"/><Relationship Id="rId4" Type="http://schemas.openxmlformats.org/officeDocument/2006/relationships/hyperlink" Target="https://www.hu-berlin.de/de/forschung/szf/koop_I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umboldt-innovation.de/" TargetMode="External"/><Relationship Id="rId2" Type="http://schemas.openxmlformats.org/officeDocument/2006/relationships/hyperlink" Target="https://www.personalabteilung.hu-berlin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echtsabteilung.hu-berlin.de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forschungsdaten@hu-berlin.de" TargetMode="External"/><Relationship Id="rId7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twitter.com/DatawomenHUB" TargetMode="External"/><Relationship Id="rId4" Type="http://schemas.openxmlformats.org/officeDocument/2006/relationships/hyperlink" Target="https://hu.berlin/datama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 findet man Rechtsexpertise?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de-DE" dirty="0" smtClean="0"/>
              <a:t>Teilen Sie sich in 3 Gruppen auf und ziehen Sie abwechselnd eine Karte. Überlegen Sie…</a:t>
            </a:r>
          </a:p>
          <a:p>
            <a:pPr>
              <a:spcAft>
                <a:spcPts val="1200"/>
              </a:spcAft>
            </a:pPr>
            <a:r>
              <a:rPr lang="de-DE" dirty="0" smtClean="0"/>
              <a:t>Schwarze Schrift: </a:t>
            </a:r>
            <a:br>
              <a:rPr lang="de-DE" dirty="0" smtClean="0"/>
            </a:br>
            <a:r>
              <a:rPr lang="de-DE" dirty="0" smtClean="0"/>
              <a:t>Welche institutionelle Stelle hat für dieses Rechtsgebiet Expertise?</a:t>
            </a:r>
            <a:endParaRPr lang="de-DE" dirty="0"/>
          </a:p>
          <a:p>
            <a:pPr>
              <a:spcAft>
                <a:spcPts val="1200"/>
              </a:spcAft>
            </a:pPr>
            <a:r>
              <a:rPr lang="de-DE" dirty="0" smtClean="0"/>
              <a:t>Grüne Schrift:</a:t>
            </a:r>
            <a:br>
              <a:rPr lang="de-DE" dirty="0" smtClean="0"/>
            </a:br>
            <a:r>
              <a:rPr lang="de-DE" dirty="0" smtClean="0"/>
              <a:t>Für welches Rechtsgebiet könnte diese institutionelle Stelle Rechtsexpertise bieten?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e-DE" dirty="0" smtClean="0"/>
              <a:t>Wenn Sie gemeinsam zu einem Ergebnis gekommen sind, drehen Sie die Karte um. Sie finden dann eine (!) mögliche Lösung.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e-DE" dirty="0" smtClean="0"/>
              <a:t>Zeit: 5 Minuten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Kerstin Helbig | Humboldt-Universität zu Berlin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468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Rechtliche Expertise an der HU Berlin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30000"/>
              </a:lnSpc>
            </a:pPr>
            <a:r>
              <a:rPr lang="de-DE" dirty="0" smtClean="0"/>
              <a:t>Datenschutz:</a:t>
            </a:r>
            <a:br>
              <a:rPr lang="de-DE" dirty="0" smtClean="0"/>
            </a:br>
            <a:r>
              <a:rPr lang="de-DE" dirty="0" smtClean="0"/>
              <a:t>Datenschutzbeauftragte </a:t>
            </a:r>
            <a:r>
              <a:rPr lang="de-DE" dirty="0"/>
              <a:t>der HU (</a:t>
            </a:r>
            <a:r>
              <a:rPr lang="de-DE" dirty="0">
                <a:hlinkClick r:id="rId2"/>
              </a:rPr>
              <a:t>datenschutz@uv.hu-berlin.de</a:t>
            </a:r>
            <a:r>
              <a:rPr lang="de-DE" dirty="0"/>
              <a:t>)</a:t>
            </a:r>
            <a:br>
              <a:rPr lang="de-DE" dirty="0"/>
            </a:br>
            <a:r>
              <a:rPr lang="de-DE" dirty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www.hu-berlin.de/de/datenschutz</a:t>
            </a:r>
            <a:endParaRPr lang="de-DE" dirty="0"/>
          </a:p>
          <a:p>
            <a:pPr marL="342900" indent="-342900">
              <a:lnSpc>
                <a:spcPct val="120000"/>
              </a:lnSpc>
              <a:spcBef>
                <a:spcPts val="1800"/>
              </a:spcBef>
            </a:pPr>
            <a:r>
              <a:rPr lang="de-DE" dirty="0" smtClean="0"/>
              <a:t>Förderbedingungen, Vertragsrecht, Internationales Recht:</a:t>
            </a:r>
            <a:br>
              <a:rPr lang="de-DE" dirty="0" smtClean="0"/>
            </a:br>
            <a:r>
              <a:rPr lang="de-DE" dirty="0" smtClean="0"/>
              <a:t>Rechtliche Kontaktpersonen </a:t>
            </a:r>
            <a:r>
              <a:rPr lang="de-DE" dirty="0"/>
              <a:t>beim Servicezentrum </a:t>
            </a:r>
            <a:r>
              <a:rPr lang="de-DE" dirty="0" smtClean="0"/>
              <a:t>Forschung</a:t>
            </a:r>
            <a:br>
              <a:rPr lang="de-DE" dirty="0" smtClean="0"/>
            </a:br>
            <a:r>
              <a:rPr lang="de-DE" dirty="0" smtClean="0"/>
              <a:t>(für Drittmittelprojekte)</a:t>
            </a:r>
            <a:r>
              <a:rPr lang="de-DE" dirty="0"/>
              <a:t/>
            </a:r>
            <a:br>
              <a:rPr lang="de-DE" dirty="0"/>
            </a:br>
            <a:r>
              <a:rPr lang="de-DE" dirty="0">
                <a:hlinkClick r:id="rId4"/>
              </a:rPr>
              <a:t>https://</a:t>
            </a:r>
            <a:r>
              <a:rPr lang="de-DE" dirty="0" smtClean="0">
                <a:hlinkClick r:id="rId4"/>
              </a:rPr>
              <a:t>www.hu-berlin.de/de/forschung/szf/koop_IP</a:t>
            </a:r>
            <a:endParaRPr lang="de-DE" dirty="0" smtClean="0"/>
          </a:p>
          <a:p>
            <a:pPr marL="342900" indent="-342900">
              <a:lnSpc>
                <a:spcPct val="120000"/>
              </a:lnSpc>
              <a:spcBef>
                <a:spcPts val="1800"/>
              </a:spcBef>
            </a:pPr>
            <a:r>
              <a:rPr lang="de-DE" dirty="0"/>
              <a:t>Urheberrecht: </a:t>
            </a:r>
            <a:r>
              <a:rPr lang="de-DE" dirty="0">
                <a:hlinkClick r:id="rId5"/>
              </a:rPr>
              <a:t>Fachreferentinnen und Fachreferenten der Universitätsbibliothek</a:t>
            </a:r>
            <a:endParaRPr lang="de-DE" dirty="0"/>
          </a:p>
          <a:p>
            <a:pPr marL="342900" indent="-342900">
              <a:lnSpc>
                <a:spcPct val="120000"/>
              </a:lnSpc>
            </a:pPr>
            <a:endParaRPr lang="de-DE" sz="2300" dirty="0" smtClean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Kerstin Helbig | Humboldt-Universität zu Berlin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437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Rechtliche Expertise an der HU Berlin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de-DE" dirty="0" smtClean="0"/>
              <a:t>Arbeits- </a:t>
            </a:r>
            <a:r>
              <a:rPr lang="de-DE" dirty="0"/>
              <a:t>und Dienstrecht:</a:t>
            </a:r>
            <a:br>
              <a:rPr lang="de-DE" dirty="0"/>
            </a:br>
            <a:r>
              <a:rPr lang="de-DE" dirty="0"/>
              <a:t>Personalabteilung</a:t>
            </a:r>
            <a:br>
              <a:rPr lang="de-DE" dirty="0"/>
            </a:br>
            <a:r>
              <a:rPr lang="de-DE" dirty="0">
                <a:hlinkClick r:id="rId2"/>
              </a:rPr>
              <a:t>https://www.personalabteilung.hu-berlin.de</a:t>
            </a:r>
            <a:endParaRPr lang="de-DE" dirty="0"/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de-DE" dirty="0" smtClean="0"/>
              <a:t>Patentrecht, Wettbewerbsrecht:</a:t>
            </a:r>
            <a:br>
              <a:rPr lang="de-DE" dirty="0" smtClean="0"/>
            </a:br>
            <a:r>
              <a:rPr lang="de-DE" dirty="0" smtClean="0"/>
              <a:t>Humboldt-Innovation </a:t>
            </a:r>
            <a:r>
              <a:rPr lang="de-DE" dirty="0"/>
              <a:t>GmbH</a:t>
            </a:r>
            <a:br>
              <a:rPr lang="de-DE" dirty="0"/>
            </a:br>
            <a:r>
              <a:rPr lang="de-DE" dirty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www.humboldt-innovation.de</a:t>
            </a:r>
            <a:endParaRPr lang="de-DE" dirty="0" smtClean="0"/>
          </a:p>
          <a:p>
            <a:pPr>
              <a:lnSpc>
                <a:spcPct val="120000"/>
              </a:lnSpc>
            </a:pPr>
            <a:r>
              <a:rPr lang="de-DE" dirty="0" smtClean="0"/>
              <a:t>Grundrechte, Wissenschaftsrecht:</a:t>
            </a:r>
            <a:br>
              <a:rPr lang="de-DE" dirty="0" smtClean="0"/>
            </a:br>
            <a:r>
              <a:rPr lang="de-DE" dirty="0" smtClean="0"/>
              <a:t>Rechtsabteilung</a:t>
            </a:r>
            <a:r>
              <a:rPr lang="de-DE" dirty="0"/>
              <a:t/>
            </a:r>
            <a:br>
              <a:rPr lang="de-DE" dirty="0"/>
            </a:br>
            <a:r>
              <a:rPr lang="de-DE" dirty="0">
                <a:hlinkClick r:id="rId4"/>
              </a:rPr>
              <a:t>https://rechtsabteilung.hu-berlin.de</a:t>
            </a:r>
            <a:r>
              <a:rPr lang="de-DE" dirty="0"/>
              <a:t/>
            </a:r>
            <a:br>
              <a:rPr lang="de-DE" dirty="0"/>
            </a:br>
            <a:r>
              <a:rPr lang="de-DE" sz="1900" dirty="0">
                <a:sym typeface="Wingdings" panose="05000000000000000000" pitchFamily="2" charset="2"/>
              </a:rPr>
              <a:t> </a:t>
            </a:r>
            <a:r>
              <a:rPr lang="de-DE" sz="1900" dirty="0"/>
              <a:t>Bitte beachten Sie den Dienstweg</a:t>
            </a:r>
            <a:r>
              <a:rPr lang="de-DE" sz="1900" dirty="0" smtClean="0"/>
              <a:t>!</a:t>
            </a:r>
            <a:endParaRPr lang="de-DE" sz="19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Kerstin Helbig | Humboldt-Universität zu Berlin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268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400" dirty="0" smtClean="0"/>
              <a:t>Herzlichen Dank für Ihr Interesse!</a:t>
            </a:r>
            <a:endParaRPr lang="de-DE" sz="3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100" dirty="0" smtClean="0"/>
              <a:t>Kerstin Helbig, Koordinatorin Forschungsdatenmanagement</a:t>
            </a:r>
          </a:p>
          <a:p>
            <a:pPr marL="0" indent="0">
              <a:buNone/>
            </a:pPr>
            <a:r>
              <a:rPr lang="de-DE" sz="2100" dirty="0" smtClean="0">
                <a:hlinkClick r:id="rId3"/>
              </a:rPr>
              <a:t>forschungsdaten@hu-berlin.de</a:t>
            </a:r>
            <a:endParaRPr lang="de-DE" sz="2100" dirty="0" smtClean="0"/>
          </a:p>
          <a:p>
            <a:pPr marL="0" indent="0">
              <a:buNone/>
            </a:pPr>
            <a:endParaRPr lang="de-DE" sz="2100" dirty="0" smtClean="0"/>
          </a:p>
          <a:p>
            <a:pPr marL="0" indent="0">
              <a:buNone/>
            </a:pPr>
            <a:endParaRPr lang="de-DE" sz="2100" dirty="0" smtClean="0"/>
          </a:p>
          <a:p>
            <a:pPr marL="0" indent="0">
              <a:buNone/>
            </a:pPr>
            <a:r>
              <a:rPr lang="de-DE" sz="2100" dirty="0" smtClean="0"/>
              <a:t>Weitere Informationen zum Thema</a:t>
            </a:r>
            <a:br>
              <a:rPr lang="de-DE" sz="2100" dirty="0" smtClean="0"/>
            </a:br>
            <a:r>
              <a:rPr lang="de-DE" sz="2100" dirty="0" smtClean="0"/>
              <a:t>Forschungsdatenmanagement:</a:t>
            </a:r>
          </a:p>
          <a:p>
            <a:pPr marL="0" indent="0">
              <a:buNone/>
            </a:pPr>
            <a:r>
              <a:rPr lang="de-DE" sz="2100" dirty="0" smtClean="0">
                <a:hlinkClick r:id="rId4"/>
              </a:rPr>
              <a:t>https://hu.berlin/dataman</a:t>
            </a:r>
            <a:endParaRPr lang="de-DE" sz="2100" dirty="0" smtClean="0"/>
          </a:p>
          <a:p>
            <a:pPr marL="0" indent="0">
              <a:buNone/>
            </a:pPr>
            <a:endParaRPr lang="de-DE" sz="2100" dirty="0" smtClean="0"/>
          </a:p>
          <a:p>
            <a:pPr marL="0" indent="0">
              <a:buNone/>
            </a:pPr>
            <a:r>
              <a:rPr lang="de-DE" sz="2100" dirty="0" smtClean="0"/>
              <a:t>Folgen Sie uns bei Twitter </a:t>
            </a:r>
            <a:r>
              <a:rPr lang="de-DE" sz="2100" dirty="0" smtClean="0">
                <a:hlinkClick r:id="rId5"/>
              </a:rPr>
              <a:t>@</a:t>
            </a:r>
            <a:r>
              <a:rPr lang="de-DE" sz="2100" dirty="0" err="1" smtClean="0">
                <a:hlinkClick r:id="rId5"/>
              </a:rPr>
              <a:t>DatawomenHUB</a:t>
            </a:r>
            <a:endParaRPr lang="de-DE" sz="2100" dirty="0" smtClean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0350" y="3602554"/>
            <a:ext cx="1343450" cy="1343450"/>
          </a:xfrm>
          <a:prstGeom prst="rect">
            <a:avLst/>
          </a:prstGeom>
        </p:spPr>
      </p:pic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Kerstin Helbig | Humboldt-Universität zu Berlin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838200" y="5961520"/>
            <a:ext cx="10515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Sofern nicht anders angegeben, stehen die Inhalte dieser Präsentation unter einer Creative </a:t>
            </a:r>
            <a:r>
              <a:rPr lang="de-DE" sz="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Commons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Attribution 4.0 International (CC BY 4.0) </a:t>
            </a:r>
            <a:r>
              <a:rPr lang="en-US" sz="8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Lizenz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7"/>
              </a:rPr>
              <a:t>https://creativecommons.org/licenses/by/4.0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7"/>
              </a:rPr>
              <a:t>/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  <a:endParaRPr lang="de-DE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47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Breitbild</PresentationFormat>
  <Paragraphs>30</Paragraphs>
  <Slides>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Verdana</vt:lpstr>
      <vt:lpstr>Wingdings</vt:lpstr>
      <vt:lpstr>Office Theme</vt:lpstr>
      <vt:lpstr>Wo findet man Rechtsexpertise?</vt:lpstr>
      <vt:lpstr>Rechtliche Expertise an der HU Berlin</vt:lpstr>
      <vt:lpstr>Rechtliche Expertise an der HU Berlin</vt:lpstr>
      <vt:lpstr>Herzlichen Dank für Ihr Interesse!</vt:lpstr>
    </vt:vector>
  </TitlesOfParts>
  <Company>Humboldt-u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Anleitung und Musterlösung zur Quiz FDM-Rechtsexpertise</dc:title>
  <dc:creator>Kerstin Helbig</dc:creator>
  <cp:keywords/>
  <cp:lastModifiedBy>Kerstin Helbig</cp:lastModifiedBy>
  <cp:revision>244</cp:revision>
  <cp:lastPrinted>2017-06-07T16:41:40Z</cp:lastPrinted>
  <dcterms:created xsi:type="dcterms:W3CDTF">2017-02-03T14:43:45Z</dcterms:created>
  <dcterms:modified xsi:type="dcterms:W3CDTF">2019-10-10T10:14:53Z</dcterms:modified>
</cp:coreProperties>
</file>