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15" r:id="rId3"/>
    <p:sldId id="257" r:id="rId4"/>
    <p:sldId id="259" r:id="rId5"/>
    <p:sldId id="260" r:id="rId6"/>
    <p:sldId id="261" r:id="rId7"/>
    <p:sldId id="267" r:id="rId8"/>
    <p:sldId id="294" r:id="rId9"/>
    <p:sldId id="295" r:id="rId10"/>
    <p:sldId id="296" r:id="rId11"/>
    <p:sldId id="297" r:id="rId12"/>
    <p:sldId id="298" r:id="rId13"/>
    <p:sldId id="299" r:id="rId14"/>
    <p:sldId id="300" r:id="rId15"/>
    <p:sldId id="265" r:id="rId16"/>
    <p:sldId id="284" r:id="rId17"/>
    <p:sldId id="272" r:id="rId18"/>
    <p:sldId id="302" r:id="rId19"/>
    <p:sldId id="303" r:id="rId20"/>
    <p:sldId id="304" r:id="rId21"/>
    <p:sldId id="305" r:id="rId22"/>
    <p:sldId id="306" r:id="rId23"/>
    <p:sldId id="287" r:id="rId24"/>
    <p:sldId id="313" r:id="rId25"/>
    <p:sldId id="314" r:id="rId26"/>
    <p:sldId id="277" r:id="rId27"/>
    <p:sldId id="285" r:id="rId28"/>
    <p:sldId id="289" r:id="rId29"/>
    <p:sldId id="274" r:id="rId30"/>
    <p:sldId id="268" r:id="rId31"/>
    <p:sldId id="309" r:id="rId32"/>
    <p:sldId id="308" r:id="rId33"/>
    <p:sldId id="310" r:id="rId34"/>
    <p:sldId id="311" r:id="rId35"/>
    <p:sldId id="312" r:id="rId36"/>
    <p:sldId id="316"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ja"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122" autoAdjust="0"/>
  </p:normalViewPr>
  <p:slideViewPr>
    <p:cSldViewPr snapToGrid="0">
      <p:cViewPr varScale="1">
        <p:scale>
          <a:sx n="119" d="100"/>
          <a:sy n="119" d="100"/>
        </p:scale>
        <p:origin x="96" y="264"/>
      </p:cViewPr>
      <p:guideLst>
        <p:guide orient="horz" pos="2160"/>
        <p:guide pos="3840"/>
      </p:guideLst>
    </p:cSldViewPr>
  </p:slideViewPr>
  <p:notesTextViewPr>
    <p:cViewPr>
      <p:scale>
        <a:sx n="1" d="1"/>
        <a:sy n="1" d="1"/>
      </p:scale>
      <p:origin x="0" y="0"/>
    </p:cViewPr>
  </p:notesTextViewPr>
  <p:notesViewPr>
    <p:cSldViewPr snapToGrid="0">
      <p:cViewPr varScale="1">
        <p:scale>
          <a:sx n="85" d="100"/>
          <a:sy n="85" d="100"/>
        </p:scale>
        <p:origin x="-315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DA2AB7-360D-45DD-BEB0-3E8A8970E587}" type="doc">
      <dgm:prSet loTypeId="urn:microsoft.com/office/officeart/2005/8/layout/radial5" loCatId="cycle" qsTypeId="urn:microsoft.com/office/officeart/2005/8/quickstyle/simple1" qsCatId="simple" csTypeId="urn:microsoft.com/office/officeart/2005/8/colors/accent2_1" csCatId="accent2" phldr="1"/>
      <dgm:spPr/>
      <dgm:t>
        <a:bodyPr/>
        <a:lstStyle/>
        <a:p>
          <a:endParaRPr lang="sl-SI"/>
        </a:p>
      </dgm:t>
    </dgm:pt>
    <dgm:pt modelId="{BCB50D9D-3931-406F-B05C-A9CB54F02F57}">
      <dgm:prSet phldrT="[besedilo]"/>
      <dgm:spPr/>
      <dgm:t>
        <a:bodyPr/>
        <a:lstStyle/>
        <a:p>
          <a:r>
            <a:rPr lang="sl-SI" b="1" dirty="0" smtClean="0"/>
            <a:t>Odprti dostop</a:t>
          </a:r>
          <a:endParaRPr lang="sl-SI" b="1" dirty="0"/>
        </a:p>
      </dgm:t>
    </dgm:pt>
    <dgm:pt modelId="{44DDD0C6-399D-47E4-A55A-67603A30C49C}" type="parTrans" cxnId="{B86BFDE1-4D06-4BB1-87CB-67DDC5CC967D}">
      <dgm:prSet/>
      <dgm:spPr/>
      <dgm:t>
        <a:bodyPr/>
        <a:lstStyle/>
        <a:p>
          <a:endParaRPr lang="sl-SI"/>
        </a:p>
      </dgm:t>
    </dgm:pt>
    <dgm:pt modelId="{E92E108F-6C1D-480D-81C3-427DB19DF7C3}" type="sibTrans" cxnId="{B86BFDE1-4D06-4BB1-87CB-67DDC5CC967D}">
      <dgm:prSet/>
      <dgm:spPr/>
      <dgm:t>
        <a:bodyPr/>
        <a:lstStyle/>
        <a:p>
          <a:endParaRPr lang="sl-SI"/>
        </a:p>
      </dgm:t>
    </dgm:pt>
    <dgm:pt modelId="{6AEFCC40-4200-421E-AB0B-AF388980E1FD}">
      <dgm:prSet phldrT="[besedilo]"/>
      <dgm:spPr/>
      <dgm:t>
        <a:bodyPr/>
        <a:lstStyle/>
        <a:p>
          <a:r>
            <a:rPr lang="sl-SI" b="1" dirty="0" smtClean="0"/>
            <a:t>RAZISKOVALCI</a:t>
          </a:r>
          <a:br>
            <a:rPr lang="sl-SI" b="1" dirty="0" smtClean="0"/>
          </a:br>
          <a:r>
            <a:rPr lang="sl-SI" b="1" dirty="0" smtClean="0"/>
            <a:t>odmevnost, </a:t>
          </a:r>
          <a:r>
            <a:rPr lang="sl-SI" b="1" dirty="0" err="1" smtClean="0"/>
            <a:t>citiranost</a:t>
          </a:r>
          <a:endParaRPr lang="sl-SI" b="1" dirty="0"/>
        </a:p>
      </dgm:t>
    </dgm:pt>
    <dgm:pt modelId="{8A6C74CD-E6A3-4349-A2A9-B3110199F4A8}" type="parTrans" cxnId="{6A550720-4968-44A3-9AA3-16446D2D837F}">
      <dgm:prSet/>
      <dgm:spPr/>
      <dgm:t>
        <a:bodyPr/>
        <a:lstStyle/>
        <a:p>
          <a:endParaRPr lang="sl-SI"/>
        </a:p>
      </dgm:t>
    </dgm:pt>
    <dgm:pt modelId="{B3E4A80D-840E-4C66-A05E-19F235E7F53B}" type="sibTrans" cxnId="{6A550720-4968-44A3-9AA3-16446D2D837F}">
      <dgm:prSet/>
      <dgm:spPr/>
      <dgm:t>
        <a:bodyPr/>
        <a:lstStyle/>
        <a:p>
          <a:endParaRPr lang="sl-SI"/>
        </a:p>
      </dgm:t>
    </dgm:pt>
    <dgm:pt modelId="{744DEB65-A5BD-4AA0-B179-C42281307E1C}">
      <dgm:prSet phldrT="[besedilo]"/>
      <dgm:spPr/>
      <dgm:t>
        <a:bodyPr/>
        <a:lstStyle/>
        <a:p>
          <a:r>
            <a:rPr lang="sl-SI" b="1" dirty="0" smtClean="0"/>
            <a:t>DOSTOPNOST</a:t>
          </a:r>
          <a:br>
            <a:rPr lang="sl-SI" b="1" dirty="0" smtClean="0"/>
          </a:br>
          <a:r>
            <a:rPr lang="sl-SI" b="1" dirty="0" smtClean="0"/>
            <a:t>svetovni splet</a:t>
          </a:r>
          <a:endParaRPr lang="sl-SI" b="1" dirty="0"/>
        </a:p>
      </dgm:t>
    </dgm:pt>
    <dgm:pt modelId="{4F27456B-9019-4418-B9A4-4E4C8CC394B6}" type="parTrans" cxnId="{8C6E4C1C-C3F8-4572-9581-17731E5FDF00}">
      <dgm:prSet/>
      <dgm:spPr/>
      <dgm:t>
        <a:bodyPr/>
        <a:lstStyle/>
        <a:p>
          <a:endParaRPr lang="sl-SI"/>
        </a:p>
      </dgm:t>
    </dgm:pt>
    <dgm:pt modelId="{31EE17BA-E552-488B-9E5C-C7B8FCE3DF36}" type="sibTrans" cxnId="{8C6E4C1C-C3F8-4572-9581-17731E5FDF00}">
      <dgm:prSet/>
      <dgm:spPr/>
      <dgm:t>
        <a:bodyPr/>
        <a:lstStyle/>
        <a:p>
          <a:endParaRPr lang="sl-SI"/>
        </a:p>
      </dgm:t>
    </dgm:pt>
    <dgm:pt modelId="{CF21C61B-DDE9-4A2C-984E-0D765EF94922}">
      <dgm:prSet phldrT="[besedilo]"/>
      <dgm:spPr/>
      <dgm:t>
        <a:bodyPr/>
        <a:lstStyle/>
        <a:p>
          <a:r>
            <a:rPr lang="sl-SI" b="1" dirty="0" smtClean="0"/>
            <a:t>AVTORSKOPRAVNI</a:t>
          </a:r>
          <a:br>
            <a:rPr lang="sl-SI" b="1" dirty="0" smtClean="0"/>
          </a:br>
          <a:r>
            <a:rPr lang="sl-SI" b="1" dirty="0" smtClean="0"/>
            <a:t>vidiki</a:t>
          </a:r>
          <a:endParaRPr lang="sl-SI" b="1" dirty="0"/>
        </a:p>
      </dgm:t>
    </dgm:pt>
    <dgm:pt modelId="{690AA751-7EE9-48F0-B398-0ED17A05DD64}" type="parTrans" cxnId="{324C6C2E-0874-43B7-8BDE-06DB49CEC3E4}">
      <dgm:prSet/>
      <dgm:spPr/>
      <dgm:t>
        <a:bodyPr/>
        <a:lstStyle/>
        <a:p>
          <a:endParaRPr lang="sl-SI"/>
        </a:p>
      </dgm:t>
    </dgm:pt>
    <dgm:pt modelId="{41937AA6-1356-4082-B696-1C5D3B86EB39}" type="sibTrans" cxnId="{324C6C2E-0874-43B7-8BDE-06DB49CEC3E4}">
      <dgm:prSet/>
      <dgm:spPr/>
      <dgm:t>
        <a:bodyPr/>
        <a:lstStyle/>
        <a:p>
          <a:endParaRPr lang="sl-SI"/>
        </a:p>
      </dgm:t>
    </dgm:pt>
    <dgm:pt modelId="{D3C796BE-6CC0-4415-9329-A04173B07DCB}">
      <dgm:prSet phldrT="[besedilo]"/>
      <dgm:spPr/>
      <dgm:t>
        <a:bodyPr/>
        <a:lstStyle/>
        <a:p>
          <a:r>
            <a:rPr lang="sl-SI" b="1" dirty="0" smtClean="0"/>
            <a:t>ZNANSTVENE OBJAVE</a:t>
          </a:r>
          <a:br>
            <a:rPr lang="sl-SI" b="1" dirty="0" smtClean="0"/>
          </a:br>
          <a:r>
            <a:rPr lang="sl-SI" b="1" dirty="0" smtClean="0"/>
            <a:t>obogatene publikacije</a:t>
          </a:r>
          <a:endParaRPr lang="sl-SI" b="1" dirty="0"/>
        </a:p>
      </dgm:t>
    </dgm:pt>
    <dgm:pt modelId="{AE0457D3-33C7-4D28-9A78-A9EFB511C638}" type="parTrans" cxnId="{AFD86A70-1BAF-48AC-AB69-563C6C5922F5}">
      <dgm:prSet/>
      <dgm:spPr/>
      <dgm:t>
        <a:bodyPr/>
        <a:lstStyle/>
        <a:p>
          <a:endParaRPr lang="sl-SI"/>
        </a:p>
      </dgm:t>
    </dgm:pt>
    <dgm:pt modelId="{3C322C80-3447-4461-BB2E-79023DCCD885}" type="sibTrans" cxnId="{AFD86A70-1BAF-48AC-AB69-563C6C5922F5}">
      <dgm:prSet/>
      <dgm:spPr/>
      <dgm:t>
        <a:bodyPr/>
        <a:lstStyle/>
        <a:p>
          <a:endParaRPr lang="sl-SI"/>
        </a:p>
      </dgm:t>
    </dgm:pt>
    <dgm:pt modelId="{293A017C-8F43-4C38-8CAC-73C537F93E48}">
      <dgm:prSet phldrT="[besedilo]"/>
      <dgm:spPr/>
      <dgm:t>
        <a:bodyPr/>
        <a:lstStyle/>
        <a:p>
          <a:r>
            <a:rPr lang="sl-SI" b="1" dirty="0" smtClean="0"/>
            <a:t>PONOVNA UPORABA</a:t>
          </a:r>
          <a:br>
            <a:rPr lang="sl-SI" b="1" dirty="0" smtClean="0"/>
          </a:br>
          <a:r>
            <a:rPr lang="sl-SI" b="1" dirty="0" smtClean="0"/>
            <a:t>javno dobro</a:t>
          </a:r>
          <a:br>
            <a:rPr lang="sl-SI" b="1" dirty="0" smtClean="0"/>
          </a:br>
          <a:endParaRPr lang="sl-SI" b="1" dirty="0"/>
        </a:p>
      </dgm:t>
    </dgm:pt>
    <dgm:pt modelId="{9D14CE39-477E-4404-98AA-651642E251FB}" type="parTrans" cxnId="{92B4FCD4-E759-4406-9145-ECD20E7E2E67}">
      <dgm:prSet/>
      <dgm:spPr/>
      <dgm:t>
        <a:bodyPr/>
        <a:lstStyle/>
        <a:p>
          <a:endParaRPr lang="sl-SI"/>
        </a:p>
      </dgm:t>
    </dgm:pt>
    <dgm:pt modelId="{26D24F32-CECF-4BC9-ABEE-E94F9418670B}" type="sibTrans" cxnId="{92B4FCD4-E759-4406-9145-ECD20E7E2E67}">
      <dgm:prSet/>
      <dgm:spPr/>
      <dgm:t>
        <a:bodyPr/>
        <a:lstStyle/>
        <a:p>
          <a:endParaRPr lang="sl-SI"/>
        </a:p>
      </dgm:t>
    </dgm:pt>
    <dgm:pt modelId="{EFFD0E1C-C171-400C-A8F9-37CFE9FD1F2A}">
      <dgm:prSet phldrT="[besedilo]"/>
      <dgm:spPr/>
      <dgm:t>
        <a:bodyPr/>
        <a:lstStyle/>
        <a:p>
          <a:r>
            <a:rPr lang="sl-SI" b="1" dirty="0" smtClean="0"/>
            <a:t>FINANCERJI</a:t>
          </a:r>
          <a:br>
            <a:rPr lang="sl-SI" b="1" dirty="0" smtClean="0"/>
          </a:br>
          <a:r>
            <a:rPr lang="sl-SI" b="1" dirty="0" smtClean="0"/>
            <a:t>transparentnost</a:t>
          </a:r>
          <a:endParaRPr lang="sl-SI" b="1" dirty="0"/>
        </a:p>
      </dgm:t>
    </dgm:pt>
    <dgm:pt modelId="{8A70218D-3BCE-4E63-B731-C85B67891C81}" type="parTrans" cxnId="{58D47B94-9CFB-4502-BD32-EF9EE5E90809}">
      <dgm:prSet/>
      <dgm:spPr/>
      <dgm:t>
        <a:bodyPr/>
        <a:lstStyle/>
        <a:p>
          <a:endParaRPr lang="sl-SI"/>
        </a:p>
      </dgm:t>
    </dgm:pt>
    <dgm:pt modelId="{FBAEA3F9-7E31-46CD-A2FD-C497894F6A9F}" type="sibTrans" cxnId="{58D47B94-9CFB-4502-BD32-EF9EE5E90809}">
      <dgm:prSet/>
      <dgm:spPr/>
      <dgm:t>
        <a:bodyPr/>
        <a:lstStyle/>
        <a:p>
          <a:endParaRPr lang="sl-SI"/>
        </a:p>
      </dgm:t>
    </dgm:pt>
    <dgm:pt modelId="{EF8DD089-6409-49C6-9483-5300F6AFE487}" type="pres">
      <dgm:prSet presAssocID="{9ADA2AB7-360D-45DD-BEB0-3E8A8970E587}" presName="Name0" presStyleCnt="0">
        <dgm:presLayoutVars>
          <dgm:chMax val="1"/>
          <dgm:dir/>
          <dgm:animLvl val="ctr"/>
          <dgm:resizeHandles val="exact"/>
        </dgm:presLayoutVars>
      </dgm:prSet>
      <dgm:spPr/>
      <dgm:t>
        <a:bodyPr/>
        <a:lstStyle/>
        <a:p>
          <a:endParaRPr lang="sl-SI"/>
        </a:p>
      </dgm:t>
    </dgm:pt>
    <dgm:pt modelId="{B42297DA-0FA9-4749-BE4E-4E862DA40BF1}" type="pres">
      <dgm:prSet presAssocID="{BCB50D9D-3931-406F-B05C-A9CB54F02F57}" presName="centerShape" presStyleLbl="node0" presStyleIdx="0" presStyleCnt="1"/>
      <dgm:spPr/>
      <dgm:t>
        <a:bodyPr/>
        <a:lstStyle/>
        <a:p>
          <a:endParaRPr lang="sl-SI"/>
        </a:p>
      </dgm:t>
    </dgm:pt>
    <dgm:pt modelId="{95495F43-7655-43CA-8808-C13FB96A0A8D}" type="pres">
      <dgm:prSet presAssocID="{8A6C74CD-E6A3-4349-A2A9-B3110199F4A8}" presName="parTrans" presStyleLbl="sibTrans2D1" presStyleIdx="0" presStyleCnt="6"/>
      <dgm:spPr/>
      <dgm:t>
        <a:bodyPr/>
        <a:lstStyle/>
        <a:p>
          <a:endParaRPr lang="sl-SI"/>
        </a:p>
      </dgm:t>
    </dgm:pt>
    <dgm:pt modelId="{E4AD45EA-092B-437F-891A-EE66A25D3B21}" type="pres">
      <dgm:prSet presAssocID="{8A6C74CD-E6A3-4349-A2A9-B3110199F4A8}" presName="connectorText" presStyleLbl="sibTrans2D1" presStyleIdx="0" presStyleCnt="6"/>
      <dgm:spPr/>
      <dgm:t>
        <a:bodyPr/>
        <a:lstStyle/>
        <a:p>
          <a:endParaRPr lang="sl-SI"/>
        </a:p>
      </dgm:t>
    </dgm:pt>
    <dgm:pt modelId="{09DB42BD-1457-4497-8ADC-C3631EA7F62F}" type="pres">
      <dgm:prSet presAssocID="{6AEFCC40-4200-421E-AB0B-AF388980E1FD}" presName="node" presStyleLbl="node1" presStyleIdx="0" presStyleCnt="6" custScaleX="141828">
        <dgm:presLayoutVars>
          <dgm:bulletEnabled val="1"/>
        </dgm:presLayoutVars>
      </dgm:prSet>
      <dgm:spPr/>
      <dgm:t>
        <a:bodyPr/>
        <a:lstStyle/>
        <a:p>
          <a:endParaRPr lang="sl-SI"/>
        </a:p>
      </dgm:t>
    </dgm:pt>
    <dgm:pt modelId="{CB1882DD-D5E8-4724-99E8-D8B459C3AD39}" type="pres">
      <dgm:prSet presAssocID="{4F27456B-9019-4418-B9A4-4E4C8CC394B6}" presName="parTrans" presStyleLbl="sibTrans2D1" presStyleIdx="1" presStyleCnt="6"/>
      <dgm:spPr/>
      <dgm:t>
        <a:bodyPr/>
        <a:lstStyle/>
        <a:p>
          <a:endParaRPr lang="sl-SI"/>
        </a:p>
      </dgm:t>
    </dgm:pt>
    <dgm:pt modelId="{4FE8C6BF-1933-4020-82A8-DD2F6D8B04BB}" type="pres">
      <dgm:prSet presAssocID="{4F27456B-9019-4418-B9A4-4E4C8CC394B6}" presName="connectorText" presStyleLbl="sibTrans2D1" presStyleIdx="1" presStyleCnt="6"/>
      <dgm:spPr/>
      <dgm:t>
        <a:bodyPr/>
        <a:lstStyle/>
        <a:p>
          <a:endParaRPr lang="sl-SI"/>
        </a:p>
      </dgm:t>
    </dgm:pt>
    <dgm:pt modelId="{937E00A5-4A3E-4A94-878D-6B3409600D47}" type="pres">
      <dgm:prSet presAssocID="{744DEB65-A5BD-4AA0-B179-C42281307E1C}" presName="node" presStyleLbl="node1" presStyleIdx="1" presStyleCnt="6" custScaleX="141828">
        <dgm:presLayoutVars>
          <dgm:bulletEnabled val="1"/>
        </dgm:presLayoutVars>
      </dgm:prSet>
      <dgm:spPr/>
      <dgm:t>
        <a:bodyPr/>
        <a:lstStyle/>
        <a:p>
          <a:endParaRPr lang="sl-SI"/>
        </a:p>
      </dgm:t>
    </dgm:pt>
    <dgm:pt modelId="{F962AA10-1F79-40F2-9B77-117288468049}" type="pres">
      <dgm:prSet presAssocID="{690AA751-7EE9-48F0-B398-0ED17A05DD64}" presName="parTrans" presStyleLbl="sibTrans2D1" presStyleIdx="2" presStyleCnt="6"/>
      <dgm:spPr/>
      <dgm:t>
        <a:bodyPr/>
        <a:lstStyle/>
        <a:p>
          <a:endParaRPr lang="sl-SI"/>
        </a:p>
      </dgm:t>
    </dgm:pt>
    <dgm:pt modelId="{B2C735B0-004C-4695-8FE7-125C6A238004}" type="pres">
      <dgm:prSet presAssocID="{690AA751-7EE9-48F0-B398-0ED17A05DD64}" presName="connectorText" presStyleLbl="sibTrans2D1" presStyleIdx="2" presStyleCnt="6"/>
      <dgm:spPr/>
      <dgm:t>
        <a:bodyPr/>
        <a:lstStyle/>
        <a:p>
          <a:endParaRPr lang="sl-SI"/>
        </a:p>
      </dgm:t>
    </dgm:pt>
    <dgm:pt modelId="{F9BDB333-C0D2-4AB7-AFB3-FEE07CB430AF}" type="pres">
      <dgm:prSet presAssocID="{CF21C61B-DDE9-4A2C-984E-0D765EF94922}" presName="node" presStyleLbl="node1" presStyleIdx="2" presStyleCnt="6" custScaleX="141828">
        <dgm:presLayoutVars>
          <dgm:bulletEnabled val="1"/>
        </dgm:presLayoutVars>
      </dgm:prSet>
      <dgm:spPr/>
      <dgm:t>
        <a:bodyPr/>
        <a:lstStyle/>
        <a:p>
          <a:endParaRPr lang="sl-SI"/>
        </a:p>
      </dgm:t>
    </dgm:pt>
    <dgm:pt modelId="{255474EA-BD53-43F0-A08A-E1F3FCDECF93}" type="pres">
      <dgm:prSet presAssocID="{AE0457D3-33C7-4D28-9A78-A9EFB511C638}" presName="parTrans" presStyleLbl="sibTrans2D1" presStyleIdx="3" presStyleCnt="6"/>
      <dgm:spPr/>
      <dgm:t>
        <a:bodyPr/>
        <a:lstStyle/>
        <a:p>
          <a:endParaRPr lang="sl-SI"/>
        </a:p>
      </dgm:t>
    </dgm:pt>
    <dgm:pt modelId="{3C7C418B-59EB-48A2-ABAF-B60990322ACF}" type="pres">
      <dgm:prSet presAssocID="{AE0457D3-33C7-4D28-9A78-A9EFB511C638}" presName="connectorText" presStyleLbl="sibTrans2D1" presStyleIdx="3" presStyleCnt="6"/>
      <dgm:spPr/>
      <dgm:t>
        <a:bodyPr/>
        <a:lstStyle/>
        <a:p>
          <a:endParaRPr lang="sl-SI"/>
        </a:p>
      </dgm:t>
    </dgm:pt>
    <dgm:pt modelId="{83EB1B6D-223F-4779-8678-7CCD53E5798F}" type="pres">
      <dgm:prSet presAssocID="{D3C796BE-6CC0-4415-9329-A04173B07DCB}" presName="node" presStyleLbl="node1" presStyleIdx="3" presStyleCnt="6" custScaleX="141828">
        <dgm:presLayoutVars>
          <dgm:bulletEnabled val="1"/>
        </dgm:presLayoutVars>
      </dgm:prSet>
      <dgm:spPr/>
      <dgm:t>
        <a:bodyPr/>
        <a:lstStyle/>
        <a:p>
          <a:endParaRPr lang="sl-SI"/>
        </a:p>
      </dgm:t>
    </dgm:pt>
    <dgm:pt modelId="{59DC7D6A-183C-455E-8458-D5619E3BB585}" type="pres">
      <dgm:prSet presAssocID="{9D14CE39-477E-4404-98AA-651642E251FB}" presName="parTrans" presStyleLbl="sibTrans2D1" presStyleIdx="4" presStyleCnt="6"/>
      <dgm:spPr/>
      <dgm:t>
        <a:bodyPr/>
        <a:lstStyle/>
        <a:p>
          <a:endParaRPr lang="sl-SI"/>
        </a:p>
      </dgm:t>
    </dgm:pt>
    <dgm:pt modelId="{017D52D7-FE4A-479A-8A7E-8C259534E1C6}" type="pres">
      <dgm:prSet presAssocID="{9D14CE39-477E-4404-98AA-651642E251FB}" presName="connectorText" presStyleLbl="sibTrans2D1" presStyleIdx="4" presStyleCnt="6"/>
      <dgm:spPr/>
      <dgm:t>
        <a:bodyPr/>
        <a:lstStyle/>
        <a:p>
          <a:endParaRPr lang="sl-SI"/>
        </a:p>
      </dgm:t>
    </dgm:pt>
    <dgm:pt modelId="{911B69EA-91A5-4CA4-AFA2-2933BBB4E867}" type="pres">
      <dgm:prSet presAssocID="{293A017C-8F43-4C38-8CAC-73C537F93E48}" presName="node" presStyleLbl="node1" presStyleIdx="4" presStyleCnt="6" custScaleX="141828">
        <dgm:presLayoutVars>
          <dgm:bulletEnabled val="1"/>
        </dgm:presLayoutVars>
      </dgm:prSet>
      <dgm:spPr/>
      <dgm:t>
        <a:bodyPr/>
        <a:lstStyle/>
        <a:p>
          <a:endParaRPr lang="sl-SI"/>
        </a:p>
      </dgm:t>
    </dgm:pt>
    <dgm:pt modelId="{BF32637F-BD73-41E2-8680-50C48604453A}" type="pres">
      <dgm:prSet presAssocID="{8A70218D-3BCE-4E63-B731-C85B67891C81}" presName="parTrans" presStyleLbl="sibTrans2D1" presStyleIdx="5" presStyleCnt="6"/>
      <dgm:spPr/>
      <dgm:t>
        <a:bodyPr/>
        <a:lstStyle/>
        <a:p>
          <a:endParaRPr lang="sl-SI"/>
        </a:p>
      </dgm:t>
    </dgm:pt>
    <dgm:pt modelId="{76ED7FEB-C3AB-4619-AFBE-364A285100BF}" type="pres">
      <dgm:prSet presAssocID="{8A70218D-3BCE-4E63-B731-C85B67891C81}" presName="connectorText" presStyleLbl="sibTrans2D1" presStyleIdx="5" presStyleCnt="6"/>
      <dgm:spPr/>
      <dgm:t>
        <a:bodyPr/>
        <a:lstStyle/>
        <a:p>
          <a:endParaRPr lang="sl-SI"/>
        </a:p>
      </dgm:t>
    </dgm:pt>
    <dgm:pt modelId="{C1A3664C-F21C-4E55-BE35-84FEF9DF5714}" type="pres">
      <dgm:prSet presAssocID="{EFFD0E1C-C171-400C-A8F9-37CFE9FD1F2A}" presName="node" presStyleLbl="node1" presStyleIdx="5" presStyleCnt="6" custScaleX="141828">
        <dgm:presLayoutVars>
          <dgm:bulletEnabled val="1"/>
        </dgm:presLayoutVars>
      </dgm:prSet>
      <dgm:spPr/>
      <dgm:t>
        <a:bodyPr/>
        <a:lstStyle/>
        <a:p>
          <a:endParaRPr lang="sl-SI"/>
        </a:p>
      </dgm:t>
    </dgm:pt>
  </dgm:ptLst>
  <dgm:cxnLst>
    <dgm:cxn modelId="{D266DBD0-FF9C-4ECD-9BD3-8E630BF347CB}" type="presOf" srcId="{8A70218D-3BCE-4E63-B731-C85B67891C81}" destId="{76ED7FEB-C3AB-4619-AFBE-364A285100BF}" srcOrd="1" destOrd="0" presId="urn:microsoft.com/office/officeart/2005/8/layout/radial5"/>
    <dgm:cxn modelId="{58D47B94-9CFB-4502-BD32-EF9EE5E90809}" srcId="{BCB50D9D-3931-406F-B05C-A9CB54F02F57}" destId="{EFFD0E1C-C171-400C-A8F9-37CFE9FD1F2A}" srcOrd="5" destOrd="0" parTransId="{8A70218D-3BCE-4E63-B731-C85B67891C81}" sibTransId="{FBAEA3F9-7E31-46CD-A2FD-C497894F6A9F}"/>
    <dgm:cxn modelId="{3D8F1B11-7FB3-477D-BAB1-FC4A5E30720D}" type="presOf" srcId="{8A6C74CD-E6A3-4349-A2A9-B3110199F4A8}" destId="{95495F43-7655-43CA-8808-C13FB96A0A8D}" srcOrd="0" destOrd="0" presId="urn:microsoft.com/office/officeart/2005/8/layout/radial5"/>
    <dgm:cxn modelId="{68741CD6-37EA-40F7-A337-FA2AC55C333C}" type="presOf" srcId="{EFFD0E1C-C171-400C-A8F9-37CFE9FD1F2A}" destId="{C1A3664C-F21C-4E55-BE35-84FEF9DF5714}" srcOrd="0" destOrd="0" presId="urn:microsoft.com/office/officeart/2005/8/layout/radial5"/>
    <dgm:cxn modelId="{B86BFDE1-4D06-4BB1-87CB-67DDC5CC967D}" srcId="{9ADA2AB7-360D-45DD-BEB0-3E8A8970E587}" destId="{BCB50D9D-3931-406F-B05C-A9CB54F02F57}" srcOrd="0" destOrd="0" parTransId="{44DDD0C6-399D-47E4-A55A-67603A30C49C}" sibTransId="{E92E108F-6C1D-480D-81C3-427DB19DF7C3}"/>
    <dgm:cxn modelId="{AFD86A70-1BAF-48AC-AB69-563C6C5922F5}" srcId="{BCB50D9D-3931-406F-B05C-A9CB54F02F57}" destId="{D3C796BE-6CC0-4415-9329-A04173B07DCB}" srcOrd="3" destOrd="0" parTransId="{AE0457D3-33C7-4D28-9A78-A9EFB511C638}" sibTransId="{3C322C80-3447-4461-BB2E-79023DCCD885}"/>
    <dgm:cxn modelId="{4B6D8284-0710-49CF-9C32-E65173B371BA}" type="presOf" srcId="{BCB50D9D-3931-406F-B05C-A9CB54F02F57}" destId="{B42297DA-0FA9-4749-BE4E-4E862DA40BF1}" srcOrd="0" destOrd="0" presId="urn:microsoft.com/office/officeart/2005/8/layout/radial5"/>
    <dgm:cxn modelId="{E1A5D74E-1D60-418B-AE47-AD897F98B245}" type="presOf" srcId="{9D14CE39-477E-4404-98AA-651642E251FB}" destId="{59DC7D6A-183C-455E-8458-D5619E3BB585}" srcOrd="0" destOrd="0" presId="urn:microsoft.com/office/officeart/2005/8/layout/radial5"/>
    <dgm:cxn modelId="{60512794-EF2A-4E95-A5F8-68893F5D8E52}" type="presOf" srcId="{6AEFCC40-4200-421E-AB0B-AF388980E1FD}" destId="{09DB42BD-1457-4497-8ADC-C3631EA7F62F}" srcOrd="0" destOrd="0" presId="urn:microsoft.com/office/officeart/2005/8/layout/radial5"/>
    <dgm:cxn modelId="{8C6E4C1C-C3F8-4572-9581-17731E5FDF00}" srcId="{BCB50D9D-3931-406F-B05C-A9CB54F02F57}" destId="{744DEB65-A5BD-4AA0-B179-C42281307E1C}" srcOrd="1" destOrd="0" parTransId="{4F27456B-9019-4418-B9A4-4E4C8CC394B6}" sibTransId="{31EE17BA-E552-488B-9E5C-C7B8FCE3DF36}"/>
    <dgm:cxn modelId="{9C1DA666-AF8E-43AA-945F-916BD4486FA9}" type="presOf" srcId="{293A017C-8F43-4C38-8CAC-73C537F93E48}" destId="{911B69EA-91A5-4CA4-AFA2-2933BBB4E867}" srcOrd="0" destOrd="0" presId="urn:microsoft.com/office/officeart/2005/8/layout/radial5"/>
    <dgm:cxn modelId="{A6BA2752-4917-4FC5-AB01-CD6CD8603D11}" type="presOf" srcId="{4F27456B-9019-4418-B9A4-4E4C8CC394B6}" destId="{4FE8C6BF-1933-4020-82A8-DD2F6D8B04BB}" srcOrd="1" destOrd="0" presId="urn:microsoft.com/office/officeart/2005/8/layout/radial5"/>
    <dgm:cxn modelId="{0FE5B743-DA90-40D2-AFDE-32000CDCA76C}" type="presOf" srcId="{4F27456B-9019-4418-B9A4-4E4C8CC394B6}" destId="{CB1882DD-D5E8-4724-99E8-D8B459C3AD39}" srcOrd="0" destOrd="0" presId="urn:microsoft.com/office/officeart/2005/8/layout/radial5"/>
    <dgm:cxn modelId="{B384BA0B-8BD9-4E79-B0C8-6EC6C7D8BB82}" type="presOf" srcId="{AE0457D3-33C7-4D28-9A78-A9EFB511C638}" destId="{3C7C418B-59EB-48A2-ABAF-B60990322ACF}" srcOrd="1" destOrd="0" presId="urn:microsoft.com/office/officeart/2005/8/layout/radial5"/>
    <dgm:cxn modelId="{CA707283-EF80-475E-913F-5A51CDCC6BF2}" type="presOf" srcId="{690AA751-7EE9-48F0-B398-0ED17A05DD64}" destId="{B2C735B0-004C-4695-8FE7-125C6A238004}" srcOrd="1" destOrd="0" presId="urn:microsoft.com/office/officeart/2005/8/layout/radial5"/>
    <dgm:cxn modelId="{6A550720-4968-44A3-9AA3-16446D2D837F}" srcId="{BCB50D9D-3931-406F-B05C-A9CB54F02F57}" destId="{6AEFCC40-4200-421E-AB0B-AF388980E1FD}" srcOrd="0" destOrd="0" parTransId="{8A6C74CD-E6A3-4349-A2A9-B3110199F4A8}" sibTransId="{B3E4A80D-840E-4C66-A05E-19F235E7F53B}"/>
    <dgm:cxn modelId="{B85AA486-A2F0-4690-9890-A12C1740B66D}" type="presOf" srcId="{9D14CE39-477E-4404-98AA-651642E251FB}" destId="{017D52D7-FE4A-479A-8A7E-8C259534E1C6}" srcOrd="1" destOrd="0" presId="urn:microsoft.com/office/officeart/2005/8/layout/radial5"/>
    <dgm:cxn modelId="{285018F8-1839-4326-A082-AA1931BFE8AC}" type="presOf" srcId="{744DEB65-A5BD-4AA0-B179-C42281307E1C}" destId="{937E00A5-4A3E-4A94-878D-6B3409600D47}" srcOrd="0" destOrd="0" presId="urn:microsoft.com/office/officeart/2005/8/layout/radial5"/>
    <dgm:cxn modelId="{0A4E92AF-F7F3-4846-9161-DA44FA81E426}" type="presOf" srcId="{AE0457D3-33C7-4D28-9A78-A9EFB511C638}" destId="{255474EA-BD53-43F0-A08A-E1F3FCDECF93}" srcOrd="0" destOrd="0" presId="urn:microsoft.com/office/officeart/2005/8/layout/radial5"/>
    <dgm:cxn modelId="{83FEB24A-CA4F-4E6E-9E23-4EA23E485666}" type="presOf" srcId="{D3C796BE-6CC0-4415-9329-A04173B07DCB}" destId="{83EB1B6D-223F-4779-8678-7CCD53E5798F}" srcOrd="0" destOrd="0" presId="urn:microsoft.com/office/officeart/2005/8/layout/radial5"/>
    <dgm:cxn modelId="{6B1A22A5-0D53-4758-BAC4-0DBFC72F782E}" type="presOf" srcId="{CF21C61B-DDE9-4A2C-984E-0D765EF94922}" destId="{F9BDB333-C0D2-4AB7-AFB3-FEE07CB430AF}" srcOrd="0" destOrd="0" presId="urn:microsoft.com/office/officeart/2005/8/layout/radial5"/>
    <dgm:cxn modelId="{6456FA57-D29F-4084-AE14-6CE3A63F6D39}" type="presOf" srcId="{8A70218D-3BCE-4E63-B731-C85B67891C81}" destId="{BF32637F-BD73-41E2-8680-50C48604453A}" srcOrd="0" destOrd="0" presId="urn:microsoft.com/office/officeart/2005/8/layout/radial5"/>
    <dgm:cxn modelId="{92B4FCD4-E759-4406-9145-ECD20E7E2E67}" srcId="{BCB50D9D-3931-406F-B05C-A9CB54F02F57}" destId="{293A017C-8F43-4C38-8CAC-73C537F93E48}" srcOrd="4" destOrd="0" parTransId="{9D14CE39-477E-4404-98AA-651642E251FB}" sibTransId="{26D24F32-CECF-4BC9-ABEE-E94F9418670B}"/>
    <dgm:cxn modelId="{324C6C2E-0874-43B7-8BDE-06DB49CEC3E4}" srcId="{BCB50D9D-3931-406F-B05C-A9CB54F02F57}" destId="{CF21C61B-DDE9-4A2C-984E-0D765EF94922}" srcOrd="2" destOrd="0" parTransId="{690AA751-7EE9-48F0-B398-0ED17A05DD64}" sibTransId="{41937AA6-1356-4082-B696-1C5D3B86EB39}"/>
    <dgm:cxn modelId="{D3B0D59E-45C9-49E3-8521-32B8588A5C4C}" type="presOf" srcId="{9ADA2AB7-360D-45DD-BEB0-3E8A8970E587}" destId="{EF8DD089-6409-49C6-9483-5300F6AFE487}" srcOrd="0" destOrd="0" presId="urn:microsoft.com/office/officeart/2005/8/layout/radial5"/>
    <dgm:cxn modelId="{B33378AE-D1E5-4F48-8A37-A35CEBBA0CC5}" type="presOf" srcId="{690AA751-7EE9-48F0-B398-0ED17A05DD64}" destId="{F962AA10-1F79-40F2-9B77-117288468049}" srcOrd="0" destOrd="0" presId="urn:microsoft.com/office/officeart/2005/8/layout/radial5"/>
    <dgm:cxn modelId="{8B878F51-3FA4-4D56-90B4-9BBECB9B6218}" type="presOf" srcId="{8A6C74CD-E6A3-4349-A2A9-B3110199F4A8}" destId="{E4AD45EA-092B-437F-891A-EE66A25D3B21}" srcOrd="1" destOrd="0" presId="urn:microsoft.com/office/officeart/2005/8/layout/radial5"/>
    <dgm:cxn modelId="{F39B9D43-8907-4660-80B9-64F5B6A61C99}" type="presParOf" srcId="{EF8DD089-6409-49C6-9483-5300F6AFE487}" destId="{B42297DA-0FA9-4749-BE4E-4E862DA40BF1}" srcOrd="0" destOrd="0" presId="urn:microsoft.com/office/officeart/2005/8/layout/radial5"/>
    <dgm:cxn modelId="{8894A6C1-4A33-4CC2-A55B-16BFD4077C3B}" type="presParOf" srcId="{EF8DD089-6409-49C6-9483-5300F6AFE487}" destId="{95495F43-7655-43CA-8808-C13FB96A0A8D}" srcOrd="1" destOrd="0" presId="urn:microsoft.com/office/officeart/2005/8/layout/radial5"/>
    <dgm:cxn modelId="{96AB11DD-269B-40D8-B473-D03964799F10}" type="presParOf" srcId="{95495F43-7655-43CA-8808-C13FB96A0A8D}" destId="{E4AD45EA-092B-437F-891A-EE66A25D3B21}" srcOrd="0" destOrd="0" presId="urn:microsoft.com/office/officeart/2005/8/layout/radial5"/>
    <dgm:cxn modelId="{D2B46A76-70F6-4076-A04E-EC9CA2EC16D1}" type="presParOf" srcId="{EF8DD089-6409-49C6-9483-5300F6AFE487}" destId="{09DB42BD-1457-4497-8ADC-C3631EA7F62F}" srcOrd="2" destOrd="0" presId="urn:microsoft.com/office/officeart/2005/8/layout/radial5"/>
    <dgm:cxn modelId="{04D33346-E460-4C25-BCD1-91F218C51CA4}" type="presParOf" srcId="{EF8DD089-6409-49C6-9483-5300F6AFE487}" destId="{CB1882DD-D5E8-4724-99E8-D8B459C3AD39}" srcOrd="3" destOrd="0" presId="urn:microsoft.com/office/officeart/2005/8/layout/radial5"/>
    <dgm:cxn modelId="{8B068B53-F5DE-428D-86F5-E1991C00ADC9}" type="presParOf" srcId="{CB1882DD-D5E8-4724-99E8-D8B459C3AD39}" destId="{4FE8C6BF-1933-4020-82A8-DD2F6D8B04BB}" srcOrd="0" destOrd="0" presId="urn:microsoft.com/office/officeart/2005/8/layout/radial5"/>
    <dgm:cxn modelId="{0528044E-DF80-42E2-A4C8-D9BD4D2FC193}" type="presParOf" srcId="{EF8DD089-6409-49C6-9483-5300F6AFE487}" destId="{937E00A5-4A3E-4A94-878D-6B3409600D47}" srcOrd="4" destOrd="0" presId="urn:microsoft.com/office/officeart/2005/8/layout/radial5"/>
    <dgm:cxn modelId="{9F318769-32BB-4BF1-BDB5-8C0FBC7B5DCB}" type="presParOf" srcId="{EF8DD089-6409-49C6-9483-5300F6AFE487}" destId="{F962AA10-1F79-40F2-9B77-117288468049}" srcOrd="5" destOrd="0" presId="urn:microsoft.com/office/officeart/2005/8/layout/radial5"/>
    <dgm:cxn modelId="{777D114D-1E9D-41A2-BCEF-A7A7E96AEF6B}" type="presParOf" srcId="{F962AA10-1F79-40F2-9B77-117288468049}" destId="{B2C735B0-004C-4695-8FE7-125C6A238004}" srcOrd="0" destOrd="0" presId="urn:microsoft.com/office/officeart/2005/8/layout/radial5"/>
    <dgm:cxn modelId="{E7F023CC-0936-4903-ADAC-BD262D5CDE44}" type="presParOf" srcId="{EF8DD089-6409-49C6-9483-5300F6AFE487}" destId="{F9BDB333-C0D2-4AB7-AFB3-FEE07CB430AF}" srcOrd="6" destOrd="0" presId="urn:microsoft.com/office/officeart/2005/8/layout/radial5"/>
    <dgm:cxn modelId="{187CBD2A-EF05-44EC-A374-A0649C642F0C}" type="presParOf" srcId="{EF8DD089-6409-49C6-9483-5300F6AFE487}" destId="{255474EA-BD53-43F0-A08A-E1F3FCDECF93}" srcOrd="7" destOrd="0" presId="urn:microsoft.com/office/officeart/2005/8/layout/radial5"/>
    <dgm:cxn modelId="{1C9A7427-4B2E-4B3E-8F07-FD4DBE890373}" type="presParOf" srcId="{255474EA-BD53-43F0-A08A-E1F3FCDECF93}" destId="{3C7C418B-59EB-48A2-ABAF-B60990322ACF}" srcOrd="0" destOrd="0" presId="urn:microsoft.com/office/officeart/2005/8/layout/radial5"/>
    <dgm:cxn modelId="{60B5520C-CB55-4FD2-BACB-FDDF6397E0A8}" type="presParOf" srcId="{EF8DD089-6409-49C6-9483-5300F6AFE487}" destId="{83EB1B6D-223F-4779-8678-7CCD53E5798F}" srcOrd="8" destOrd="0" presId="urn:microsoft.com/office/officeart/2005/8/layout/radial5"/>
    <dgm:cxn modelId="{4D49120D-8A65-42F0-BCC0-9305908633E1}" type="presParOf" srcId="{EF8DD089-6409-49C6-9483-5300F6AFE487}" destId="{59DC7D6A-183C-455E-8458-D5619E3BB585}" srcOrd="9" destOrd="0" presId="urn:microsoft.com/office/officeart/2005/8/layout/radial5"/>
    <dgm:cxn modelId="{2CF1E89E-D27E-473E-9FDA-3C03651BDA5B}" type="presParOf" srcId="{59DC7D6A-183C-455E-8458-D5619E3BB585}" destId="{017D52D7-FE4A-479A-8A7E-8C259534E1C6}" srcOrd="0" destOrd="0" presId="urn:microsoft.com/office/officeart/2005/8/layout/radial5"/>
    <dgm:cxn modelId="{E0BAD010-E692-4230-9621-7E884EB62688}" type="presParOf" srcId="{EF8DD089-6409-49C6-9483-5300F6AFE487}" destId="{911B69EA-91A5-4CA4-AFA2-2933BBB4E867}" srcOrd="10" destOrd="0" presId="urn:microsoft.com/office/officeart/2005/8/layout/radial5"/>
    <dgm:cxn modelId="{C0CE34FA-B6F6-492A-B39A-7EDE6FCBE14D}" type="presParOf" srcId="{EF8DD089-6409-49C6-9483-5300F6AFE487}" destId="{BF32637F-BD73-41E2-8680-50C48604453A}" srcOrd="11" destOrd="0" presId="urn:microsoft.com/office/officeart/2005/8/layout/radial5"/>
    <dgm:cxn modelId="{CCE20EF8-0754-494F-8128-65A6C93F046F}" type="presParOf" srcId="{BF32637F-BD73-41E2-8680-50C48604453A}" destId="{76ED7FEB-C3AB-4619-AFBE-364A285100BF}" srcOrd="0" destOrd="0" presId="urn:microsoft.com/office/officeart/2005/8/layout/radial5"/>
    <dgm:cxn modelId="{C98E8BB7-298F-45E9-8400-E80DFC021E5C}" type="presParOf" srcId="{EF8DD089-6409-49C6-9483-5300F6AFE487}" destId="{C1A3664C-F21C-4E55-BE35-84FEF9DF5714}"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297DA-0FA9-4749-BE4E-4E862DA40BF1}">
      <dsp:nvSpPr>
        <dsp:cNvPr id="0" name=""/>
        <dsp:cNvSpPr/>
      </dsp:nvSpPr>
      <dsp:spPr>
        <a:xfrm>
          <a:off x="4705049" y="1668278"/>
          <a:ext cx="1105501" cy="1105501"/>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sl-SI" sz="2000" b="1" kern="1200" dirty="0" smtClean="0"/>
            <a:t>Odprti dostop</a:t>
          </a:r>
          <a:endParaRPr lang="sl-SI" sz="2000" b="1" kern="1200" dirty="0"/>
        </a:p>
      </dsp:txBody>
      <dsp:txXfrm>
        <a:off x="4866946" y="1830175"/>
        <a:ext cx="781707" cy="781707"/>
      </dsp:txXfrm>
    </dsp:sp>
    <dsp:sp modelId="{95495F43-7655-43CA-8808-C13FB96A0A8D}">
      <dsp:nvSpPr>
        <dsp:cNvPr id="0" name=""/>
        <dsp:cNvSpPr/>
      </dsp:nvSpPr>
      <dsp:spPr>
        <a:xfrm rot="16200000">
          <a:off x="5125856" y="1228218"/>
          <a:ext cx="263886"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a:off x="5165439" y="1347233"/>
        <a:ext cx="184720" cy="238295"/>
      </dsp:txXfrm>
    </dsp:sp>
    <dsp:sp modelId="{09DB42BD-1457-4497-8ADC-C3631EA7F62F}">
      <dsp:nvSpPr>
        <dsp:cNvPr id="0" name=""/>
        <dsp:cNvSpPr/>
      </dsp:nvSpPr>
      <dsp:spPr>
        <a:xfrm>
          <a:off x="4429443" y="2264"/>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RAZISKOVALCI</a:t>
          </a:r>
          <a:br>
            <a:rPr lang="sl-SI" sz="1100" b="1" kern="1200" dirty="0" smtClean="0"/>
          </a:br>
          <a:r>
            <a:rPr lang="sl-SI" sz="1100" b="1" kern="1200" dirty="0" smtClean="0"/>
            <a:t>odmevnost, </a:t>
          </a:r>
          <a:r>
            <a:rPr lang="sl-SI" sz="1100" b="1" kern="1200" dirty="0" err="1" smtClean="0"/>
            <a:t>citiranost</a:t>
          </a:r>
          <a:endParaRPr lang="sl-SI" sz="1100" b="1" kern="1200" dirty="0"/>
        </a:p>
      </dsp:txBody>
      <dsp:txXfrm>
        <a:off x="4672063" y="173330"/>
        <a:ext cx="1171473" cy="825982"/>
      </dsp:txXfrm>
    </dsp:sp>
    <dsp:sp modelId="{CB1882DD-D5E8-4724-99E8-D8B459C3AD39}">
      <dsp:nvSpPr>
        <dsp:cNvPr id="0" name=""/>
        <dsp:cNvSpPr/>
      </dsp:nvSpPr>
      <dsp:spPr>
        <a:xfrm rot="19800000">
          <a:off x="5789498" y="1663163"/>
          <a:ext cx="181208"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a:off x="5793140" y="1756186"/>
        <a:ext cx="126846" cy="238295"/>
      </dsp:txXfrm>
    </dsp:sp>
    <dsp:sp modelId="{937E00A5-4A3E-4A94-878D-6B3409600D47}">
      <dsp:nvSpPr>
        <dsp:cNvPr id="0" name=""/>
        <dsp:cNvSpPr/>
      </dsp:nvSpPr>
      <dsp:spPr>
        <a:xfrm>
          <a:off x="5845141" y="819618"/>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DOSTOPNOST</a:t>
          </a:r>
          <a:br>
            <a:rPr lang="sl-SI" sz="1100" b="1" kern="1200" dirty="0" smtClean="0"/>
          </a:br>
          <a:r>
            <a:rPr lang="sl-SI" sz="1100" b="1" kern="1200" dirty="0" smtClean="0"/>
            <a:t>svetovni splet</a:t>
          </a:r>
          <a:endParaRPr lang="sl-SI" sz="1100" b="1" kern="1200" dirty="0"/>
        </a:p>
      </dsp:txBody>
      <dsp:txXfrm>
        <a:off x="6087761" y="990684"/>
        <a:ext cx="1171473" cy="825982"/>
      </dsp:txXfrm>
    </dsp:sp>
    <dsp:sp modelId="{F962AA10-1F79-40F2-9B77-117288468049}">
      <dsp:nvSpPr>
        <dsp:cNvPr id="0" name=""/>
        <dsp:cNvSpPr/>
      </dsp:nvSpPr>
      <dsp:spPr>
        <a:xfrm rot="1800000">
          <a:off x="5789498" y="2381736"/>
          <a:ext cx="181208"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a:off x="5793140" y="2447578"/>
        <a:ext cx="126846" cy="238295"/>
      </dsp:txXfrm>
    </dsp:sp>
    <dsp:sp modelId="{F9BDB333-C0D2-4AB7-AFB3-FEE07CB430AF}">
      <dsp:nvSpPr>
        <dsp:cNvPr id="0" name=""/>
        <dsp:cNvSpPr/>
      </dsp:nvSpPr>
      <dsp:spPr>
        <a:xfrm>
          <a:off x="5845141" y="2454325"/>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AVTORSKOPRAVNI</a:t>
          </a:r>
          <a:br>
            <a:rPr lang="sl-SI" sz="1100" b="1" kern="1200" dirty="0" smtClean="0"/>
          </a:br>
          <a:r>
            <a:rPr lang="sl-SI" sz="1100" b="1" kern="1200" dirty="0" smtClean="0"/>
            <a:t>vidiki</a:t>
          </a:r>
          <a:endParaRPr lang="sl-SI" sz="1100" b="1" kern="1200" dirty="0"/>
        </a:p>
      </dsp:txBody>
      <dsp:txXfrm>
        <a:off x="6087761" y="2625391"/>
        <a:ext cx="1171473" cy="825982"/>
      </dsp:txXfrm>
    </dsp:sp>
    <dsp:sp modelId="{255474EA-BD53-43F0-A08A-E1F3FCDECF93}">
      <dsp:nvSpPr>
        <dsp:cNvPr id="0" name=""/>
        <dsp:cNvSpPr/>
      </dsp:nvSpPr>
      <dsp:spPr>
        <a:xfrm rot="5400000">
          <a:off x="5125856" y="2816681"/>
          <a:ext cx="263886"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a:off x="5165439" y="2856530"/>
        <a:ext cx="184720" cy="238295"/>
      </dsp:txXfrm>
    </dsp:sp>
    <dsp:sp modelId="{83EB1B6D-223F-4779-8678-7CCD53E5798F}">
      <dsp:nvSpPr>
        <dsp:cNvPr id="0" name=""/>
        <dsp:cNvSpPr/>
      </dsp:nvSpPr>
      <dsp:spPr>
        <a:xfrm>
          <a:off x="4429443" y="3271679"/>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ZNANSTVENE OBJAVE</a:t>
          </a:r>
          <a:br>
            <a:rPr lang="sl-SI" sz="1100" b="1" kern="1200" dirty="0" smtClean="0"/>
          </a:br>
          <a:r>
            <a:rPr lang="sl-SI" sz="1100" b="1" kern="1200" dirty="0" smtClean="0"/>
            <a:t>obogatene publikacije</a:t>
          </a:r>
          <a:endParaRPr lang="sl-SI" sz="1100" b="1" kern="1200" dirty="0"/>
        </a:p>
      </dsp:txBody>
      <dsp:txXfrm>
        <a:off x="4672063" y="3442745"/>
        <a:ext cx="1171473" cy="825982"/>
      </dsp:txXfrm>
    </dsp:sp>
    <dsp:sp modelId="{59DC7D6A-183C-455E-8458-D5619E3BB585}">
      <dsp:nvSpPr>
        <dsp:cNvPr id="0" name=""/>
        <dsp:cNvSpPr/>
      </dsp:nvSpPr>
      <dsp:spPr>
        <a:xfrm rot="9000000">
          <a:off x="4544892" y="2381736"/>
          <a:ext cx="181208"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rot="10800000">
        <a:off x="4595612" y="2447578"/>
        <a:ext cx="126846" cy="238295"/>
      </dsp:txXfrm>
    </dsp:sp>
    <dsp:sp modelId="{911B69EA-91A5-4CA4-AFA2-2933BBB4E867}">
      <dsp:nvSpPr>
        <dsp:cNvPr id="0" name=""/>
        <dsp:cNvSpPr/>
      </dsp:nvSpPr>
      <dsp:spPr>
        <a:xfrm>
          <a:off x="3013745" y="2454325"/>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PONOVNA UPORABA</a:t>
          </a:r>
          <a:br>
            <a:rPr lang="sl-SI" sz="1100" b="1" kern="1200" dirty="0" smtClean="0"/>
          </a:br>
          <a:r>
            <a:rPr lang="sl-SI" sz="1100" b="1" kern="1200" dirty="0" smtClean="0"/>
            <a:t>javno dobro</a:t>
          </a:r>
          <a:br>
            <a:rPr lang="sl-SI" sz="1100" b="1" kern="1200" dirty="0" smtClean="0"/>
          </a:br>
          <a:endParaRPr lang="sl-SI" sz="1100" b="1" kern="1200" dirty="0"/>
        </a:p>
      </dsp:txBody>
      <dsp:txXfrm>
        <a:off x="3256365" y="2625391"/>
        <a:ext cx="1171473" cy="825982"/>
      </dsp:txXfrm>
    </dsp:sp>
    <dsp:sp modelId="{BF32637F-BD73-41E2-8680-50C48604453A}">
      <dsp:nvSpPr>
        <dsp:cNvPr id="0" name=""/>
        <dsp:cNvSpPr/>
      </dsp:nvSpPr>
      <dsp:spPr>
        <a:xfrm rot="12600000">
          <a:off x="4544892" y="1663163"/>
          <a:ext cx="181208" cy="39715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l-SI" sz="1100" kern="1200"/>
        </a:p>
      </dsp:txBody>
      <dsp:txXfrm rot="10800000">
        <a:off x="4595612" y="1756186"/>
        <a:ext cx="126846" cy="238295"/>
      </dsp:txXfrm>
    </dsp:sp>
    <dsp:sp modelId="{C1A3664C-F21C-4E55-BE35-84FEF9DF5714}">
      <dsp:nvSpPr>
        <dsp:cNvPr id="0" name=""/>
        <dsp:cNvSpPr/>
      </dsp:nvSpPr>
      <dsp:spPr>
        <a:xfrm>
          <a:off x="3013745" y="819618"/>
          <a:ext cx="1656713" cy="1168114"/>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l-SI" sz="1100" b="1" kern="1200" dirty="0" smtClean="0"/>
            <a:t>FINANCERJI</a:t>
          </a:r>
          <a:br>
            <a:rPr lang="sl-SI" sz="1100" b="1" kern="1200" dirty="0" smtClean="0"/>
          </a:br>
          <a:r>
            <a:rPr lang="sl-SI" sz="1100" b="1" kern="1200" dirty="0" smtClean="0"/>
            <a:t>transparentnost</a:t>
          </a:r>
          <a:endParaRPr lang="sl-SI" sz="1100" b="1" kern="1200" dirty="0"/>
        </a:p>
      </dsp:txBody>
      <dsp:txXfrm>
        <a:off x="3256365" y="990684"/>
        <a:ext cx="1171473" cy="82598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E76F7-5721-4B8E-9E90-E70E859742A3}" type="datetimeFigureOut">
              <a:rPr lang="sl-SI" smtClean="0"/>
              <a:t>4. 06. 2019</a:t>
            </a:fld>
            <a:endParaRPr lang="sl-S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D79DF-9DAB-4F18-AFFD-F0B775F09BE9}" type="slidenum">
              <a:rPr lang="sl-SI" smtClean="0"/>
              <a:t>‹#›</a:t>
            </a:fld>
            <a:endParaRPr lang="sl-SI"/>
          </a:p>
        </p:txBody>
      </p:sp>
    </p:spTree>
    <p:extLst>
      <p:ext uri="{BB962C8B-B14F-4D97-AF65-F5344CB8AC3E}">
        <p14:creationId xmlns:p14="http://schemas.microsoft.com/office/powerpoint/2010/main" val="2662307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FBED79DF-9DAB-4F18-AFFD-F0B775F09BE9}" type="slidenum">
              <a:rPr lang="sl-SI" smtClean="0"/>
              <a:t>23</a:t>
            </a:fld>
            <a:endParaRPr lang="sl-SI"/>
          </a:p>
        </p:txBody>
      </p:sp>
    </p:spTree>
    <p:extLst>
      <p:ext uri="{BB962C8B-B14F-4D97-AF65-F5344CB8AC3E}">
        <p14:creationId xmlns:p14="http://schemas.microsoft.com/office/powerpoint/2010/main" val="835271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FBED79DF-9DAB-4F18-AFFD-F0B775F09BE9}" type="slidenum">
              <a:rPr lang="sl-SI" smtClean="0"/>
              <a:t>24</a:t>
            </a:fld>
            <a:endParaRPr lang="sl-SI"/>
          </a:p>
        </p:txBody>
      </p:sp>
    </p:spTree>
    <p:extLst>
      <p:ext uri="{BB962C8B-B14F-4D97-AF65-F5344CB8AC3E}">
        <p14:creationId xmlns:p14="http://schemas.microsoft.com/office/powerpoint/2010/main" val="4231495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FBED79DF-9DAB-4F18-AFFD-F0B775F09BE9}" type="slidenum">
              <a:rPr lang="sl-SI" smtClean="0"/>
              <a:t>27</a:t>
            </a:fld>
            <a:endParaRPr lang="sl-SI"/>
          </a:p>
        </p:txBody>
      </p:sp>
    </p:spTree>
    <p:extLst>
      <p:ext uri="{BB962C8B-B14F-4D97-AF65-F5344CB8AC3E}">
        <p14:creationId xmlns:p14="http://schemas.microsoft.com/office/powerpoint/2010/main" val="162599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sl-SI" dirty="0"/>
          </a:p>
        </p:txBody>
      </p:sp>
      <p:sp>
        <p:nvSpPr>
          <p:cNvPr id="4" name="Slide Number Placeholder 3"/>
          <p:cNvSpPr>
            <a:spLocks noGrp="1"/>
          </p:cNvSpPr>
          <p:nvPr>
            <p:ph type="sldNum" sz="quarter" idx="10"/>
          </p:nvPr>
        </p:nvSpPr>
        <p:spPr/>
        <p:txBody>
          <a:bodyPr/>
          <a:lstStyle/>
          <a:p>
            <a:fld id="{FBED79DF-9DAB-4F18-AFFD-F0B775F09BE9}" type="slidenum">
              <a:rPr lang="sl-SI" smtClean="0"/>
              <a:t>34</a:t>
            </a:fld>
            <a:endParaRPr lang="sl-SI"/>
          </a:p>
        </p:txBody>
      </p:sp>
    </p:spTree>
    <p:extLst>
      <p:ext uri="{BB962C8B-B14F-4D97-AF65-F5344CB8AC3E}">
        <p14:creationId xmlns:p14="http://schemas.microsoft.com/office/powerpoint/2010/main" val="2175028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en-US"/>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a:p>
        </p:txBody>
      </p:sp>
      <p:sp>
        <p:nvSpPr>
          <p:cNvPr id="4" name="Označba mesta datuma 3"/>
          <p:cNvSpPr>
            <a:spLocks noGrp="1"/>
          </p:cNvSpPr>
          <p:nvPr>
            <p:ph type="dt" sz="half" idx="10"/>
          </p:nvPr>
        </p:nvSpPr>
        <p:spPr/>
        <p:txBody>
          <a:bodyPr/>
          <a:lstStyle/>
          <a:p>
            <a:fld id="{7B0392D3-6210-418D-AF9D-FCB5F0E7CE78}" type="datetimeFigureOut">
              <a:rPr lang="en-US" smtClean="0"/>
              <a:t>6/4/2019</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930684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7B0392D3-6210-418D-AF9D-FCB5F0E7CE78}" type="datetimeFigureOut">
              <a:rPr lang="en-US" smtClean="0"/>
              <a:t>6/4/2019</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71152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en-US"/>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7B0392D3-6210-418D-AF9D-FCB5F0E7CE78}" type="datetimeFigureOut">
              <a:rPr lang="en-US" smtClean="0"/>
              <a:t>6/4/2019</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424025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7B0392D3-6210-418D-AF9D-FCB5F0E7CE78}" type="datetimeFigureOut">
              <a:rPr lang="en-US" smtClean="0"/>
              <a:t>6/4/2019</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168235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en-US"/>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B0392D3-6210-418D-AF9D-FCB5F0E7CE78}" type="datetimeFigureOut">
              <a:rPr lang="en-US" smtClean="0"/>
              <a:t>6/4/2019</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96566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značba mesta datuma 4"/>
          <p:cNvSpPr>
            <a:spLocks noGrp="1"/>
          </p:cNvSpPr>
          <p:nvPr>
            <p:ph type="dt" sz="half" idx="10"/>
          </p:nvPr>
        </p:nvSpPr>
        <p:spPr/>
        <p:txBody>
          <a:bodyPr/>
          <a:lstStyle/>
          <a:p>
            <a:fld id="{7B0392D3-6210-418D-AF9D-FCB5F0E7CE78}" type="datetimeFigureOut">
              <a:rPr lang="en-US" smtClean="0"/>
              <a:t>6/4/2019</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353156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en-US"/>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7" name="Označba mesta datuma 6"/>
          <p:cNvSpPr>
            <a:spLocks noGrp="1"/>
          </p:cNvSpPr>
          <p:nvPr>
            <p:ph type="dt" sz="half" idx="10"/>
          </p:nvPr>
        </p:nvSpPr>
        <p:spPr/>
        <p:txBody>
          <a:bodyPr/>
          <a:lstStyle/>
          <a:p>
            <a:fld id="{7B0392D3-6210-418D-AF9D-FCB5F0E7CE78}" type="datetimeFigureOut">
              <a:rPr lang="en-US" smtClean="0"/>
              <a:t>6/4/2019</a:t>
            </a:fld>
            <a:endParaRPr lang="en-US"/>
          </a:p>
        </p:txBody>
      </p:sp>
      <p:sp>
        <p:nvSpPr>
          <p:cNvPr id="8" name="Označba mesta noge 7"/>
          <p:cNvSpPr>
            <a:spLocks noGrp="1"/>
          </p:cNvSpPr>
          <p:nvPr>
            <p:ph type="ftr" sz="quarter" idx="11"/>
          </p:nvPr>
        </p:nvSpPr>
        <p:spPr/>
        <p:txBody>
          <a:bodyPr/>
          <a:lstStyle/>
          <a:p>
            <a:endParaRPr lang="en-US"/>
          </a:p>
        </p:txBody>
      </p:sp>
      <p:sp>
        <p:nvSpPr>
          <p:cNvPr id="9" name="Označba mesta številke diapozitiva 8"/>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426090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datuma 2"/>
          <p:cNvSpPr>
            <a:spLocks noGrp="1"/>
          </p:cNvSpPr>
          <p:nvPr>
            <p:ph type="dt" sz="half" idx="10"/>
          </p:nvPr>
        </p:nvSpPr>
        <p:spPr/>
        <p:txBody>
          <a:bodyPr/>
          <a:lstStyle/>
          <a:p>
            <a:fld id="{7B0392D3-6210-418D-AF9D-FCB5F0E7CE78}" type="datetimeFigureOut">
              <a:rPr lang="en-US" smtClean="0"/>
              <a:t>6/4/2019</a:t>
            </a:fld>
            <a:endParaRPr lang="en-US"/>
          </a:p>
        </p:txBody>
      </p:sp>
      <p:sp>
        <p:nvSpPr>
          <p:cNvPr id="4" name="Označba mesta noge 3"/>
          <p:cNvSpPr>
            <a:spLocks noGrp="1"/>
          </p:cNvSpPr>
          <p:nvPr>
            <p:ph type="ftr" sz="quarter" idx="11"/>
          </p:nvPr>
        </p:nvSpPr>
        <p:spPr/>
        <p:txBody>
          <a:bodyPr/>
          <a:lstStyle/>
          <a:p>
            <a:endParaRPr lang="en-US"/>
          </a:p>
        </p:txBody>
      </p:sp>
      <p:sp>
        <p:nvSpPr>
          <p:cNvPr id="5" name="Označba mesta številke diapozitiva 4"/>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050338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B0392D3-6210-418D-AF9D-FCB5F0E7CE78}" type="datetimeFigureOut">
              <a:rPr lang="en-US" smtClean="0"/>
              <a:t>6/4/2019</a:t>
            </a:fld>
            <a:endParaRPr lang="en-US"/>
          </a:p>
        </p:txBody>
      </p:sp>
      <p:sp>
        <p:nvSpPr>
          <p:cNvPr id="3" name="Označba mesta noge 2"/>
          <p:cNvSpPr>
            <a:spLocks noGrp="1"/>
          </p:cNvSpPr>
          <p:nvPr>
            <p:ph type="ftr" sz="quarter" idx="11"/>
          </p:nvPr>
        </p:nvSpPr>
        <p:spPr/>
        <p:txBody>
          <a:bodyPr/>
          <a:lstStyle/>
          <a:p>
            <a:endParaRPr lang="en-US"/>
          </a:p>
        </p:txBody>
      </p:sp>
      <p:sp>
        <p:nvSpPr>
          <p:cNvPr id="4" name="Označba mesta številke diapozitiva 3"/>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96358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US"/>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B0392D3-6210-418D-AF9D-FCB5F0E7CE78}" type="datetimeFigureOut">
              <a:rPr lang="en-US" smtClean="0"/>
              <a:t>6/4/2019</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58382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US"/>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B0392D3-6210-418D-AF9D-FCB5F0E7CE78}" type="datetimeFigureOut">
              <a:rPr lang="en-US" smtClean="0"/>
              <a:t>6/4/2019</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DC7CCEC9-E176-49A6-A858-273919B166C7}" type="slidenum">
              <a:rPr lang="en-US" smtClean="0"/>
              <a:t>‹#›</a:t>
            </a:fld>
            <a:endParaRPr lang="en-US"/>
          </a:p>
        </p:txBody>
      </p:sp>
    </p:spTree>
    <p:extLst>
      <p:ext uri="{BB962C8B-B14F-4D97-AF65-F5344CB8AC3E}">
        <p14:creationId xmlns:p14="http://schemas.microsoft.com/office/powerpoint/2010/main" val="2924579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en-US"/>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392D3-6210-418D-AF9D-FCB5F0E7CE78}" type="datetimeFigureOut">
              <a:rPr lang="en-US" smtClean="0"/>
              <a:t>6/4/2019</a:t>
            </a:fld>
            <a:endParaRPr lang="en-US"/>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CCEC9-E176-49A6-A858-273919B166C7}" type="slidenum">
              <a:rPr lang="en-US" smtClean="0"/>
              <a:t>‹#›</a:t>
            </a:fld>
            <a:endParaRPr lang="en-US"/>
          </a:p>
        </p:txBody>
      </p:sp>
    </p:spTree>
    <p:extLst>
      <p:ext uri="{BB962C8B-B14F-4D97-AF65-F5344CB8AC3E}">
        <p14:creationId xmlns:p14="http://schemas.microsoft.com/office/powerpoint/2010/main" val="1977400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qoam.eu/" TargetMode="External"/><Relationship Id="rId2" Type="http://schemas.openxmlformats.org/officeDocument/2006/relationships/hyperlink" Target="https://www.doaj.org/" TargetMode="External"/><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pi.si/" TargetMode="External"/><Relationship Id="rId2" Type="http://schemas.openxmlformats.org/officeDocument/2006/relationships/hyperlink" Target="http://creativecommons.org/licen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irros.openscience.si/"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reativecommons.org/choose/?lang=s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sac-initiative.org/about/apcmarket/"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herpa.ac.uk/romeo/index.php?la=en&amp;fIDnum=|&amp;mode=simple" TargetMode="Externa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8" Type="http://schemas.openxmlformats.org/officeDocument/2006/relationships/hyperlink" Target="https://authorservices.taylorandfrancis.com/publishing-open-access/#Repositories" TargetMode="External"/><Relationship Id="rId3" Type="http://schemas.openxmlformats.org/officeDocument/2006/relationships/hyperlink" Target="https://www.elsevier.com/about/policies/sharing" TargetMode="External"/><Relationship Id="rId7" Type="http://schemas.openxmlformats.org/officeDocument/2006/relationships/hyperlink" Target="https://us.sagepub.com/en-us/nam/journal-author-archiving-policies-and-re-use"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https://www.nature.com/authors/policies/license.html#Self_archiving_policy" TargetMode="External"/><Relationship Id="rId5" Type="http://schemas.openxmlformats.org/officeDocument/2006/relationships/hyperlink" Target="https://authorservices.wiley.com/author-resources/Journal-Authors/licensing/self-archiving.html" TargetMode="External"/><Relationship Id="rId4" Type="http://schemas.openxmlformats.org/officeDocument/2006/relationships/hyperlink" Target="https://www.springer.com/gp/open-access/authors-rights/self-archiving-policy/2124" TargetMode="External"/><Relationship Id="rId9" Type="http://schemas.openxmlformats.org/officeDocument/2006/relationships/hyperlink" Target="http://ec.europa.eu/research/participants/data/ref/h2020/other/hi/oa-pilot/h2020-oa-guide-model-for-publishing-a_en.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hyperlink" Target="http://sherpa.ac.uk/romeo/index.php?la=en&amp;fIDnum=|&amp;mode=simp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penaccess.si/definicije-in-deklaracij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c.europa.eu/research/participants/data/ref/h2020/grants_manual/amga/h2020-amga_en.pdf" TargetMode="External"/><Relationship Id="rId2" Type="http://schemas.openxmlformats.org/officeDocument/2006/relationships/hyperlink" Target="http://ec.europa.eu/research/participants/data/ref/h2020/mga/gga/h2020-mga-gga-multi_e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oaj.org/" TargetMode="External"/><Relationship Id="rId2" Type="http://schemas.openxmlformats.org/officeDocument/2006/relationships/hyperlink" Target="http://www.mizs.gov.si/fileadmin/mizs.gov.si/pageuploads/Znanost/doc/Zakonodaja/Strategije/Nacionalna_strategija_odprtega_dostopa.pdf" TargetMode="External"/><Relationship Id="rId1" Type="http://schemas.openxmlformats.org/officeDocument/2006/relationships/slideLayout" Target="../slideLayouts/slideLayout2.xml"/><Relationship Id="rId4" Type="http://schemas.openxmlformats.org/officeDocument/2006/relationships/hyperlink" Target="https://explore.openaire.eu/"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arrs.si/sl/progproj/rproj/razpisi/18/razp-proj-18.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10126" y="1122363"/>
            <a:ext cx="9857874" cy="2005848"/>
          </a:xfrm>
        </p:spPr>
        <p:txBody>
          <a:bodyPr>
            <a:normAutofit/>
          </a:bodyPr>
          <a:lstStyle/>
          <a:p>
            <a:r>
              <a:rPr lang="sl-SI" dirty="0" smtClean="0"/>
              <a:t>CTK predstavlja: objavi odprto ali </a:t>
            </a:r>
            <a:r>
              <a:rPr lang="x-none" dirty="0" smtClean="0"/>
              <a:t>…</a:t>
            </a:r>
            <a:r>
              <a:rPr lang="sl-SI" dirty="0" smtClean="0"/>
              <a:t> ?</a:t>
            </a:r>
            <a:endParaRPr lang="en-US" dirty="0"/>
          </a:p>
        </p:txBody>
      </p:sp>
      <p:sp>
        <p:nvSpPr>
          <p:cNvPr id="3" name="Podnaslov 2"/>
          <p:cNvSpPr>
            <a:spLocks noGrp="1"/>
          </p:cNvSpPr>
          <p:nvPr>
            <p:ph type="subTitle" idx="1"/>
          </p:nvPr>
        </p:nvSpPr>
        <p:spPr>
          <a:xfrm>
            <a:off x="1524000" y="3858126"/>
            <a:ext cx="9144000" cy="1981200"/>
          </a:xfrm>
        </p:spPr>
        <p:txBody>
          <a:bodyPr>
            <a:normAutofit/>
          </a:bodyPr>
          <a:lstStyle/>
          <a:p>
            <a:pPr algn="r"/>
            <a:r>
              <a:rPr lang="sl-SI" dirty="0" smtClean="0"/>
              <a:t>Mitja Vovk Iskrić</a:t>
            </a:r>
          </a:p>
          <a:p>
            <a:pPr algn="r"/>
            <a:r>
              <a:rPr lang="sl-SI" dirty="0" smtClean="0"/>
              <a:t>Maja Vihar</a:t>
            </a:r>
            <a:endParaRPr lang="sl-SI" dirty="0"/>
          </a:p>
          <a:p>
            <a:pPr algn="r"/>
            <a:r>
              <a:rPr lang="sl-SI" dirty="0" smtClean="0"/>
              <a:t>Centralna tehniška knjižnica Univerze v Ljubljani - CTK</a:t>
            </a:r>
          </a:p>
          <a:p>
            <a:endParaRPr lang="en-US" dirty="0"/>
          </a:p>
        </p:txBody>
      </p:sp>
      <p:pic>
        <p:nvPicPr>
          <p:cNvPr id="6" name="Picture 2" descr="Rezultat iskanja slik za cc by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7922" y="5476127"/>
            <a:ext cx="2076156" cy="7263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Rezultat iskanja slik za open ac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5585" y="3159689"/>
            <a:ext cx="1456039" cy="2275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5133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Načrt S</a:t>
            </a:r>
            <a:endParaRPr lang="sl-SI" dirty="0"/>
          </a:p>
        </p:txBody>
      </p:sp>
      <p:sp>
        <p:nvSpPr>
          <p:cNvPr id="3" name="Označba mesta vsebine 2"/>
          <p:cNvSpPr>
            <a:spLocks noGrp="1"/>
          </p:cNvSpPr>
          <p:nvPr>
            <p:ph idx="1"/>
          </p:nvPr>
        </p:nvSpPr>
        <p:spPr>
          <a:xfrm>
            <a:off x="842210" y="1284514"/>
            <a:ext cx="10740190" cy="5228581"/>
          </a:xfrm>
        </p:spPr>
        <p:txBody>
          <a:bodyPr>
            <a:normAutofit fontScale="77500" lnSpcReduction="20000"/>
          </a:bodyPr>
          <a:lstStyle/>
          <a:p>
            <a:pPr marL="514350" indent="-514350">
              <a:buFont typeface="+mj-lt"/>
              <a:buAutoNum type="arabicPeriod"/>
            </a:pPr>
            <a:r>
              <a:rPr lang="sl-SI" dirty="0" smtClean="0"/>
              <a:t>Avtorji </a:t>
            </a:r>
            <a:r>
              <a:rPr lang="sl-SI" dirty="0"/>
              <a:t>ali njihove institucije za svoje objave ohranijo avtorske pravice. </a:t>
            </a:r>
            <a:r>
              <a:rPr lang="sl-SI" b="1" dirty="0"/>
              <a:t>Vse</a:t>
            </a:r>
            <a:r>
              <a:rPr lang="sl-SI" dirty="0"/>
              <a:t> publikacije morajo biti </a:t>
            </a:r>
            <a:r>
              <a:rPr lang="sl-SI" b="1" dirty="0"/>
              <a:t>objavljene</a:t>
            </a:r>
            <a:r>
              <a:rPr lang="sl-SI" dirty="0"/>
              <a:t> v okviru </a:t>
            </a:r>
            <a:r>
              <a:rPr lang="sl-SI" b="1" dirty="0"/>
              <a:t>odprte licence</a:t>
            </a:r>
            <a:r>
              <a:rPr lang="sl-SI" dirty="0"/>
              <a:t>, po možnosti </a:t>
            </a:r>
            <a:r>
              <a:rPr lang="sl-SI" dirty="0" err="1"/>
              <a:t>Creative</a:t>
            </a:r>
            <a:r>
              <a:rPr lang="sl-SI" dirty="0"/>
              <a:t> </a:t>
            </a:r>
            <a:r>
              <a:rPr lang="sl-SI" dirty="0" err="1"/>
              <a:t>Commons</a:t>
            </a:r>
            <a:r>
              <a:rPr lang="sl-SI" dirty="0"/>
              <a:t> licence za priznanje avtorstva CC BY, za zadostitev zahtev, opredeljenih v Berlinski deklaraciji.</a:t>
            </a:r>
          </a:p>
          <a:p>
            <a:pPr marL="514350" indent="-514350">
              <a:buFont typeface="+mj-lt"/>
              <a:buAutoNum type="arabicPeriod"/>
            </a:pPr>
            <a:r>
              <a:rPr lang="sl-SI" dirty="0"/>
              <a:t>Financerji bodo vzpostavili trdna </a:t>
            </a:r>
            <a:r>
              <a:rPr lang="sl-SI" b="1" dirty="0"/>
              <a:t>merila in zahteve </a:t>
            </a:r>
            <a:r>
              <a:rPr lang="sl-SI" dirty="0"/>
              <a:t>za storitve, ki jih morajo izpolnjevati visoko kakovostne </a:t>
            </a:r>
            <a:r>
              <a:rPr lang="sl-SI" b="1" dirty="0"/>
              <a:t>revije</a:t>
            </a:r>
            <a:r>
              <a:rPr lang="sl-SI" dirty="0"/>
              <a:t> za odprto dostopne objave, platforme za odprto dostopne objave</a:t>
            </a:r>
            <a:r>
              <a:rPr lang="sl-SI" b="1" dirty="0"/>
              <a:t> </a:t>
            </a:r>
            <a:r>
              <a:rPr lang="sl-SI" dirty="0"/>
              <a:t>in </a:t>
            </a:r>
            <a:r>
              <a:rPr lang="sl-SI" dirty="0" err="1"/>
              <a:t>repozitoriji</a:t>
            </a:r>
            <a:r>
              <a:rPr lang="sl-SI" dirty="0"/>
              <a:t> za odprto dostopne objave. </a:t>
            </a:r>
          </a:p>
          <a:p>
            <a:pPr marL="514350" indent="-514350">
              <a:buFont typeface="+mj-lt"/>
              <a:buAutoNum type="arabicPeriod"/>
            </a:pPr>
            <a:r>
              <a:rPr lang="sl-SI" dirty="0">
                <a:solidFill>
                  <a:schemeClr val="bg1">
                    <a:lumMod val="75000"/>
                  </a:schemeClr>
                </a:solidFill>
              </a:rPr>
              <a:t>V primerih, ko takšne visoko kakovostne revije in platforme za odprto dostopne objave še ne bodo obstajale, bodo financerji na usklajen način zagotovili pobude za njihovo vzpostavitev in podporo, če bo to primerno. Zagotovili bodo tudi podporo  za infrastrukturo odprtega dostopa, kjer bo to potrebno. </a:t>
            </a:r>
          </a:p>
          <a:p>
            <a:pPr marL="514350" indent="-514350">
              <a:buFont typeface="+mj-lt"/>
              <a:buAutoNum type="arabicPeriod"/>
            </a:pPr>
            <a:r>
              <a:rPr lang="sl-SI" dirty="0"/>
              <a:t>Kjer je to primerno, </a:t>
            </a:r>
            <a:r>
              <a:rPr lang="sl-SI" b="1" dirty="0"/>
              <a:t>plačila</a:t>
            </a:r>
            <a:r>
              <a:rPr lang="sl-SI" dirty="0"/>
              <a:t> za objave v odprtem dostopu krijejo financerji ali raziskovalne institucije, </a:t>
            </a:r>
            <a:r>
              <a:rPr lang="sl-SI" b="1" dirty="0"/>
              <a:t>ne pa posamezni raziskovalci</a:t>
            </a:r>
            <a:r>
              <a:rPr lang="sl-SI" dirty="0"/>
              <a:t>. Temeljna ideja je, da imajo vsi raziskovalci/znanstveniki možnost objave svojega dela v odprtem dostopu.</a:t>
            </a:r>
          </a:p>
          <a:p>
            <a:pPr marL="514350" indent="-514350">
              <a:buFont typeface="+mj-lt"/>
              <a:buAutoNum type="arabicPeriod"/>
            </a:pPr>
            <a:r>
              <a:rPr lang="sl-SI" dirty="0">
                <a:solidFill>
                  <a:schemeClr val="bg1">
                    <a:lumMod val="75000"/>
                  </a:schemeClr>
                </a:solidFill>
              </a:rPr>
              <a:t>Financerji podpirajo raznolikost poslovnih modelov za objave v odprtem dostopu. Kadar je potrebno plačilo pristojbin za objave v odprtem dostopu, morajo biti ti stroški sorazmerni s storitvami objavljanja, struktura takih pristojbin pa mora biti transparentna za obveščanje trga in financerjev o možni standardizaciji in omejevanju plačil pristojbin;</a:t>
            </a:r>
          </a:p>
          <a:p>
            <a:endParaRPr lang="sl-SI" dirty="0"/>
          </a:p>
        </p:txBody>
      </p:sp>
    </p:spTree>
    <p:extLst>
      <p:ext uri="{BB962C8B-B14F-4D97-AF65-F5344CB8AC3E}">
        <p14:creationId xmlns:p14="http://schemas.microsoft.com/office/powerpoint/2010/main" val="2635622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Načrt S</a:t>
            </a:r>
            <a:endParaRPr lang="sl-SI" dirty="0"/>
          </a:p>
        </p:txBody>
      </p:sp>
      <p:sp>
        <p:nvSpPr>
          <p:cNvPr id="3" name="Označba mesta vsebine 2"/>
          <p:cNvSpPr>
            <a:spLocks noGrp="1"/>
          </p:cNvSpPr>
          <p:nvPr>
            <p:ph idx="1"/>
          </p:nvPr>
        </p:nvSpPr>
        <p:spPr>
          <a:xfrm>
            <a:off x="838200" y="1306286"/>
            <a:ext cx="10515600" cy="4870677"/>
          </a:xfrm>
        </p:spPr>
        <p:txBody>
          <a:bodyPr>
            <a:normAutofit fontScale="85000" lnSpcReduction="20000"/>
          </a:bodyPr>
          <a:lstStyle/>
          <a:p>
            <a:pPr marL="514350" indent="-514350">
              <a:buFont typeface="+mj-lt"/>
              <a:buAutoNum type="arabicPeriod" startAt="6"/>
            </a:pPr>
            <a:r>
              <a:rPr lang="sl-SI" dirty="0"/>
              <a:t>Financerji spodbujajo vlade, univerze, raziskovalne organizacije, knjižnice, akademije in akademska združenja, da </a:t>
            </a:r>
            <a:r>
              <a:rPr lang="sl-SI" b="1" dirty="0"/>
              <a:t>uskladijo svoje strategije, politike in prakse</a:t>
            </a:r>
            <a:r>
              <a:rPr lang="sl-SI" dirty="0"/>
              <a:t>, predvsem z namenom zagotovitve transparentnosti.</a:t>
            </a:r>
          </a:p>
          <a:p>
            <a:pPr marL="514350" indent="-514350">
              <a:buFont typeface="+mj-lt"/>
              <a:buAutoNum type="arabicPeriod" startAt="6"/>
            </a:pPr>
            <a:r>
              <a:rPr lang="sl-SI" dirty="0">
                <a:solidFill>
                  <a:schemeClr val="bg1">
                    <a:lumMod val="75000"/>
                  </a:schemeClr>
                </a:solidFill>
              </a:rPr>
              <a:t>Zgornja načela veljajo za vse vrste znanstvenih publikacij, vendar je možno, da bo časovni okvir za doseganje odprtega dostopa za monografije in knjige daljši in zahteva ustrezen ločen postopek.</a:t>
            </a:r>
          </a:p>
          <a:p>
            <a:pPr marL="514350" indent="-514350">
              <a:buFont typeface="+mj-lt"/>
              <a:buAutoNum type="arabicPeriod" startAt="6"/>
            </a:pPr>
            <a:r>
              <a:rPr lang="sl-SI" dirty="0">
                <a:solidFill>
                  <a:schemeClr val="bg1">
                    <a:lumMod val="75000"/>
                  </a:schemeClr>
                </a:solidFill>
              </a:rPr>
              <a:t>Financerji ne podpirajo hibridnega modela objavljanja. Vendar pa na poti prehoda na popolnoma odprt dostop - ob predpostavki jasno definiranega časovnega načrta in le kot del </a:t>
            </a:r>
            <a:r>
              <a:rPr lang="sl-SI" dirty="0" err="1">
                <a:solidFill>
                  <a:schemeClr val="bg1">
                    <a:lumMod val="75000"/>
                  </a:schemeClr>
                </a:solidFill>
              </a:rPr>
              <a:t>transformativne</a:t>
            </a:r>
            <a:r>
              <a:rPr lang="sl-SI" dirty="0">
                <a:solidFill>
                  <a:schemeClr val="bg1">
                    <a:lumMod val="75000"/>
                  </a:schemeClr>
                </a:solidFill>
              </a:rPr>
              <a:t> pogodbe </a:t>
            </a:r>
            <a:r>
              <a:rPr lang="sl-SI" dirty="0" smtClean="0">
                <a:solidFill>
                  <a:schemeClr val="bg1">
                    <a:lumMod val="75000"/>
                  </a:schemeClr>
                </a:solidFill>
              </a:rPr>
              <a:t>- financerji </a:t>
            </a:r>
            <a:r>
              <a:rPr lang="sl-SI" dirty="0">
                <a:solidFill>
                  <a:schemeClr val="bg1">
                    <a:lumMod val="75000"/>
                  </a:schemeClr>
                </a:solidFill>
              </a:rPr>
              <a:t>lahko prispevajo k finančni podpori takih dogovorov.</a:t>
            </a:r>
          </a:p>
          <a:p>
            <a:pPr marL="514350" indent="-514350">
              <a:buFont typeface="+mj-lt"/>
              <a:buAutoNum type="arabicPeriod" startAt="6"/>
            </a:pPr>
            <a:r>
              <a:rPr lang="sl-SI" dirty="0"/>
              <a:t>Financerji bodo nadzirali usklajenost z Načrtom S in </a:t>
            </a:r>
            <a:r>
              <a:rPr lang="sl-SI" b="1" dirty="0"/>
              <a:t>sankcionirali</a:t>
            </a:r>
            <a:r>
              <a:rPr lang="sl-SI" dirty="0"/>
              <a:t> ne-usklajenost koristnikov/prejemnikov </a:t>
            </a:r>
            <a:r>
              <a:rPr lang="sl-SI" dirty="0" smtClean="0"/>
              <a:t>subvencij.</a:t>
            </a:r>
            <a:endParaRPr lang="sl-SI" dirty="0"/>
          </a:p>
          <a:p>
            <a:pPr marL="514350" indent="-514350">
              <a:buFont typeface="+mj-lt"/>
              <a:buAutoNum type="arabicPeriod" startAt="6"/>
            </a:pPr>
            <a:r>
              <a:rPr lang="sl-SI" dirty="0"/>
              <a:t>Financerji se zavezujejo, da bodo pri </a:t>
            </a:r>
            <a:r>
              <a:rPr lang="sl-SI" b="1" dirty="0"/>
              <a:t>evalvaciji</a:t>
            </a:r>
            <a:r>
              <a:rPr lang="sl-SI" dirty="0"/>
              <a:t> znanstvenih del v postopkih sprejemanja odločitev o financiranju ocenjevali </a:t>
            </a:r>
            <a:r>
              <a:rPr lang="sl-SI" b="1" dirty="0"/>
              <a:t>dejansko vrednost dela</a:t>
            </a:r>
            <a:r>
              <a:rPr lang="sl-SI" dirty="0"/>
              <a:t>, ne bodo pa upoštevali poti objave, njegovega faktorja vpliva (ali drugih </a:t>
            </a:r>
            <a:r>
              <a:rPr lang="sl-SI" dirty="0" smtClean="0"/>
              <a:t>meritev </a:t>
            </a:r>
            <a:r>
              <a:rPr lang="sl-SI" dirty="0"/>
              <a:t>revije) ali založnika</a:t>
            </a:r>
            <a:r>
              <a:rPr lang="sl-SI" dirty="0" smtClean="0"/>
              <a:t>.</a:t>
            </a:r>
            <a:endParaRPr lang="sl-SI" dirty="0"/>
          </a:p>
        </p:txBody>
      </p:sp>
    </p:spTree>
    <p:extLst>
      <p:ext uri="{BB962C8B-B14F-4D97-AF65-F5344CB8AC3E}">
        <p14:creationId xmlns:p14="http://schemas.microsoft.com/office/powerpoint/2010/main" val="1769139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smtClean="0"/>
              <a:t>Kako Načrt S vpliva na raziskovalce?</a:t>
            </a:r>
            <a:endParaRPr lang="sl-SI" dirty="0"/>
          </a:p>
        </p:txBody>
      </p:sp>
      <p:sp>
        <p:nvSpPr>
          <p:cNvPr id="3" name="Označba mesta vsebine 2"/>
          <p:cNvSpPr>
            <a:spLocks noGrp="1"/>
          </p:cNvSpPr>
          <p:nvPr>
            <p:ph idx="1"/>
          </p:nvPr>
        </p:nvSpPr>
        <p:spPr/>
        <p:txBody>
          <a:bodyPr/>
          <a:lstStyle/>
          <a:p>
            <a:r>
              <a:rPr lang="sl-SI" dirty="0" smtClean="0"/>
              <a:t>Načrt S velja za vse raziskovalne projekte, ki se začenjajo po 1. januarju 2021 in so financirani od ARRS.</a:t>
            </a:r>
          </a:p>
          <a:p>
            <a:r>
              <a:rPr lang="sl-SI" dirty="0" smtClean="0"/>
              <a:t>Recenzirani članki, ki izhajajo iz teh projektov, morajo biti nemudoma dostopni v odprtem dostopu.</a:t>
            </a:r>
          </a:p>
          <a:p>
            <a:r>
              <a:rPr lang="sl-SI" dirty="0" smtClean="0"/>
              <a:t>Za druge oblike objav, predvsem monografije, bo zavezujoč sklop pravil določen do konca leta 2021.</a:t>
            </a:r>
          </a:p>
          <a:p>
            <a:endParaRPr lang="sl-SI" dirty="0"/>
          </a:p>
        </p:txBody>
      </p:sp>
    </p:spTree>
    <p:extLst>
      <p:ext uri="{BB962C8B-B14F-4D97-AF65-F5344CB8AC3E}">
        <p14:creationId xmlns:p14="http://schemas.microsoft.com/office/powerpoint/2010/main" val="3964800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dirty="0" smtClean="0"/>
              <a:t>Kako izpolniti zahtevo po odprtem dostopu v skladu z Načrtom S</a:t>
            </a:r>
            <a:r>
              <a:rPr lang="pl-PL" dirty="0"/>
              <a:t>?</a:t>
            </a:r>
            <a:endParaRPr lang="sl-SI" dirty="0"/>
          </a:p>
        </p:txBody>
      </p:sp>
      <p:sp>
        <p:nvSpPr>
          <p:cNvPr id="3" name="Označba mesta vsebine 2"/>
          <p:cNvSpPr>
            <a:spLocks noGrp="1"/>
          </p:cNvSpPr>
          <p:nvPr>
            <p:ph idx="1"/>
          </p:nvPr>
        </p:nvSpPr>
        <p:spPr/>
        <p:txBody>
          <a:bodyPr/>
          <a:lstStyle/>
          <a:p>
            <a:r>
              <a:rPr lang="sl-SI" dirty="0" smtClean="0"/>
              <a:t>objava v odprto dostopni reviji ali na odprto dostopni platformi (Zlati odprti dostop - </a:t>
            </a:r>
            <a:r>
              <a:rPr lang="sl-SI" dirty="0" err="1" smtClean="0"/>
              <a:t>Gold</a:t>
            </a:r>
            <a:r>
              <a:rPr lang="sl-SI" dirty="0" smtClean="0"/>
              <a:t> Open Access)</a:t>
            </a:r>
          </a:p>
          <a:p>
            <a:r>
              <a:rPr lang="sl-SI" dirty="0" smtClean="0"/>
              <a:t>arhiviranje publikacije v odprto dostopnem </a:t>
            </a:r>
            <a:r>
              <a:rPr lang="sl-SI" dirty="0" err="1" smtClean="0"/>
              <a:t>repozitoriju</a:t>
            </a:r>
            <a:r>
              <a:rPr lang="sl-SI" dirty="0" smtClean="0"/>
              <a:t> brez obdobja embarga, pri čemer avtorji ohranijo svoje avtorske pravice</a:t>
            </a:r>
          </a:p>
          <a:p>
            <a:r>
              <a:rPr lang="sl-SI" dirty="0"/>
              <a:t>r</a:t>
            </a:r>
            <a:r>
              <a:rPr lang="sl-SI" dirty="0" smtClean="0"/>
              <a:t>aziskovalna institucija je del konzorcija, ki je z založnikom podpisal sporazum o preoblikovanju (</a:t>
            </a:r>
            <a:r>
              <a:rPr lang="sl-SI" dirty="0" err="1" smtClean="0"/>
              <a:t>transformative</a:t>
            </a:r>
            <a:r>
              <a:rPr lang="sl-SI" dirty="0" smtClean="0"/>
              <a:t> </a:t>
            </a:r>
            <a:r>
              <a:rPr lang="sl-SI" dirty="0" err="1" smtClean="0"/>
              <a:t>agreement</a:t>
            </a:r>
            <a:r>
              <a:rPr lang="sl-SI" dirty="0" smtClean="0"/>
              <a:t>), ki avtorjem omogoča objavo v odprtem dostopu</a:t>
            </a:r>
            <a:endParaRPr lang="sl-SI" dirty="0"/>
          </a:p>
        </p:txBody>
      </p:sp>
    </p:spTree>
    <p:extLst>
      <p:ext uri="{BB962C8B-B14F-4D97-AF65-F5344CB8AC3E}">
        <p14:creationId xmlns:p14="http://schemas.microsoft.com/office/powerpoint/2010/main" val="3759429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Prihodnost</a:t>
            </a:r>
            <a:endParaRPr lang="sl-SI" dirty="0"/>
          </a:p>
        </p:txBody>
      </p:sp>
      <p:sp>
        <p:nvSpPr>
          <p:cNvPr id="3" name="Označba mesta vsebine 2"/>
          <p:cNvSpPr>
            <a:spLocks noGrp="1"/>
          </p:cNvSpPr>
          <p:nvPr>
            <p:ph idx="1"/>
          </p:nvPr>
        </p:nvSpPr>
        <p:spPr/>
        <p:txBody>
          <a:bodyPr>
            <a:normAutofit/>
          </a:bodyPr>
          <a:lstStyle/>
          <a:p>
            <a:r>
              <a:rPr lang="sl-SI" dirty="0" smtClean="0"/>
              <a:t>Do 31. 12. 2020 je v veljavi Nacionalna strategija </a:t>
            </a:r>
            <a:r>
              <a:rPr lang="sl-SI" dirty="0"/>
              <a:t>odprtega dostopa do znanstvenih objav in raziskovalnih podatkov v </a:t>
            </a:r>
            <a:r>
              <a:rPr lang="sl-SI" dirty="0" smtClean="0"/>
              <a:t>Sloveniji</a:t>
            </a:r>
          </a:p>
          <a:p>
            <a:r>
              <a:rPr lang="sl-SI" dirty="0" smtClean="0"/>
              <a:t>že </a:t>
            </a:r>
            <a:r>
              <a:rPr lang="sl-SI" dirty="0"/>
              <a:t>zdaj </a:t>
            </a:r>
            <a:r>
              <a:rPr lang="sl-SI" dirty="0" smtClean="0"/>
              <a:t>je </a:t>
            </a:r>
            <a:r>
              <a:rPr lang="sl-SI" dirty="0"/>
              <a:t>zaželeno upoštevanje </a:t>
            </a:r>
            <a:r>
              <a:rPr lang="sl-SI" dirty="0" smtClean="0"/>
              <a:t>Navodil </a:t>
            </a:r>
            <a:r>
              <a:rPr lang="sl-SI" dirty="0"/>
              <a:t>za izvedbo Načrta S</a:t>
            </a:r>
            <a:r>
              <a:rPr lang="sl-SI" dirty="0" smtClean="0"/>
              <a:t>.</a:t>
            </a:r>
          </a:p>
          <a:p>
            <a:r>
              <a:rPr lang="sl-SI" dirty="0" smtClean="0"/>
              <a:t>cOAlition S bo do leta 2024 izvedel evaluacijo in po potrebi uvedel potrebne spremembe, ki bi prilagodile Načrt S razvoju dogodkov.</a:t>
            </a:r>
          </a:p>
          <a:p>
            <a:r>
              <a:rPr lang="sl-SI" dirty="0"/>
              <a:t>o izvedbenih načelih </a:t>
            </a:r>
            <a:r>
              <a:rPr lang="sl-SI" dirty="0" smtClean="0"/>
              <a:t>smernic </a:t>
            </a:r>
            <a:r>
              <a:rPr lang="sl-SI" dirty="0"/>
              <a:t>za izvajanje Načrta S </a:t>
            </a:r>
            <a:r>
              <a:rPr lang="sl-SI" dirty="0" smtClean="0"/>
              <a:t>bo ARRS obveščal preko njihove spletne strani.</a:t>
            </a:r>
          </a:p>
          <a:p>
            <a:pPr marL="3657600" lvl="8" indent="0">
              <a:buNone/>
            </a:pPr>
            <a:r>
              <a:rPr lang="sl-SI" dirty="0"/>
              <a:t>	</a:t>
            </a:r>
            <a:r>
              <a:rPr lang="sl-SI" dirty="0" smtClean="0"/>
              <a:t>						</a:t>
            </a:r>
          </a:p>
          <a:p>
            <a:pPr marL="3657600" lvl="8" indent="0">
              <a:buNone/>
            </a:pPr>
            <a:endParaRPr lang="sl-SI" dirty="0">
              <a:solidFill>
                <a:schemeClr val="bg1">
                  <a:lumMod val="75000"/>
                </a:schemeClr>
              </a:solidFill>
            </a:endParaRPr>
          </a:p>
          <a:p>
            <a:pPr marL="3657600" lvl="8" indent="0">
              <a:buNone/>
            </a:pPr>
            <a:r>
              <a:rPr lang="sl-SI" dirty="0">
                <a:solidFill>
                  <a:schemeClr val="bg1">
                    <a:lumMod val="75000"/>
                  </a:schemeClr>
                </a:solidFill>
              </a:rPr>
              <a:t>	</a:t>
            </a:r>
            <a:r>
              <a:rPr lang="sl-SI" dirty="0" smtClean="0">
                <a:solidFill>
                  <a:schemeClr val="bg1">
                    <a:lumMod val="75000"/>
                  </a:schemeClr>
                </a:solidFill>
              </a:rPr>
              <a:t>						.</a:t>
            </a:r>
          </a:p>
        </p:txBody>
      </p:sp>
    </p:spTree>
    <p:extLst>
      <p:ext uri="{BB962C8B-B14F-4D97-AF65-F5344CB8AC3E}">
        <p14:creationId xmlns:p14="http://schemas.microsoft.com/office/powerpoint/2010/main" val="1684735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ln>
            <a:noFill/>
          </a:ln>
        </p:spPr>
        <p:txBody>
          <a:bodyPr>
            <a:normAutofit fontScale="92500" lnSpcReduction="20000"/>
          </a:bodyPr>
          <a:lstStyle/>
          <a:p>
            <a:pPr marL="0" indent="0">
              <a:buNone/>
            </a:pPr>
            <a:endParaRPr lang="sl-SI" dirty="0" smtClean="0"/>
          </a:p>
          <a:p>
            <a:pPr marL="0" indent="0">
              <a:buNone/>
            </a:pPr>
            <a:endParaRPr lang="sl-SI" dirty="0" smtClean="0"/>
          </a:p>
          <a:p>
            <a:r>
              <a:rPr lang="sl-SI" dirty="0" smtClean="0"/>
              <a:t>ODPRTA OBJAVA </a:t>
            </a:r>
          </a:p>
          <a:p>
            <a:r>
              <a:rPr lang="sl-SI" dirty="0" smtClean="0"/>
              <a:t>ZLATA ali NAROČNIŠKA - HIBRIDNA revija s posameznimi OD članki</a:t>
            </a:r>
          </a:p>
          <a:p>
            <a:r>
              <a:rPr lang="sl-SI" dirty="0" err="1" smtClean="0"/>
              <a:t>Repozitorij</a:t>
            </a:r>
            <a:r>
              <a:rPr lang="sl-SI" dirty="0" smtClean="0"/>
              <a:t>: </a:t>
            </a:r>
            <a:r>
              <a:rPr lang="sl-SI" b="1" dirty="0" smtClean="0"/>
              <a:t>založnikova verzija članka (</a:t>
            </a:r>
            <a:r>
              <a:rPr lang="sl-SI" b="1" dirty="0" err="1" smtClean="0"/>
              <a:t>VoR</a:t>
            </a:r>
            <a:r>
              <a:rPr lang="sl-SI" b="1" dirty="0" smtClean="0"/>
              <a:t>) </a:t>
            </a:r>
            <a:endParaRPr lang="sl-SI" dirty="0" smtClean="0"/>
          </a:p>
          <a:p>
            <a:r>
              <a:rPr lang="sl-SI" dirty="0" smtClean="0"/>
              <a:t>OD takoj </a:t>
            </a:r>
          </a:p>
          <a:p>
            <a:r>
              <a:rPr lang="sl-SI" dirty="0" smtClean="0"/>
              <a:t>Plačilo objave – Article Processing Charge</a:t>
            </a:r>
          </a:p>
          <a:p>
            <a:r>
              <a:rPr lang="sl-SI" dirty="0" smtClean="0"/>
              <a:t>Materialne avtorske pravice obdrži avtor, založniku dovoli objavo</a:t>
            </a:r>
          </a:p>
          <a:p>
            <a:pPr marL="0" indent="0">
              <a:buNone/>
            </a:pPr>
            <a:endParaRPr lang="sl-SI" dirty="0" smtClean="0"/>
          </a:p>
          <a:p>
            <a:endParaRPr lang="sl-SI" dirty="0"/>
          </a:p>
        </p:txBody>
      </p:sp>
      <p:sp>
        <p:nvSpPr>
          <p:cNvPr id="5" name="Rectangle 4"/>
          <p:cNvSpPr/>
          <p:nvPr/>
        </p:nvSpPr>
        <p:spPr>
          <a:xfrm>
            <a:off x="903514" y="1883228"/>
            <a:ext cx="5090886" cy="4680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b="1" dirty="0" smtClean="0">
                <a:solidFill>
                  <a:schemeClr val="tx1"/>
                </a:solidFill>
              </a:rPr>
              <a:t>ZLATA POT – objava</a:t>
            </a:r>
            <a:endParaRPr lang="sl-SI" sz="2400" b="1" dirty="0">
              <a:solidFill>
                <a:schemeClr val="tx1"/>
              </a:solidFill>
            </a:endParaRPr>
          </a:p>
        </p:txBody>
      </p:sp>
      <p:sp>
        <p:nvSpPr>
          <p:cNvPr id="2" name="Title 1"/>
          <p:cNvSpPr>
            <a:spLocks noGrp="1"/>
          </p:cNvSpPr>
          <p:nvPr>
            <p:ph type="title"/>
          </p:nvPr>
        </p:nvSpPr>
        <p:spPr/>
        <p:txBody>
          <a:bodyPr/>
          <a:lstStyle/>
          <a:p>
            <a:pPr algn="ctr"/>
            <a:r>
              <a:rPr lang="sl-SI" dirty="0"/>
              <a:t>Možnosti </a:t>
            </a:r>
            <a:r>
              <a:rPr lang="sl-SI" dirty="0" smtClean="0"/>
              <a:t>objave </a:t>
            </a:r>
            <a:r>
              <a:rPr lang="sl-SI" dirty="0"/>
              <a:t>v odprtem dostopu</a:t>
            </a:r>
          </a:p>
        </p:txBody>
      </p:sp>
      <p:sp>
        <p:nvSpPr>
          <p:cNvPr id="4" name="Content Placeholder 3"/>
          <p:cNvSpPr>
            <a:spLocks noGrp="1"/>
          </p:cNvSpPr>
          <p:nvPr>
            <p:ph sz="half" idx="2"/>
          </p:nvPr>
        </p:nvSpPr>
        <p:spPr>
          <a:xfrm>
            <a:off x="6172199" y="1825624"/>
            <a:ext cx="5338012" cy="4759659"/>
          </a:xfrm>
          <a:ln>
            <a:noFill/>
          </a:ln>
        </p:spPr>
        <p:txBody>
          <a:bodyPr>
            <a:normAutofit fontScale="92500" lnSpcReduction="20000"/>
          </a:bodyPr>
          <a:lstStyle/>
          <a:p>
            <a:endParaRPr lang="sl-SI" dirty="0"/>
          </a:p>
          <a:p>
            <a:pPr marL="0" indent="0">
              <a:buNone/>
            </a:pPr>
            <a:endParaRPr lang="sl-SI" dirty="0" smtClean="0"/>
          </a:p>
          <a:p>
            <a:r>
              <a:rPr lang="sl-SI" dirty="0" smtClean="0"/>
              <a:t>ZAPRTA OBJAVA pri založniku</a:t>
            </a:r>
          </a:p>
          <a:p>
            <a:r>
              <a:rPr lang="sl-SI" dirty="0"/>
              <a:t>NAROČNIŠKA </a:t>
            </a:r>
            <a:r>
              <a:rPr lang="sl-SI" dirty="0" smtClean="0"/>
              <a:t>revija</a:t>
            </a:r>
          </a:p>
          <a:p>
            <a:pPr marL="0" indent="0">
              <a:buNone/>
            </a:pPr>
            <a:endParaRPr lang="sl-SI" sz="1300" dirty="0" smtClean="0"/>
          </a:p>
          <a:p>
            <a:r>
              <a:rPr lang="sl-SI" dirty="0" err="1" smtClean="0"/>
              <a:t>Repozitorij</a:t>
            </a:r>
            <a:r>
              <a:rPr lang="sl-SI" dirty="0" smtClean="0"/>
              <a:t>: </a:t>
            </a:r>
            <a:r>
              <a:rPr lang="sl-SI" b="1" dirty="0" smtClean="0"/>
              <a:t>končni </a:t>
            </a:r>
            <a:r>
              <a:rPr lang="sl-SI" b="1" dirty="0"/>
              <a:t>recenzirani </a:t>
            </a:r>
            <a:r>
              <a:rPr lang="sl-SI" b="1" dirty="0" smtClean="0"/>
              <a:t>avtorjev rokopis (post-</a:t>
            </a:r>
            <a:r>
              <a:rPr lang="sl-SI" b="1" dirty="0" err="1" smtClean="0"/>
              <a:t>print</a:t>
            </a:r>
            <a:r>
              <a:rPr lang="sl-SI" dirty="0" smtClean="0"/>
              <a:t>) </a:t>
            </a:r>
          </a:p>
          <a:p>
            <a:r>
              <a:rPr lang="sl-SI" dirty="0" smtClean="0"/>
              <a:t>OD z odlogom – embargo</a:t>
            </a:r>
          </a:p>
          <a:p>
            <a:r>
              <a:rPr lang="sl-SI" dirty="0" smtClean="0"/>
              <a:t>Plačilo za branje, ne pa za objavljanje in odprto dostopnost</a:t>
            </a:r>
          </a:p>
          <a:p>
            <a:r>
              <a:rPr lang="sl-SI" dirty="0" smtClean="0"/>
              <a:t>Prenos materialnih avtorskih pravic na založnika</a:t>
            </a:r>
          </a:p>
        </p:txBody>
      </p:sp>
      <p:sp>
        <p:nvSpPr>
          <p:cNvPr id="8" name="Rectangle 7"/>
          <p:cNvSpPr/>
          <p:nvPr/>
        </p:nvSpPr>
        <p:spPr>
          <a:xfrm>
            <a:off x="6215743" y="1883229"/>
            <a:ext cx="5029200" cy="46808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b="1" dirty="0" smtClean="0">
                <a:solidFill>
                  <a:schemeClr val="tx1"/>
                </a:solidFill>
              </a:rPr>
              <a:t>ZELENA POT – arhiviranje</a:t>
            </a:r>
            <a:endParaRPr lang="sl-SI" sz="2400" b="1" dirty="0">
              <a:solidFill>
                <a:schemeClr val="tx1"/>
              </a:solidFill>
            </a:endParaRPr>
          </a:p>
        </p:txBody>
      </p:sp>
    </p:spTree>
    <p:extLst>
      <p:ext uri="{BB962C8B-B14F-4D97-AF65-F5344CB8AC3E}">
        <p14:creationId xmlns:p14="http://schemas.microsoft.com/office/powerpoint/2010/main" val="3586748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4221739" cy="1140692"/>
          </a:xfrm>
        </p:spPr>
        <p:txBody>
          <a:bodyPr>
            <a:normAutofit/>
          </a:bodyPr>
          <a:lstStyle/>
          <a:p>
            <a:endParaRPr lang="sl-SI" dirty="0"/>
          </a:p>
        </p:txBody>
      </p:sp>
      <p:sp>
        <p:nvSpPr>
          <p:cNvPr id="4" name="Text Placeholder 3"/>
          <p:cNvSpPr>
            <a:spLocks noGrp="1"/>
          </p:cNvSpPr>
          <p:nvPr>
            <p:ph type="body" sz="half" idx="2"/>
          </p:nvPr>
        </p:nvSpPr>
        <p:spPr>
          <a:xfrm>
            <a:off x="839788" y="1597892"/>
            <a:ext cx="4203267" cy="4756726"/>
          </a:xfrm>
          <a:ln>
            <a:noFill/>
          </a:ln>
        </p:spPr>
        <p:txBody>
          <a:bodyPr>
            <a:noAutofit/>
          </a:bodyPr>
          <a:lstStyle/>
          <a:p>
            <a:endParaRPr lang="sl-SI" sz="1100" dirty="0" smtClean="0"/>
          </a:p>
          <a:p>
            <a:pPr marL="342900" indent="-342900">
              <a:buFont typeface="+mj-lt"/>
              <a:buAutoNum type="arabicPeriod"/>
            </a:pPr>
            <a:r>
              <a:rPr lang="sl-SI" sz="2000" b="1" dirty="0" smtClean="0"/>
              <a:t>Izbor  OD revije za objavo: </a:t>
            </a:r>
            <a:r>
              <a:rPr lang="sl-SI" sz="2000" b="1" dirty="0" smtClean="0">
                <a:hlinkClick r:id="rId2"/>
              </a:rPr>
              <a:t>DOAJ</a:t>
            </a:r>
            <a:r>
              <a:rPr lang="sl-SI" sz="2000" b="1" dirty="0" smtClean="0"/>
              <a:t>, </a:t>
            </a:r>
            <a:r>
              <a:rPr lang="sl-SI" sz="2000" b="1" dirty="0" err="1" smtClean="0">
                <a:hlinkClick r:id="rId3"/>
              </a:rPr>
              <a:t>Quality</a:t>
            </a:r>
            <a:r>
              <a:rPr lang="sl-SI" sz="2000" b="1" dirty="0" smtClean="0">
                <a:hlinkClick r:id="rId3"/>
              </a:rPr>
              <a:t> OA Market </a:t>
            </a:r>
            <a:r>
              <a:rPr lang="en-SI" sz="2000" b="1" dirty="0" smtClean="0"/>
              <a:t>…</a:t>
            </a:r>
            <a:r>
              <a:rPr lang="sl-SI" sz="2000" b="1" dirty="0" smtClean="0"/>
              <a:t>.</a:t>
            </a:r>
          </a:p>
          <a:p>
            <a:pPr marL="342900" indent="-342900">
              <a:buFont typeface="+mj-lt"/>
              <a:buAutoNum type="arabicPeriod"/>
            </a:pPr>
            <a:r>
              <a:rPr lang="sl-SI" sz="2000" dirty="0" smtClean="0"/>
              <a:t>Oddaja članka reviji, recenzija...</a:t>
            </a:r>
          </a:p>
          <a:p>
            <a:pPr marL="342900" indent="-342900">
              <a:buFont typeface="+mj-lt"/>
              <a:buAutoNum type="arabicPeriod"/>
            </a:pPr>
            <a:r>
              <a:rPr lang="sl-SI" sz="2000" dirty="0" smtClean="0"/>
              <a:t>Članek sprejet v objavo :</a:t>
            </a:r>
          </a:p>
          <a:p>
            <a:pPr marL="800100" lvl="1" indent="-342900">
              <a:buFont typeface="Arial" panose="020B0604020202020204" pitchFamily="34" charset="0"/>
              <a:buChar char="•"/>
            </a:pPr>
            <a:r>
              <a:rPr lang="sl-SI" sz="2000" dirty="0" smtClean="0"/>
              <a:t>Dovoljenje založniku za objavo </a:t>
            </a:r>
            <a:r>
              <a:rPr lang="sl-SI" sz="2000" i="1" dirty="0" smtClean="0"/>
              <a:t>(licence to publish)</a:t>
            </a:r>
          </a:p>
          <a:p>
            <a:pPr marL="800100" lvl="1" indent="-342900">
              <a:buFont typeface="Arial" panose="020B0604020202020204" pitchFamily="34" charset="0"/>
              <a:buChar char="•"/>
            </a:pPr>
            <a:r>
              <a:rPr lang="sl-SI" sz="2000" dirty="0" smtClean="0"/>
              <a:t>© The Author(s)</a:t>
            </a:r>
          </a:p>
          <a:p>
            <a:pPr marL="800100" lvl="1" indent="-342900">
              <a:buFont typeface="Arial" panose="020B0604020202020204" pitchFamily="34" charset="0"/>
              <a:buChar char="•"/>
            </a:pPr>
            <a:r>
              <a:rPr lang="sl-SI" sz="2000" dirty="0" smtClean="0"/>
              <a:t>Avtor dovoli nadaljnjo uporabo - izbira ustrezne licence</a:t>
            </a:r>
          </a:p>
          <a:p>
            <a:pPr marL="342000" indent="-342000">
              <a:buFont typeface="+mj-lt"/>
              <a:buAutoNum type="arabicPeriod"/>
            </a:pPr>
            <a:r>
              <a:rPr lang="sl-SI" sz="2000" dirty="0" smtClean="0"/>
              <a:t>Plačilo stroškov objave APC (article processing charge) ali brez plačila</a:t>
            </a:r>
            <a:endParaRPr lang="sl-SI" sz="2000" i="1" dirty="0" smtClean="0"/>
          </a:p>
          <a:p>
            <a:pPr marL="342000" indent="-342000">
              <a:buFont typeface="+mj-lt"/>
              <a:buAutoNum type="arabicPeriod"/>
            </a:pPr>
            <a:r>
              <a:rPr lang="sl-SI" sz="2000" b="1" dirty="0"/>
              <a:t>O</a:t>
            </a:r>
            <a:r>
              <a:rPr lang="sl-SI" sz="2000" b="1" dirty="0" smtClean="0"/>
              <a:t>dprta objava </a:t>
            </a:r>
            <a:r>
              <a:rPr lang="sl-SI" sz="2000" dirty="0" smtClean="0"/>
              <a:t>v reviji</a:t>
            </a:r>
            <a:endParaRPr lang="sl-SI" sz="2000" dirty="0"/>
          </a:p>
        </p:txBody>
      </p:sp>
      <p:sp>
        <p:nvSpPr>
          <p:cNvPr id="5" name="Rectangle 4"/>
          <p:cNvSpPr/>
          <p:nvPr/>
        </p:nvSpPr>
        <p:spPr>
          <a:xfrm>
            <a:off x="877455" y="572656"/>
            <a:ext cx="4147127" cy="1025236"/>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a:solidFill>
                  <a:prstClr val="black"/>
                </a:solidFill>
                <a:latin typeface="Calibri Light" panose="020F0302020204030204"/>
                <a:ea typeface="+mj-ea"/>
                <a:cs typeface="+mj-cs"/>
              </a:rPr>
              <a:t>ZLATA POT – „ZLATA“ odprtodostopna revija</a:t>
            </a:r>
            <a:endParaRPr lang="sl-SI" b="1" dirty="0"/>
          </a:p>
        </p:txBody>
      </p:sp>
      <p:sp>
        <p:nvSpPr>
          <p:cNvPr id="6" name="Content Placeholder 5"/>
          <p:cNvSpPr>
            <a:spLocks noGrp="1"/>
          </p:cNvSpPr>
          <p:nvPr>
            <p:ph idx="1"/>
          </p:nvPr>
        </p:nvSpPr>
        <p:spPr>
          <a:xfrm>
            <a:off x="5183188" y="443345"/>
            <a:ext cx="6693044" cy="5417705"/>
          </a:xfrm>
        </p:spPr>
        <p:txBody>
          <a:bodyPr/>
          <a:lstStyle/>
          <a:p>
            <a:pPr marL="0" indent="0">
              <a:buNone/>
            </a:pPr>
            <a:endParaRPr lang="sl-SI" dirty="0" smtClean="0"/>
          </a:p>
          <a:p>
            <a:pPr marL="0" indent="0">
              <a:buNone/>
            </a:pPr>
            <a:endParaRPr lang="sl-SI" dirty="0"/>
          </a:p>
          <a:p>
            <a:pPr marL="0" indent="0">
              <a:buNone/>
            </a:pPr>
            <a:endParaRPr lang="sl-SI"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1" y="512056"/>
            <a:ext cx="6694631" cy="1085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PoljeZBesedilom 2"/>
          <p:cNvSpPr txBox="1"/>
          <p:nvPr/>
        </p:nvSpPr>
        <p:spPr>
          <a:xfrm>
            <a:off x="9910915" y="1430541"/>
            <a:ext cx="1877961" cy="369332"/>
          </a:xfrm>
          <a:prstGeom prst="rect">
            <a:avLst/>
          </a:prstGeom>
          <a:solidFill>
            <a:srgbClr val="FFC000"/>
          </a:solidFill>
        </p:spPr>
        <p:txBody>
          <a:bodyPr wrap="square" rtlCol="0">
            <a:spAutoFit/>
          </a:bodyPr>
          <a:lstStyle/>
          <a:p>
            <a:r>
              <a:rPr lang="sl-SI" dirty="0" smtClean="0">
                <a:ln w="0"/>
                <a:effectLst>
                  <a:outerShdw blurRad="38100" dist="19050" dir="2700000" algn="tl" rotWithShape="0">
                    <a:schemeClr val="dk1">
                      <a:alpha val="40000"/>
                    </a:schemeClr>
                  </a:outerShdw>
                </a:effectLst>
              </a:rPr>
              <a:t>ZLATE OD REVIJE</a:t>
            </a:r>
            <a:endParaRPr lang="en-US" dirty="0">
              <a:ln w="0"/>
              <a:effectLst>
                <a:outerShdw blurRad="38100" dist="19050" dir="2700000" algn="tl" rotWithShape="0">
                  <a:schemeClr val="dk1">
                    <a:alpha val="40000"/>
                  </a:schemeClr>
                </a:outerShdw>
              </a:effectLst>
            </a:endParaRPr>
          </a:p>
        </p:txBody>
      </p:sp>
      <p:pic>
        <p:nvPicPr>
          <p:cNvPr id="7" name="Slika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23177" y="1701011"/>
            <a:ext cx="1047750" cy="1047750"/>
          </a:xfrm>
          <a:prstGeom prst="rect">
            <a:avLst/>
          </a:prstGeom>
        </p:spPr>
      </p:pic>
    </p:spTree>
    <p:extLst>
      <p:ext uri="{BB962C8B-B14F-4D97-AF65-F5344CB8AC3E}">
        <p14:creationId xmlns:p14="http://schemas.microsoft.com/office/powerpoint/2010/main" val="2391601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4221739" cy="1140692"/>
          </a:xfrm>
        </p:spPr>
        <p:txBody>
          <a:bodyPr>
            <a:normAutofit/>
          </a:bodyPr>
          <a:lstStyle/>
          <a:p>
            <a:endParaRPr lang="sl-SI" dirty="0"/>
          </a:p>
        </p:txBody>
      </p:sp>
      <p:sp>
        <p:nvSpPr>
          <p:cNvPr id="3" name="Content Placeholder 2"/>
          <p:cNvSpPr>
            <a:spLocks noGrp="1"/>
          </p:cNvSpPr>
          <p:nvPr>
            <p:ph idx="1"/>
          </p:nvPr>
        </p:nvSpPr>
        <p:spPr>
          <a:xfrm>
            <a:off x="5183188" y="443345"/>
            <a:ext cx="6172200" cy="5865091"/>
          </a:xfrm>
        </p:spPr>
        <p:txBody>
          <a:bodyPr>
            <a:normAutofit/>
          </a:bodyPr>
          <a:lstStyle/>
          <a:p>
            <a:r>
              <a:rPr lang="sl-SI" sz="2400" dirty="0" smtClean="0"/>
              <a:t>Politika OD založnika oz. posamezne revije (podrobnejša določila)</a:t>
            </a:r>
          </a:p>
          <a:p>
            <a:endParaRPr lang="sl-SI" sz="2400" dirty="0" smtClean="0"/>
          </a:p>
        </p:txBody>
      </p:sp>
      <p:sp>
        <p:nvSpPr>
          <p:cNvPr id="4" name="Text Placeholder 3"/>
          <p:cNvSpPr>
            <a:spLocks noGrp="1"/>
          </p:cNvSpPr>
          <p:nvPr>
            <p:ph type="body" sz="half" idx="2"/>
          </p:nvPr>
        </p:nvSpPr>
        <p:spPr>
          <a:xfrm>
            <a:off x="839788" y="1597892"/>
            <a:ext cx="4203267" cy="4775199"/>
          </a:xfrm>
          <a:ln>
            <a:noFill/>
          </a:ln>
        </p:spPr>
        <p:txBody>
          <a:bodyPr>
            <a:noAutofit/>
          </a:bodyPr>
          <a:lstStyle/>
          <a:p>
            <a:endParaRPr lang="sl-SI" sz="1100" dirty="0" smtClean="0"/>
          </a:p>
          <a:p>
            <a:pPr marL="342900" indent="-342900">
              <a:buFont typeface="+mj-lt"/>
              <a:buAutoNum type="arabicPeriod"/>
            </a:pPr>
            <a:r>
              <a:rPr lang="sl-SI" sz="2000" b="1" dirty="0" smtClean="0"/>
              <a:t>Izbor  NAROČNIŠKE revije za objavo in preverjanje politike OD založnika</a:t>
            </a:r>
          </a:p>
          <a:p>
            <a:pPr marL="342900" indent="-342900">
              <a:buFont typeface="+mj-lt"/>
              <a:buAutoNum type="arabicPeriod"/>
            </a:pPr>
            <a:r>
              <a:rPr lang="sl-SI" sz="2000" dirty="0" smtClean="0"/>
              <a:t>Oddaja članka reviji, recenzija...</a:t>
            </a:r>
          </a:p>
          <a:p>
            <a:pPr marL="342900" indent="-342900">
              <a:buFont typeface="+mj-lt"/>
              <a:buAutoNum type="arabicPeriod"/>
            </a:pPr>
            <a:r>
              <a:rPr lang="sl-SI" sz="2000" dirty="0" smtClean="0"/>
              <a:t>Članek sprejet v objavo :</a:t>
            </a:r>
          </a:p>
          <a:p>
            <a:pPr marL="800100" lvl="1" indent="-342900">
              <a:buFont typeface="Arial" panose="020B0604020202020204" pitchFamily="34" charset="0"/>
              <a:buChar char="•"/>
            </a:pPr>
            <a:r>
              <a:rPr lang="sl-SI" sz="2000" dirty="0"/>
              <a:t>Podpis pogodbe z </a:t>
            </a:r>
            <a:r>
              <a:rPr lang="sl-SI" sz="2000" dirty="0" smtClean="0"/>
              <a:t>založnikom </a:t>
            </a:r>
            <a:r>
              <a:rPr lang="sl-SI" sz="2000" i="1" dirty="0" smtClean="0"/>
              <a:t>(licence to publish)</a:t>
            </a:r>
          </a:p>
          <a:p>
            <a:pPr marL="800100" lvl="1" indent="-342900">
              <a:buFont typeface="Arial" panose="020B0604020202020204" pitchFamily="34" charset="0"/>
              <a:buChar char="•"/>
            </a:pPr>
            <a:r>
              <a:rPr lang="sl-SI" sz="2000" dirty="0" smtClean="0"/>
              <a:t>© The Author(s) – običajno!</a:t>
            </a:r>
          </a:p>
          <a:p>
            <a:pPr marL="800100" lvl="1" indent="-342900">
              <a:buFont typeface="Arial" panose="020B0604020202020204" pitchFamily="34" charset="0"/>
              <a:buChar char="•"/>
            </a:pPr>
            <a:r>
              <a:rPr lang="sl-SI" sz="2000" dirty="0" smtClean="0"/>
              <a:t>Nadaljnja uporaba - založnik ponuja nabor licenc</a:t>
            </a:r>
          </a:p>
          <a:p>
            <a:pPr marL="342000" indent="-342000">
              <a:buFont typeface="+mj-lt"/>
              <a:buAutoNum type="arabicPeriod"/>
            </a:pPr>
            <a:r>
              <a:rPr lang="sl-SI" sz="2000" dirty="0"/>
              <a:t>Plačilo stroškov objave APC </a:t>
            </a:r>
            <a:r>
              <a:rPr lang="sl-SI" sz="2000" i="1" dirty="0"/>
              <a:t>(article processing </a:t>
            </a:r>
            <a:r>
              <a:rPr lang="sl-SI" sz="2000" i="1" dirty="0" smtClean="0"/>
              <a:t>charge - </a:t>
            </a:r>
            <a:r>
              <a:rPr lang="sl-SI" sz="2000" i="1" dirty="0"/>
              <a:t>Author Pays</a:t>
            </a:r>
            <a:r>
              <a:rPr lang="sl-SI" sz="2000" i="1" dirty="0" smtClean="0"/>
              <a:t>) </a:t>
            </a:r>
          </a:p>
          <a:p>
            <a:pPr marL="342000" indent="-342000">
              <a:buFont typeface="+mj-lt"/>
              <a:buAutoNum type="arabicPeriod"/>
            </a:pPr>
            <a:r>
              <a:rPr lang="sl-SI" sz="2000" b="1" dirty="0"/>
              <a:t>O</a:t>
            </a:r>
            <a:r>
              <a:rPr lang="sl-SI" sz="2000" b="1" dirty="0" smtClean="0"/>
              <a:t>dprta </a:t>
            </a:r>
            <a:r>
              <a:rPr lang="sl-SI" sz="2000" b="1" dirty="0"/>
              <a:t>objava </a:t>
            </a:r>
            <a:r>
              <a:rPr lang="sl-SI" sz="2000" dirty="0"/>
              <a:t>v reviji </a:t>
            </a:r>
          </a:p>
        </p:txBody>
      </p:sp>
      <p:sp>
        <p:nvSpPr>
          <p:cNvPr id="5" name="Rectangle 4"/>
          <p:cNvSpPr/>
          <p:nvPr/>
        </p:nvSpPr>
        <p:spPr>
          <a:xfrm>
            <a:off x="877455" y="572656"/>
            <a:ext cx="4147127" cy="1025236"/>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a:solidFill>
                  <a:prstClr val="black"/>
                </a:solidFill>
                <a:latin typeface="Calibri Light" panose="020F0302020204030204"/>
                <a:ea typeface="+mj-ea"/>
                <a:cs typeface="+mj-cs"/>
              </a:rPr>
              <a:t>ZLATA POT – </a:t>
            </a:r>
            <a:r>
              <a:rPr lang="sl-SI" sz="3200" b="1" dirty="0" smtClean="0">
                <a:solidFill>
                  <a:prstClr val="black"/>
                </a:solidFill>
                <a:latin typeface="Calibri Light" panose="020F0302020204030204"/>
                <a:ea typeface="+mj-ea"/>
                <a:cs typeface="+mj-cs"/>
              </a:rPr>
              <a:t>„HIBRIDNA“ naročniška revija</a:t>
            </a:r>
            <a:endParaRPr lang="sl-SI" dirty="0"/>
          </a:p>
        </p:txBody>
      </p:sp>
    </p:spTree>
    <p:extLst>
      <p:ext uri="{BB962C8B-B14F-4D97-AF65-F5344CB8AC3E}">
        <p14:creationId xmlns:p14="http://schemas.microsoft.com/office/powerpoint/2010/main" val="3598502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1460500"/>
          </a:xfrm>
        </p:spPr>
        <p:txBody>
          <a:bodyPr/>
          <a:lstStyle/>
          <a:p>
            <a:pPr algn="ctr"/>
            <a:r>
              <a:rPr lang="sl-SI" dirty="0" smtClean="0"/>
              <a:t>Odprte licence</a:t>
            </a:r>
            <a:endParaRPr lang="sl-SI" dirty="0"/>
          </a:p>
        </p:txBody>
      </p:sp>
      <p:sp>
        <p:nvSpPr>
          <p:cNvPr id="3" name="Označba mesta vsebine 2"/>
          <p:cNvSpPr>
            <a:spLocks noGrp="1"/>
          </p:cNvSpPr>
          <p:nvPr>
            <p:ph idx="1"/>
          </p:nvPr>
        </p:nvSpPr>
        <p:spPr/>
        <p:txBody>
          <a:bodyPr/>
          <a:lstStyle/>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r>
              <a:rPr lang="sl-SI" dirty="0" err="1" smtClean="0"/>
              <a:t>Creative</a:t>
            </a:r>
            <a:r>
              <a:rPr lang="sl-SI" dirty="0" smtClean="0"/>
              <a:t> </a:t>
            </a:r>
            <a:r>
              <a:rPr lang="sl-SI" dirty="0" err="1"/>
              <a:t>Commons</a:t>
            </a:r>
            <a:r>
              <a:rPr lang="sl-SI" dirty="0"/>
              <a:t> </a:t>
            </a:r>
            <a:r>
              <a:rPr lang="sl-SI" dirty="0" smtClean="0"/>
              <a:t>pomaga </a:t>
            </a:r>
            <a:r>
              <a:rPr lang="sl-SI" dirty="0"/>
              <a:t>zakonito deliti </a:t>
            </a:r>
            <a:r>
              <a:rPr lang="sl-SI" dirty="0" smtClean="0"/>
              <a:t>znanje </a:t>
            </a:r>
            <a:r>
              <a:rPr lang="sl-SI" dirty="0"/>
              <a:t>in ustvarjalnost pri ustvarjanju bolj pravičnega, dostopnega in inovativnega </a:t>
            </a:r>
            <a:r>
              <a:rPr lang="sl-SI" dirty="0" smtClean="0"/>
              <a:t>sveta</a:t>
            </a:r>
          </a:p>
          <a:p>
            <a:endParaRPr lang="sl-SI" dirty="0"/>
          </a:p>
        </p:txBody>
      </p:sp>
      <p:pic>
        <p:nvPicPr>
          <p:cNvPr id="1026" name="Picture 2" descr="Rezultat iskanja slik za cc by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712" y="2484972"/>
            <a:ext cx="3838575" cy="134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506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Creative</a:t>
            </a:r>
            <a:r>
              <a:rPr lang="sl-SI" dirty="0" smtClean="0"/>
              <a:t> </a:t>
            </a:r>
            <a:r>
              <a:rPr lang="sl-SI" dirty="0" err="1" smtClean="0"/>
              <a:t>Commons</a:t>
            </a:r>
            <a:endParaRPr lang="sl-SI" dirty="0"/>
          </a:p>
        </p:txBody>
      </p:sp>
      <p:sp>
        <p:nvSpPr>
          <p:cNvPr id="3" name="Označba mesta vsebine 2"/>
          <p:cNvSpPr>
            <a:spLocks noGrp="1"/>
          </p:cNvSpPr>
          <p:nvPr>
            <p:ph idx="1"/>
          </p:nvPr>
        </p:nvSpPr>
        <p:spPr/>
        <p:txBody>
          <a:bodyPr/>
          <a:lstStyle/>
          <a:p>
            <a:r>
              <a:rPr lang="sl-SI" dirty="0"/>
              <a:t>o</a:t>
            </a:r>
            <a:r>
              <a:rPr lang="sl-SI" dirty="0" smtClean="0"/>
              <a:t>d </a:t>
            </a:r>
            <a:r>
              <a:rPr lang="sl-SI" dirty="0"/>
              <a:t>29. oktobra 2005 </a:t>
            </a:r>
            <a:r>
              <a:rPr lang="sl-SI" dirty="0" smtClean="0"/>
              <a:t>so </a:t>
            </a:r>
            <a:r>
              <a:rPr lang="sl-SI" dirty="0"/>
              <a:t>na voljo tudi </a:t>
            </a:r>
            <a:r>
              <a:rPr lang="sl-SI" u="sng" dirty="0">
                <a:hlinkClick r:id="rId2"/>
              </a:rPr>
              <a:t>slovenske različice licenc</a:t>
            </a:r>
            <a:r>
              <a:rPr lang="sl-SI" dirty="0"/>
              <a:t>, napisane v slovenskem jeziku in prilagojene našemu pravnemu redu.</a:t>
            </a:r>
          </a:p>
          <a:p>
            <a:r>
              <a:rPr lang="sl-SI" dirty="0"/>
              <a:t>p</a:t>
            </a:r>
            <a:r>
              <a:rPr lang="sl-SI" dirty="0" smtClean="0"/>
              <a:t>ri </a:t>
            </a:r>
            <a:r>
              <a:rPr lang="sl-SI" dirty="0" err="1"/>
              <a:t>Creative</a:t>
            </a:r>
            <a:r>
              <a:rPr lang="sl-SI" dirty="0"/>
              <a:t> </a:t>
            </a:r>
            <a:r>
              <a:rPr lang="sl-SI" dirty="0" err="1"/>
              <a:t>Commons</a:t>
            </a:r>
            <a:r>
              <a:rPr lang="sl-SI" dirty="0"/>
              <a:t> Slovenija </a:t>
            </a:r>
            <a:r>
              <a:rPr lang="sl-SI" dirty="0" smtClean="0"/>
              <a:t>sodeluje</a:t>
            </a:r>
            <a:r>
              <a:rPr lang="sl-SI" dirty="0"/>
              <a:t> </a:t>
            </a:r>
            <a:r>
              <a:rPr lang="sl-SI" u="sng" dirty="0">
                <a:hlinkClick r:id="rId3"/>
              </a:rPr>
              <a:t>Inštitut za intelektualno lastnino - IPI</a:t>
            </a:r>
            <a:r>
              <a:rPr lang="sl-SI" dirty="0"/>
              <a:t>, ki skrbi za pravne vidike prilagajanja licence</a:t>
            </a:r>
          </a:p>
          <a:p>
            <a:r>
              <a:rPr lang="sl-SI" dirty="0"/>
              <a:t>n</a:t>
            </a:r>
            <a:r>
              <a:rPr lang="sl-SI" dirty="0" smtClean="0"/>
              <a:t>e </a:t>
            </a:r>
            <a:r>
              <a:rPr lang="sl-SI" dirty="0"/>
              <a:t>omogočajo vam omejevanja pravic, ki jih dovoljujejo izjeme in omejitve avtorske pravice niti vam ne omogočajo nadzora nad stvarmi, ki niso varovane z avtorsko pravico – npr. dejstvi ali idejami.</a:t>
            </a:r>
          </a:p>
        </p:txBody>
      </p:sp>
    </p:spTree>
    <p:extLst>
      <p:ext uri="{BB962C8B-B14F-4D97-AF65-F5344CB8AC3E}">
        <p14:creationId xmlns:p14="http://schemas.microsoft.com/office/powerpoint/2010/main" val="1019666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sz="4000" b="1" dirty="0" smtClean="0"/>
              <a:t>Centralna tehniška knjižnica Univerze v </a:t>
            </a:r>
            <a:r>
              <a:rPr lang="sl-SI" sz="4000" b="1" dirty="0" smtClean="0"/>
              <a:t>Ljubljani </a:t>
            </a:r>
            <a:r>
              <a:rPr lang="sl-SI" sz="4000" b="1" dirty="0" smtClean="0"/>
              <a:t>CTK</a:t>
            </a:r>
            <a:endParaRPr lang="sl-SI" sz="4000" b="1" dirty="0"/>
          </a:p>
        </p:txBody>
      </p:sp>
      <p:sp>
        <p:nvSpPr>
          <p:cNvPr id="3" name="Označba mesta vsebine 2"/>
          <p:cNvSpPr>
            <a:spLocks noGrp="1"/>
          </p:cNvSpPr>
          <p:nvPr>
            <p:ph idx="1"/>
          </p:nvPr>
        </p:nvSpPr>
        <p:spPr>
          <a:xfrm>
            <a:off x="3072062" y="1825625"/>
            <a:ext cx="8281737" cy="4351338"/>
          </a:xfrm>
        </p:spPr>
        <p:txBody>
          <a:bodyPr>
            <a:normAutofit/>
          </a:bodyPr>
          <a:lstStyle/>
          <a:p>
            <a:pPr marL="0" indent="0">
              <a:buNone/>
            </a:pPr>
            <a:endParaRPr lang="sl-SI" dirty="0" smtClean="0"/>
          </a:p>
          <a:p>
            <a:pPr marL="0" indent="0">
              <a:buNone/>
            </a:pPr>
            <a:r>
              <a:rPr lang="sl-SI" dirty="0" smtClean="0"/>
              <a:t>Pomagamo raziskovalcem:</a:t>
            </a:r>
            <a:endParaRPr lang="sl-SI" dirty="0" smtClean="0"/>
          </a:p>
          <a:p>
            <a:r>
              <a:rPr lang="sl-SI" dirty="0" smtClean="0"/>
              <a:t>pogajanja z velikimi založniki,</a:t>
            </a:r>
          </a:p>
          <a:p>
            <a:r>
              <a:rPr lang="sl-SI" dirty="0"/>
              <a:t>s</a:t>
            </a:r>
            <a:r>
              <a:rPr lang="sl-SI" dirty="0" smtClean="0"/>
              <a:t>odeluje z ARRS glede novih politik in razpisov,</a:t>
            </a:r>
          </a:p>
          <a:p>
            <a:r>
              <a:rPr lang="sl-SI" dirty="0" smtClean="0"/>
              <a:t>svetuje založnikom glede odprtega dostopa,</a:t>
            </a:r>
          </a:p>
          <a:p>
            <a:r>
              <a:rPr lang="sl-SI" dirty="0" smtClean="0"/>
              <a:t>upravlja Digitalni </a:t>
            </a:r>
            <a:r>
              <a:rPr lang="sl-SI" dirty="0" err="1" smtClean="0"/>
              <a:t>repozitorij</a:t>
            </a:r>
            <a:r>
              <a:rPr lang="sl-SI" dirty="0" smtClean="0"/>
              <a:t> raziskovalnih organizacij Slovenije </a:t>
            </a:r>
            <a:r>
              <a:rPr lang="sl-SI" dirty="0" smtClean="0">
                <a:hlinkClick r:id="rId2"/>
              </a:rPr>
              <a:t>http://dirros.openscience.si/</a:t>
            </a:r>
            <a:r>
              <a:rPr lang="sl-SI" dirty="0" smtClean="0"/>
              <a:t>,</a:t>
            </a:r>
          </a:p>
          <a:p>
            <a:r>
              <a:rPr lang="sl-SI" dirty="0" smtClean="0"/>
              <a:t>svetuje raziskovalcem</a:t>
            </a:r>
            <a:r>
              <a:rPr lang="sl-SI" dirty="0" smtClean="0"/>
              <a:t>.</a:t>
            </a:r>
            <a:r>
              <a:rPr lang="sl-SI" dirty="0" smtClean="0"/>
              <a:t>							</a:t>
            </a:r>
            <a:r>
              <a:rPr lang="sl-SI" dirty="0" smtClean="0">
                <a:solidFill>
                  <a:schemeClr val="bg1">
                    <a:lumMod val="75000"/>
                  </a:schemeClr>
                </a:solidFill>
              </a:rPr>
              <a:t>.</a:t>
            </a:r>
            <a:endParaRPr lang="sl-SI" dirty="0">
              <a:solidFill>
                <a:schemeClr val="bg1">
                  <a:lumMod val="75000"/>
                </a:schemeClr>
              </a:solidFill>
            </a:endParaRPr>
          </a:p>
        </p:txBody>
      </p:sp>
      <p:pic>
        <p:nvPicPr>
          <p:cNvPr id="4" name="Picture 4" descr="Rezultat iskanja slik za open ac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5585" y="3159689"/>
            <a:ext cx="1456039" cy="2275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915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Creative</a:t>
            </a:r>
            <a:r>
              <a:rPr lang="sl-SI" dirty="0" smtClean="0"/>
              <a:t> </a:t>
            </a:r>
            <a:r>
              <a:rPr lang="sl-SI" dirty="0" err="1" smtClean="0"/>
              <a:t>Commons</a:t>
            </a:r>
            <a:endParaRPr lang="sl-SI" dirty="0"/>
          </a:p>
        </p:txBody>
      </p:sp>
      <p:sp>
        <p:nvSpPr>
          <p:cNvPr id="3" name="Označba mesta vsebine 2"/>
          <p:cNvSpPr>
            <a:spLocks noGrp="1"/>
          </p:cNvSpPr>
          <p:nvPr>
            <p:ph idx="1"/>
          </p:nvPr>
        </p:nvSpPr>
        <p:spPr/>
        <p:txBody>
          <a:bodyPr/>
          <a:lstStyle/>
          <a:p>
            <a:r>
              <a:rPr lang="sl-SI" dirty="0"/>
              <a:t>l</a:t>
            </a:r>
            <a:r>
              <a:rPr lang="sl-SI" dirty="0" smtClean="0"/>
              <a:t>icence </a:t>
            </a:r>
            <a:r>
              <a:rPr lang="sl-SI" dirty="0" err="1"/>
              <a:t>Creative</a:t>
            </a:r>
            <a:r>
              <a:rPr lang="sl-SI" dirty="0"/>
              <a:t> </a:t>
            </a:r>
            <a:r>
              <a:rPr lang="sl-SI" dirty="0" err="1"/>
              <a:t>Commons</a:t>
            </a:r>
            <a:r>
              <a:rPr lang="sl-SI" dirty="0"/>
              <a:t> so zapisane v treh različnih oblikah: Povzetek licence (berljivo za </a:t>
            </a:r>
            <a:r>
              <a:rPr lang="sl-SI" b="1" dirty="0"/>
              <a:t>uporabnike</a:t>
            </a:r>
            <a:r>
              <a:rPr lang="sl-SI" dirty="0"/>
              <a:t>), Celotno pravno besedilo licence (berljivo za </a:t>
            </a:r>
            <a:r>
              <a:rPr lang="sl-SI" b="1" dirty="0"/>
              <a:t>pravnike</a:t>
            </a:r>
            <a:r>
              <a:rPr lang="sl-SI" dirty="0"/>
              <a:t>), in Metapodatki (berljivo za </a:t>
            </a:r>
            <a:r>
              <a:rPr lang="sl-SI" b="1" dirty="0"/>
              <a:t>računalnike</a:t>
            </a:r>
            <a:r>
              <a:rPr lang="sl-SI" dirty="0"/>
              <a:t>). Za objavo dela pod licenco </a:t>
            </a:r>
            <a:r>
              <a:rPr lang="sl-SI" dirty="0" err="1"/>
              <a:t>Creative</a:t>
            </a:r>
            <a:r>
              <a:rPr lang="sl-SI" dirty="0"/>
              <a:t> </a:t>
            </a:r>
            <a:r>
              <a:rPr lang="sl-SI" dirty="0" err="1"/>
              <a:t>Commons</a:t>
            </a:r>
            <a:r>
              <a:rPr lang="sl-SI" dirty="0"/>
              <a:t> vam ni treba ničesar podpisati – preprosto izberite ustrezno </a:t>
            </a:r>
            <a:r>
              <a:rPr lang="sl-SI" dirty="0" smtClean="0"/>
              <a:t>licenco</a:t>
            </a:r>
          </a:p>
          <a:p>
            <a:r>
              <a:rPr lang="sl-SI" dirty="0"/>
              <a:t>vse licence </a:t>
            </a:r>
            <a:r>
              <a:rPr lang="sl-SI" dirty="0" smtClean="0"/>
              <a:t>so </a:t>
            </a:r>
            <a:r>
              <a:rPr lang="sl-SI" dirty="0" err="1" smtClean="0"/>
              <a:t>neizključne</a:t>
            </a:r>
            <a:r>
              <a:rPr lang="sl-SI" dirty="0"/>
              <a:t>. To pomeni, da tudi če ste javnosti dovolili uporabo vašega dela pod eno od licenc </a:t>
            </a:r>
            <a:r>
              <a:rPr lang="sl-SI" dirty="0" err="1"/>
              <a:t>Creative</a:t>
            </a:r>
            <a:r>
              <a:rPr lang="sl-SI" dirty="0"/>
              <a:t> </a:t>
            </a:r>
            <a:r>
              <a:rPr lang="sl-SI" dirty="0" err="1"/>
              <a:t>Commons</a:t>
            </a:r>
            <a:r>
              <a:rPr lang="sl-SI" dirty="0"/>
              <a:t>, lahko </a:t>
            </a:r>
            <a:r>
              <a:rPr lang="sl-SI" b="1" dirty="0"/>
              <a:t>kasneje</a:t>
            </a:r>
            <a:r>
              <a:rPr lang="sl-SI" dirty="0"/>
              <a:t> nekomu podelite drugo in drugačno </a:t>
            </a:r>
            <a:r>
              <a:rPr lang="sl-SI" dirty="0" err="1"/>
              <a:t>neizključno</a:t>
            </a:r>
            <a:r>
              <a:rPr lang="sl-SI" dirty="0"/>
              <a:t> licenco npr. za denar.</a:t>
            </a:r>
          </a:p>
        </p:txBody>
      </p:sp>
    </p:spTree>
    <p:extLst>
      <p:ext uri="{BB962C8B-B14F-4D97-AF65-F5344CB8AC3E}">
        <p14:creationId xmlns:p14="http://schemas.microsoft.com/office/powerpoint/2010/main" val="2714844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Izbira</a:t>
            </a:r>
            <a:endParaRPr lang="sl-SI" dirty="0"/>
          </a:p>
        </p:txBody>
      </p:sp>
      <p:sp>
        <p:nvSpPr>
          <p:cNvPr id="3" name="Označba mesta vsebine 2"/>
          <p:cNvSpPr>
            <a:spLocks noGrp="1"/>
          </p:cNvSpPr>
          <p:nvPr>
            <p:ph idx="1"/>
          </p:nvPr>
        </p:nvSpPr>
        <p:spPr/>
        <p:txBody>
          <a:bodyPr/>
          <a:lstStyle/>
          <a:p>
            <a:pPr marL="0" indent="0">
              <a:buNone/>
            </a:pPr>
            <a:r>
              <a:rPr lang="sl-SI" dirty="0">
                <a:hlinkClick r:id="rId2"/>
              </a:rPr>
              <a:t>https://creativecommons.org/choose/?lang=sl</a:t>
            </a:r>
            <a:endParaRPr lang="sl-SI" b="1" dirty="0" smtClean="0"/>
          </a:p>
          <a:p>
            <a:pPr marL="0" indent="0">
              <a:buNone/>
            </a:pPr>
            <a:endParaRPr lang="sl-SI" b="1" dirty="0" smtClean="0"/>
          </a:p>
          <a:p>
            <a:pPr marL="0" indent="0">
              <a:buNone/>
            </a:pPr>
            <a:r>
              <a:rPr lang="pt-BR" b="1" dirty="0" smtClean="0"/>
              <a:t>Ali </a:t>
            </a:r>
            <a:r>
              <a:rPr lang="pt-BR" b="1" dirty="0"/>
              <a:t>dovolite predelave vašega dela</a:t>
            </a:r>
            <a:r>
              <a:rPr lang="pt-BR" b="1" dirty="0" smtClean="0"/>
              <a:t>?</a:t>
            </a:r>
            <a:endParaRPr lang="sl-SI" b="1" dirty="0" smtClean="0"/>
          </a:p>
          <a:p>
            <a:pPr marL="457200" lvl="1" indent="0">
              <a:buNone/>
            </a:pPr>
            <a:r>
              <a:rPr lang="sl-SI" dirty="0" smtClean="0"/>
              <a:t>da		ne		d</a:t>
            </a:r>
            <a:r>
              <a:rPr lang="sl-SI" altLang="sl-SI" dirty="0" smtClean="0"/>
              <a:t>a</a:t>
            </a:r>
            <a:r>
              <a:rPr lang="sl-SI" altLang="sl-SI" dirty="0"/>
              <a:t>, če predelave ponudijo pod enakimi pogoji</a:t>
            </a:r>
            <a:endParaRPr lang="pt-BR" dirty="0"/>
          </a:p>
          <a:p>
            <a:pPr marL="0" indent="0">
              <a:buNone/>
            </a:pPr>
            <a:endParaRPr lang="sl-SI" b="1" dirty="0" smtClean="0"/>
          </a:p>
          <a:p>
            <a:pPr marL="0" indent="0">
              <a:buNone/>
            </a:pPr>
            <a:r>
              <a:rPr lang="sl-SI" b="1" dirty="0" smtClean="0"/>
              <a:t>Ali </a:t>
            </a:r>
            <a:r>
              <a:rPr lang="sl-SI" b="1" dirty="0"/>
              <a:t>dovolite komercialno uporabo dela?</a:t>
            </a:r>
          </a:p>
          <a:p>
            <a:pPr marL="457200" lvl="1" indent="0">
              <a:buNone/>
            </a:pPr>
            <a:r>
              <a:rPr lang="sl-SI" dirty="0"/>
              <a:t>d</a:t>
            </a:r>
            <a:r>
              <a:rPr lang="sl-SI" dirty="0" smtClean="0"/>
              <a:t>a		ne</a:t>
            </a:r>
            <a:endParaRPr lang="sl-SI" dirty="0"/>
          </a:p>
        </p:txBody>
      </p:sp>
    </p:spTree>
    <p:extLst>
      <p:ext uri="{BB962C8B-B14F-4D97-AF65-F5344CB8AC3E}">
        <p14:creationId xmlns:p14="http://schemas.microsoft.com/office/powerpoint/2010/main" val="4228415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Dodatno</a:t>
            </a:r>
            <a:endParaRPr lang="sl-SI" dirty="0"/>
          </a:p>
        </p:txBody>
      </p:sp>
      <p:sp>
        <p:nvSpPr>
          <p:cNvPr id="3" name="Označba mesta vsebine 2"/>
          <p:cNvSpPr>
            <a:spLocks noGrp="1"/>
          </p:cNvSpPr>
          <p:nvPr>
            <p:ph idx="1"/>
          </p:nvPr>
        </p:nvSpPr>
        <p:spPr/>
        <p:txBody>
          <a:bodyPr>
            <a:normAutofit/>
          </a:bodyPr>
          <a:lstStyle/>
          <a:p>
            <a:r>
              <a:rPr lang="sl-SI" dirty="0"/>
              <a:t>Omogočite ostalim lažjo navajanje vašega </a:t>
            </a:r>
            <a:r>
              <a:rPr lang="sl-SI" dirty="0" smtClean="0"/>
              <a:t>avtorstva. Ta </a:t>
            </a:r>
            <a:r>
              <a:rPr lang="sl-SI" dirty="0"/>
              <a:t>del ni obvezen, vendar če ga izpolnite, bo predlagana HTML koda razširjena s strojno-berljivimi metapodatki!</a:t>
            </a:r>
          </a:p>
          <a:p>
            <a:r>
              <a:rPr lang="sl-SI" dirty="0"/>
              <a:t>Ali imate spletno stran? Prekopirajte kodo in obvestite obiskovalce</a:t>
            </a:r>
            <a:r>
              <a:rPr lang="sl-SI" dirty="0" smtClean="0"/>
              <a:t>!</a:t>
            </a:r>
          </a:p>
          <a:p>
            <a:endParaRPr lang="sl-SI" dirty="0"/>
          </a:p>
          <a:p>
            <a:endParaRPr lang="sl-SI" dirty="0" smtClean="0"/>
          </a:p>
          <a:p>
            <a:endParaRPr lang="sl-SI" dirty="0"/>
          </a:p>
          <a:p>
            <a:endParaRPr lang="sl-SI" dirty="0" smtClean="0"/>
          </a:p>
          <a:p>
            <a:pPr marL="0" indent="0">
              <a:buNone/>
            </a:pPr>
            <a:r>
              <a:rPr lang="sl-SI" dirty="0" smtClean="0"/>
              <a:t>											</a:t>
            </a:r>
            <a:r>
              <a:rPr lang="sl-SI" dirty="0" smtClean="0">
                <a:solidFill>
                  <a:schemeClr val="bg1">
                    <a:lumMod val="75000"/>
                  </a:schemeClr>
                </a:solidFill>
              </a:rPr>
              <a:t>.</a:t>
            </a:r>
            <a:endParaRPr lang="sl-SI" dirty="0">
              <a:solidFill>
                <a:schemeClr val="bg1">
                  <a:lumMod val="75000"/>
                </a:schemeClr>
              </a:solidFill>
            </a:endParaRPr>
          </a:p>
        </p:txBody>
      </p:sp>
    </p:spTree>
    <p:extLst>
      <p:ext uri="{BB962C8B-B14F-4D97-AF65-F5344CB8AC3E}">
        <p14:creationId xmlns:p14="http://schemas.microsoft.com/office/powerpoint/2010/main" val="3491253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4900" dirty="0" smtClean="0"/>
              <a:t>Stroški objave: </a:t>
            </a:r>
            <a:r>
              <a:rPr lang="sl-SI" sz="4900" dirty="0"/>
              <a:t>APC </a:t>
            </a:r>
            <a:r>
              <a:rPr lang="sl-SI" sz="4900" i="1" dirty="0"/>
              <a:t>(</a:t>
            </a:r>
            <a:r>
              <a:rPr lang="sl-SI" sz="4900" i="1" dirty="0" err="1"/>
              <a:t>article</a:t>
            </a:r>
            <a:r>
              <a:rPr lang="sl-SI" sz="4900" i="1" dirty="0"/>
              <a:t> </a:t>
            </a:r>
            <a:r>
              <a:rPr lang="sl-SI" sz="4900" i="1" dirty="0" err="1"/>
              <a:t>processing</a:t>
            </a:r>
            <a:r>
              <a:rPr lang="sl-SI" sz="4900" i="1" dirty="0"/>
              <a:t> </a:t>
            </a:r>
            <a:r>
              <a:rPr lang="sl-SI" sz="4900" i="1" dirty="0" err="1"/>
              <a:t>charge</a:t>
            </a:r>
            <a:r>
              <a:rPr lang="sl-SI" sz="4900" i="1" dirty="0" smtClean="0"/>
              <a:t>) </a:t>
            </a:r>
            <a:r>
              <a:rPr lang="sl-SI" i="1" dirty="0" smtClean="0"/>
              <a:t/>
            </a:r>
            <a:br>
              <a:rPr lang="sl-SI" i="1" dirty="0" smtClean="0"/>
            </a:br>
            <a:r>
              <a:rPr lang="sl-SI" sz="3100" dirty="0" smtClean="0"/>
              <a:t>- odločitev </a:t>
            </a:r>
            <a:r>
              <a:rPr lang="sl-SI" sz="3100" dirty="0"/>
              <a:t>vseh </a:t>
            </a:r>
            <a:r>
              <a:rPr lang="sl-SI" sz="3100" dirty="0" smtClean="0"/>
              <a:t>avtorjev - takojšnja </a:t>
            </a:r>
            <a:r>
              <a:rPr lang="sl-SI" sz="3100" dirty="0"/>
              <a:t>dostopnost </a:t>
            </a:r>
            <a:br>
              <a:rPr lang="sl-SI" sz="3100" dirty="0"/>
            </a:br>
            <a:r>
              <a:rPr lang="sl-SI" sz="3100" dirty="0" smtClean="0"/>
              <a:t>- lahko</a:t>
            </a:r>
            <a:r>
              <a:rPr lang="en-US" sz="3100" dirty="0" smtClean="0"/>
              <a:t> </a:t>
            </a:r>
            <a:r>
              <a:rPr lang="en-US" sz="3100" dirty="0" err="1" smtClean="0"/>
              <a:t>brez</a:t>
            </a:r>
            <a:r>
              <a:rPr lang="sl-SI" sz="3100" dirty="0" smtClean="0"/>
              <a:t> plačila </a:t>
            </a:r>
            <a:r>
              <a:rPr lang="en-US" sz="3100" dirty="0" smtClean="0"/>
              <a:t>(platinum </a:t>
            </a:r>
            <a:r>
              <a:rPr lang="en-US" sz="3100" dirty="0"/>
              <a:t>OD, </a:t>
            </a:r>
            <a:r>
              <a:rPr lang="sl-SI" sz="3100" dirty="0" smtClean="0"/>
              <a:t>različne </a:t>
            </a:r>
            <a:r>
              <a:rPr lang="en-US" sz="3100" dirty="0" err="1" smtClean="0"/>
              <a:t>iniciative</a:t>
            </a:r>
            <a:r>
              <a:rPr lang="sl-SI" sz="3100" dirty="0" smtClean="0"/>
              <a:t>, podpore</a:t>
            </a:r>
            <a:r>
              <a:rPr lang="en-US" sz="3100" dirty="0" smtClean="0"/>
              <a:t>….)</a:t>
            </a:r>
            <a:endParaRPr lang="en-US" sz="3100" dirty="0"/>
          </a:p>
        </p:txBody>
      </p:sp>
      <p:sp>
        <p:nvSpPr>
          <p:cNvPr id="7" name="Označba mesta vsebine 6"/>
          <p:cNvSpPr>
            <a:spLocks noGrp="1"/>
          </p:cNvSpPr>
          <p:nvPr>
            <p:ph sz="half" idx="2"/>
          </p:nvPr>
        </p:nvSpPr>
        <p:spPr>
          <a:xfrm>
            <a:off x="843834" y="2908198"/>
            <a:ext cx="5157787" cy="3684588"/>
          </a:xfrm>
        </p:spPr>
        <p:txBody>
          <a:bodyPr>
            <a:normAutofit/>
          </a:bodyPr>
          <a:lstStyle/>
          <a:p>
            <a:r>
              <a:rPr lang="sl-SI" dirty="0" smtClean="0"/>
              <a:t>APC ureja (</a:t>
            </a:r>
            <a:r>
              <a:rPr lang="sl-SI" dirty="0" err="1" smtClean="0"/>
              <a:t>submitting</a:t>
            </a:r>
            <a:r>
              <a:rPr lang="sl-SI" dirty="0" smtClean="0"/>
              <a:t>) </a:t>
            </a:r>
            <a:r>
              <a:rPr lang="sl-SI" dirty="0" err="1" smtClean="0"/>
              <a:t>corresponding</a:t>
            </a:r>
            <a:r>
              <a:rPr lang="sl-SI" dirty="0" smtClean="0"/>
              <a:t> </a:t>
            </a:r>
            <a:r>
              <a:rPr lang="sl-SI" dirty="0" err="1" smtClean="0"/>
              <a:t>author</a:t>
            </a:r>
            <a:endParaRPr lang="sl-SI" dirty="0" smtClean="0"/>
          </a:p>
          <a:p>
            <a:r>
              <a:rPr lang="sl-SI" dirty="0" smtClean="0"/>
              <a:t>Upravičeni strošek na projektu </a:t>
            </a:r>
            <a:r>
              <a:rPr lang="x-none" dirty="0" smtClean="0"/>
              <a:t>–</a:t>
            </a:r>
            <a:r>
              <a:rPr lang="sl-SI" dirty="0" smtClean="0"/>
              <a:t> planiranje vnaprej</a:t>
            </a:r>
          </a:p>
          <a:p>
            <a:r>
              <a:rPr lang="sl-SI" dirty="0" smtClean="0"/>
              <a:t>Plačilo naj bremeni inštitucije, ne avtorja</a:t>
            </a:r>
          </a:p>
          <a:p>
            <a:r>
              <a:rPr lang="sl-SI" dirty="0" smtClean="0"/>
              <a:t>Upravljanje plačil </a:t>
            </a:r>
            <a:r>
              <a:rPr lang="x-none" smtClean="0"/>
              <a:t>–</a:t>
            </a:r>
            <a:r>
              <a:rPr lang="sl-SI" dirty="0" smtClean="0"/>
              <a:t> avtomatizirani postopki</a:t>
            </a:r>
            <a:endParaRPr lang="en-US" dirty="0"/>
          </a:p>
        </p:txBody>
      </p:sp>
      <p:sp>
        <p:nvSpPr>
          <p:cNvPr id="9" name="Označba mesta vsebine 8"/>
          <p:cNvSpPr>
            <a:spLocks noGrp="1"/>
          </p:cNvSpPr>
          <p:nvPr>
            <p:ph sz="quarter" idx="4"/>
          </p:nvPr>
        </p:nvSpPr>
        <p:spPr>
          <a:xfrm>
            <a:off x="6191097" y="2908198"/>
            <a:ext cx="5183188" cy="3684588"/>
          </a:xfrm>
        </p:spPr>
        <p:txBody>
          <a:bodyPr>
            <a:normAutofit fontScale="92500"/>
          </a:bodyPr>
          <a:lstStyle/>
          <a:p>
            <a:r>
              <a:rPr lang="sl-SI" dirty="0" smtClean="0"/>
              <a:t>„</a:t>
            </a:r>
            <a:r>
              <a:rPr lang="sl-SI" dirty="0" err="1"/>
              <a:t>Author</a:t>
            </a:r>
            <a:r>
              <a:rPr lang="sl-SI" dirty="0"/>
              <a:t> </a:t>
            </a:r>
            <a:r>
              <a:rPr lang="sl-SI" dirty="0" err="1"/>
              <a:t>Pays</a:t>
            </a:r>
            <a:r>
              <a:rPr lang="sl-SI" dirty="0"/>
              <a:t>“ – v isti reviji je nekaj člankov </a:t>
            </a:r>
            <a:r>
              <a:rPr lang="sl-SI" dirty="0" err="1"/>
              <a:t>odprtodostopnih</a:t>
            </a:r>
            <a:r>
              <a:rPr lang="sl-SI" dirty="0"/>
              <a:t>, ostali samo s plačilom naročnine na revijo – ohranitev tradicionalnega modela </a:t>
            </a:r>
            <a:r>
              <a:rPr lang="sl-SI" dirty="0" smtClean="0"/>
              <a:t>naročnin</a:t>
            </a:r>
          </a:p>
          <a:p>
            <a:r>
              <a:rPr lang="sl-SI" dirty="0"/>
              <a:t>Povprečni APC za objave v hibridnih revijah </a:t>
            </a:r>
            <a:r>
              <a:rPr lang="sl-SI" dirty="0">
                <a:hlinkClick r:id="rId3"/>
              </a:rPr>
              <a:t>višji</a:t>
            </a:r>
            <a:r>
              <a:rPr lang="sl-SI" dirty="0"/>
              <a:t> kot v zlatih revijah</a:t>
            </a:r>
          </a:p>
          <a:p>
            <a:r>
              <a:rPr lang="sl-SI" dirty="0"/>
              <a:t>Hibridne revije – uveljavljene, višji faktorji vpliva</a:t>
            </a:r>
          </a:p>
          <a:p>
            <a:endParaRPr lang="en-US" dirty="0"/>
          </a:p>
        </p:txBody>
      </p:sp>
      <p:sp>
        <p:nvSpPr>
          <p:cNvPr id="10" name="Rectangle 4"/>
          <p:cNvSpPr txBox="1">
            <a:spLocks noGrp="1"/>
          </p:cNvSpPr>
          <p:nvPr>
            <p:ph type="body" idx="1"/>
          </p:nvPr>
        </p:nvSpPr>
        <p:spPr>
          <a:xfrm>
            <a:off x="843834" y="2003477"/>
            <a:ext cx="5157787" cy="823912"/>
          </a:xfrm>
          <a:prstGeom prst="rect">
            <a:avLst/>
          </a:prstGeom>
          <a:solidFill>
            <a:srgbClr val="FFC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sl-SI" sz="3200" b="1" dirty="0" smtClean="0">
                <a:solidFill>
                  <a:prstClr val="black"/>
                </a:solidFill>
                <a:latin typeface="Calibri Light" panose="020F0302020204030204"/>
                <a:ea typeface="+mj-ea"/>
                <a:cs typeface="+mj-cs"/>
              </a:rPr>
              <a:t>ZLATA POT – „ZLATA“ </a:t>
            </a:r>
            <a:r>
              <a:rPr lang="sl-SI" sz="3200" b="1" dirty="0" err="1" smtClean="0">
                <a:solidFill>
                  <a:prstClr val="black"/>
                </a:solidFill>
                <a:latin typeface="Calibri Light" panose="020F0302020204030204"/>
                <a:ea typeface="+mj-ea"/>
                <a:cs typeface="+mj-cs"/>
              </a:rPr>
              <a:t>odprtodostopna</a:t>
            </a:r>
            <a:r>
              <a:rPr lang="sl-SI" sz="3200" b="1" dirty="0" smtClean="0">
                <a:solidFill>
                  <a:prstClr val="black"/>
                </a:solidFill>
                <a:latin typeface="Calibri Light" panose="020F0302020204030204"/>
                <a:ea typeface="+mj-ea"/>
                <a:cs typeface="+mj-cs"/>
              </a:rPr>
              <a:t> revija</a:t>
            </a:r>
            <a:endParaRPr lang="sl-SI" sz="3200" dirty="0"/>
          </a:p>
        </p:txBody>
      </p:sp>
      <p:sp>
        <p:nvSpPr>
          <p:cNvPr id="11" name="Rectangle 4"/>
          <p:cNvSpPr>
            <a:spLocks noGrp="1"/>
          </p:cNvSpPr>
          <p:nvPr>
            <p:ph type="body" sz="quarter" idx="3"/>
          </p:nvPr>
        </p:nvSpPr>
        <p:spPr>
          <a:xfrm>
            <a:off x="6191097" y="2003477"/>
            <a:ext cx="5183188" cy="82391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sl-SI" sz="3200" b="1" dirty="0">
                <a:solidFill>
                  <a:prstClr val="black"/>
                </a:solidFill>
                <a:latin typeface="Calibri Light" panose="020F0302020204030204"/>
                <a:ea typeface="+mj-ea"/>
                <a:cs typeface="+mj-cs"/>
              </a:rPr>
              <a:t>ZLATA POT – </a:t>
            </a:r>
            <a:r>
              <a:rPr lang="sl-SI" sz="3200" b="1" dirty="0" smtClean="0">
                <a:solidFill>
                  <a:prstClr val="black"/>
                </a:solidFill>
                <a:latin typeface="Calibri Light" panose="020F0302020204030204"/>
                <a:ea typeface="+mj-ea"/>
                <a:cs typeface="+mj-cs"/>
              </a:rPr>
              <a:t>„HIBRIDNA“ naročniška revija</a:t>
            </a:r>
            <a:endParaRPr lang="sl-SI" sz="3200" dirty="0"/>
          </a:p>
        </p:txBody>
      </p:sp>
    </p:spTree>
    <p:extLst>
      <p:ext uri="{BB962C8B-B14F-4D97-AF65-F5344CB8AC3E}">
        <p14:creationId xmlns:p14="http://schemas.microsoft.com/office/powerpoint/2010/main" val="11921941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953312"/>
          </a:xfrm>
        </p:spPr>
        <p:txBody>
          <a:bodyPr/>
          <a:lstStyle/>
          <a:p>
            <a:pPr algn="ctr"/>
            <a:r>
              <a:rPr lang="sl-SI" dirty="0" smtClean="0"/>
              <a:t>Konzorciji </a:t>
            </a:r>
            <a:r>
              <a:rPr lang="x-none" dirty="0" smtClean="0"/>
              <a:t>–</a:t>
            </a:r>
            <a:r>
              <a:rPr lang="sl-SI" dirty="0" smtClean="0"/>
              <a:t> preoblikovanje porabe sredstev</a:t>
            </a:r>
            <a:endParaRPr lang="en-US" dirty="0"/>
          </a:p>
        </p:txBody>
      </p:sp>
      <p:sp>
        <p:nvSpPr>
          <p:cNvPr id="7" name="Označba mesta vsebine 6"/>
          <p:cNvSpPr>
            <a:spLocks noGrp="1"/>
          </p:cNvSpPr>
          <p:nvPr>
            <p:ph idx="1"/>
          </p:nvPr>
        </p:nvSpPr>
        <p:spPr/>
        <p:txBody>
          <a:bodyPr>
            <a:normAutofit/>
          </a:bodyPr>
          <a:lstStyle/>
          <a:p>
            <a:pPr marL="0" indent="0">
              <a:buNone/>
            </a:pPr>
            <a:r>
              <a:rPr lang="sl-SI" b="1" dirty="0" smtClean="0"/>
              <a:t>POGODBE vključujejo odprto objavljanje za </a:t>
            </a:r>
            <a:r>
              <a:rPr lang="sl-SI" b="1" u="sng" dirty="0" smtClean="0"/>
              <a:t>članice konzorcijev</a:t>
            </a:r>
            <a:r>
              <a:rPr lang="sl-SI" b="1" dirty="0" smtClean="0"/>
              <a:t>:</a:t>
            </a:r>
          </a:p>
          <a:p>
            <a:pPr marL="0" indent="0">
              <a:buNone/>
            </a:pPr>
            <a:endParaRPr lang="sl-SI" sz="2000" b="1" dirty="0" smtClean="0"/>
          </a:p>
          <a:p>
            <a:r>
              <a:rPr lang="en-US" b="1" dirty="0" smtClean="0"/>
              <a:t>American </a:t>
            </a:r>
            <a:r>
              <a:rPr lang="en-US" b="1" dirty="0"/>
              <a:t>Chemical Society - 100 % </a:t>
            </a:r>
            <a:r>
              <a:rPr lang="en-US" b="1" dirty="0" err="1"/>
              <a:t>kritje</a:t>
            </a:r>
            <a:r>
              <a:rPr lang="en-US" b="1" dirty="0"/>
              <a:t> </a:t>
            </a:r>
            <a:r>
              <a:rPr lang="sl-SI" dirty="0" smtClean="0"/>
              <a:t>APC </a:t>
            </a:r>
            <a:r>
              <a:rPr lang="en-US" dirty="0" smtClean="0"/>
              <a:t>v </a:t>
            </a:r>
            <a:r>
              <a:rPr lang="en-US" dirty="0" err="1"/>
              <a:t>hibridnih</a:t>
            </a:r>
            <a:r>
              <a:rPr lang="en-US" dirty="0"/>
              <a:t> </a:t>
            </a:r>
            <a:r>
              <a:rPr lang="en-US" dirty="0" err="1"/>
              <a:t>revijah</a:t>
            </a:r>
            <a:r>
              <a:rPr lang="en-US" dirty="0"/>
              <a:t> v </a:t>
            </a:r>
            <a:r>
              <a:rPr lang="en-US" dirty="0" smtClean="0"/>
              <a:t>2019</a:t>
            </a:r>
            <a:endParaRPr lang="sl-SI" dirty="0" smtClean="0"/>
          </a:p>
          <a:p>
            <a:pPr marL="457200" lvl="1" indent="0">
              <a:buNone/>
            </a:pPr>
            <a:r>
              <a:rPr lang="sl-SI" dirty="0" smtClean="0"/>
              <a:t>ACS </a:t>
            </a:r>
            <a:r>
              <a:rPr lang="sl-SI" dirty="0" err="1" smtClean="0"/>
              <a:t>Certified</a:t>
            </a:r>
            <a:r>
              <a:rPr lang="sl-SI" dirty="0" smtClean="0"/>
              <a:t> </a:t>
            </a:r>
            <a:r>
              <a:rPr lang="sl-SI" dirty="0" err="1" smtClean="0"/>
              <a:t>Deposit</a:t>
            </a:r>
            <a:r>
              <a:rPr lang="sl-SI" dirty="0" smtClean="0"/>
              <a:t> </a:t>
            </a:r>
            <a:r>
              <a:rPr lang="x-none" dirty="0" smtClean="0"/>
              <a:t>–</a:t>
            </a:r>
            <a:r>
              <a:rPr lang="sl-SI" dirty="0" smtClean="0"/>
              <a:t> </a:t>
            </a:r>
            <a:r>
              <a:rPr lang="sl-SI" dirty="0" err="1" smtClean="0"/>
              <a:t>PubMed</a:t>
            </a:r>
            <a:r>
              <a:rPr lang="sl-SI" dirty="0" smtClean="0"/>
              <a:t> Central</a:t>
            </a:r>
          </a:p>
          <a:p>
            <a:pPr marL="0" indent="0">
              <a:buNone/>
            </a:pPr>
            <a:endParaRPr lang="sl-SI" sz="1200" dirty="0" smtClean="0"/>
          </a:p>
          <a:p>
            <a:r>
              <a:rPr lang="en-US" b="1" dirty="0"/>
              <a:t>Elsevier - 15% </a:t>
            </a:r>
            <a:r>
              <a:rPr lang="en-US" b="1" dirty="0" err="1"/>
              <a:t>popust</a:t>
            </a:r>
            <a:r>
              <a:rPr lang="en-US" b="1" dirty="0"/>
              <a:t> </a:t>
            </a:r>
            <a:r>
              <a:rPr lang="en-US" dirty="0" err="1"/>
              <a:t>pri</a:t>
            </a:r>
            <a:r>
              <a:rPr lang="en-US" dirty="0"/>
              <a:t> </a:t>
            </a:r>
            <a:r>
              <a:rPr lang="sl-SI" dirty="0" smtClean="0"/>
              <a:t>APC </a:t>
            </a:r>
            <a:r>
              <a:rPr lang="en-US" dirty="0" smtClean="0"/>
              <a:t>v </a:t>
            </a:r>
            <a:r>
              <a:rPr lang="en-US" dirty="0" err="1"/>
              <a:t>hibridnih</a:t>
            </a:r>
            <a:r>
              <a:rPr lang="en-US" dirty="0"/>
              <a:t> in </a:t>
            </a:r>
            <a:r>
              <a:rPr lang="en-US" dirty="0" err="1"/>
              <a:t>zlatih</a:t>
            </a:r>
            <a:r>
              <a:rPr lang="en-US" dirty="0"/>
              <a:t> </a:t>
            </a:r>
            <a:r>
              <a:rPr lang="en-US" dirty="0" err="1"/>
              <a:t>revijah</a:t>
            </a:r>
            <a:r>
              <a:rPr lang="en-US" dirty="0"/>
              <a:t> v </a:t>
            </a:r>
            <a:r>
              <a:rPr lang="en-US" dirty="0" smtClean="0"/>
              <a:t>2019-2020</a:t>
            </a:r>
            <a:endParaRPr lang="sl-SI" dirty="0" smtClean="0"/>
          </a:p>
          <a:p>
            <a:pPr marL="0" indent="0">
              <a:buNone/>
            </a:pPr>
            <a:r>
              <a:rPr lang="sl-SI" dirty="0" smtClean="0"/>
              <a:t>	izključuje revije partnerskih založb, združenj</a:t>
            </a:r>
          </a:p>
          <a:p>
            <a:pPr marL="457200" lvl="1" indent="0">
              <a:buNone/>
            </a:pPr>
            <a:endParaRPr lang="sl-SI" sz="1200" dirty="0" smtClean="0"/>
          </a:p>
          <a:p>
            <a:r>
              <a:rPr lang="en-US" b="1" dirty="0"/>
              <a:t>SAGE - 20 % </a:t>
            </a:r>
            <a:r>
              <a:rPr lang="en-US" b="1" dirty="0" err="1"/>
              <a:t>znižanje</a:t>
            </a:r>
            <a:r>
              <a:rPr lang="en-US" b="1" dirty="0"/>
              <a:t> </a:t>
            </a:r>
            <a:r>
              <a:rPr lang="sl-SI" dirty="0" smtClean="0"/>
              <a:t>APC </a:t>
            </a:r>
            <a:r>
              <a:rPr lang="en-US" dirty="0" err="1" smtClean="0"/>
              <a:t>za</a:t>
            </a:r>
            <a:r>
              <a:rPr lang="en-US" dirty="0" smtClean="0"/>
              <a:t> </a:t>
            </a:r>
            <a:r>
              <a:rPr lang="en-US" dirty="0"/>
              <a:t>196 </a:t>
            </a:r>
            <a:r>
              <a:rPr lang="en-US" dirty="0" err="1"/>
              <a:t>zlatih</a:t>
            </a:r>
            <a:r>
              <a:rPr lang="en-US" dirty="0"/>
              <a:t> </a:t>
            </a:r>
            <a:r>
              <a:rPr lang="en-US" dirty="0" err="1"/>
              <a:t>revij</a:t>
            </a:r>
            <a:endParaRPr lang="en-US" dirty="0"/>
          </a:p>
        </p:txBody>
      </p:sp>
    </p:spTree>
    <p:extLst>
      <p:ext uri="{BB962C8B-B14F-4D97-AF65-F5344CB8AC3E}">
        <p14:creationId xmlns:p14="http://schemas.microsoft.com/office/powerpoint/2010/main" val="3217495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Inštitucije </a:t>
            </a:r>
            <a:r>
              <a:rPr lang="x-none" dirty="0" smtClean="0"/>
              <a:t>–</a:t>
            </a:r>
            <a:r>
              <a:rPr lang="sl-SI" dirty="0" smtClean="0"/>
              <a:t> možnosti objavljanja</a:t>
            </a:r>
            <a:endParaRPr lang="en-US" dirty="0"/>
          </a:p>
        </p:txBody>
      </p:sp>
      <p:sp>
        <p:nvSpPr>
          <p:cNvPr id="7" name="Označba mesta vsebine 6"/>
          <p:cNvSpPr>
            <a:spLocks noGrp="1"/>
          </p:cNvSpPr>
          <p:nvPr>
            <p:ph idx="1"/>
          </p:nvPr>
        </p:nvSpPr>
        <p:spPr/>
        <p:txBody>
          <a:bodyPr>
            <a:normAutofit/>
          </a:bodyPr>
          <a:lstStyle/>
          <a:p>
            <a:pPr marL="0" indent="0">
              <a:buNone/>
            </a:pPr>
            <a:r>
              <a:rPr lang="sl-SI" b="1" dirty="0" smtClean="0"/>
              <a:t>POGODBE s posameznimi založniki:</a:t>
            </a:r>
          </a:p>
          <a:p>
            <a:pPr marL="0" indent="0">
              <a:buNone/>
            </a:pPr>
            <a:endParaRPr lang="sl-SI" sz="2000" b="1" dirty="0" smtClean="0"/>
          </a:p>
          <a:p>
            <a:r>
              <a:rPr lang="sl-SI" b="1" dirty="0" err="1" smtClean="0"/>
              <a:t>Ge</a:t>
            </a:r>
            <a:r>
              <a:rPr lang="sl-SI" b="1" dirty="0" smtClean="0"/>
              <a:t> </a:t>
            </a:r>
            <a:r>
              <a:rPr lang="sl-SI" b="1" dirty="0" err="1" smtClean="0"/>
              <a:t>Gruyter</a:t>
            </a:r>
            <a:endParaRPr lang="sl-SI" dirty="0" smtClean="0"/>
          </a:p>
          <a:p>
            <a:pPr marL="0" indent="0">
              <a:buNone/>
            </a:pPr>
            <a:endParaRPr lang="sl-SI" sz="2200" dirty="0" smtClean="0"/>
          </a:p>
          <a:p>
            <a:r>
              <a:rPr lang="sl-SI" b="1" dirty="0" smtClean="0"/>
              <a:t>MDPI AG</a:t>
            </a:r>
            <a:endParaRPr lang="sl-SI" dirty="0" smtClean="0"/>
          </a:p>
          <a:p>
            <a:pPr marL="457200" lvl="1" indent="0">
              <a:buNone/>
            </a:pPr>
            <a:endParaRPr lang="sl-SI" sz="2200" dirty="0" smtClean="0"/>
          </a:p>
          <a:p>
            <a:r>
              <a:rPr lang="sl-SI" dirty="0" smtClean="0"/>
              <a:t>Obvladovanje stroškov </a:t>
            </a:r>
            <a:r>
              <a:rPr lang="x-none" dirty="0" smtClean="0"/>
              <a:t>–</a:t>
            </a:r>
            <a:r>
              <a:rPr lang="sl-SI" dirty="0" smtClean="0"/>
              <a:t> zlate revije:</a:t>
            </a:r>
          </a:p>
          <a:p>
            <a:pPr lvl="1">
              <a:buFont typeface="Wingdings" panose="05000000000000000000" pitchFamily="2" charset="2"/>
              <a:buChar char="Ø"/>
            </a:pPr>
            <a:r>
              <a:rPr lang="sl-SI" sz="2800" dirty="0" err="1" smtClean="0"/>
              <a:t>BioMed</a:t>
            </a:r>
            <a:r>
              <a:rPr lang="sl-SI" sz="2800" dirty="0" smtClean="0"/>
              <a:t> Central, </a:t>
            </a:r>
            <a:r>
              <a:rPr lang="sl-SI" sz="2800" dirty="0" err="1" smtClean="0"/>
              <a:t>Frontiers</a:t>
            </a:r>
            <a:r>
              <a:rPr lang="sl-SI" sz="2800" dirty="0" smtClean="0"/>
              <a:t>, PLOS, </a:t>
            </a:r>
            <a:r>
              <a:rPr lang="sl-SI" sz="2800" dirty="0" err="1" smtClean="0"/>
              <a:t>Hindawi</a:t>
            </a:r>
            <a:r>
              <a:rPr lang="x-none" sz="2800" dirty="0" smtClean="0"/>
              <a:t>………</a:t>
            </a:r>
            <a:r>
              <a:rPr lang="sl-SI" sz="2800" dirty="0" smtClean="0"/>
              <a:t>..</a:t>
            </a:r>
          </a:p>
        </p:txBody>
      </p:sp>
    </p:spTree>
    <p:extLst>
      <p:ext uri="{BB962C8B-B14F-4D97-AF65-F5344CB8AC3E}">
        <p14:creationId xmlns:p14="http://schemas.microsoft.com/office/powerpoint/2010/main" val="32618885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4221739" cy="1140692"/>
          </a:xfrm>
        </p:spPr>
        <p:txBody>
          <a:bodyPr>
            <a:normAutofit/>
          </a:bodyPr>
          <a:lstStyle/>
          <a:p>
            <a:endParaRPr lang="sl-SI" dirty="0"/>
          </a:p>
        </p:txBody>
      </p:sp>
      <p:sp>
        <p:nvSpPr>
          <p:cNvPr id="3" name="Content Placeholder 2"/>
          <p:cNvSpPr>
            <a:spLocks noGrp="1"/>
          </p:cNvSpPr>
          <p:nvPr>
            <p:ph idx="1"/>
          </p:nvPr>
        </p:nvSpPr>
        <p:spPr>
          <a:xfrm>
            <a:off x="5183188" y="443345"/>
            <a:ext cx="6172200" cy="6086764"/>
          </a:xfrm>
        </p:spPr>
        <p:txBody>
          <a:bodyPr>
            <a:normAutofit/>
          </a:bodyPr>
          <a:lstStyle/>
          <a:p>
            <a:r>
              <a:rPr lang="sl-SI" sz="2400" dirty="0" smtClean="0"/>
              <a:t>Pogoji za deljenje in shranjevanje člankov </a:t>
            </a:r>
            <a:r>
              <a:rPr lang="sl-SI" sz="2400" i="1" dirty="0" smtClean="0"/>
              <a:t>(article sharing oz. self-archiving): </a:t>
            </a:r>
            <a:r>
              <a:rPr lang="sl-SI" sz="2400" dirty="0" smtClean="0"/>
              <a:t>spletna stran založnika (splošno) oz. določene revije (natančna določila)</a:t>
            </a:r>
          </a:p>
          <a:p>
            <a:r>
              <a:rPr lang="sl-SI" sz="2400" dirty="0"/>
              <a:t>Povzetki politik založnikov na </a:t>
            </a:r>
            <a:r>
              <a:rPr lang="sl-SI" sz="2400" dirty="0" smtClean="0"/>
              <a:t>portalu </a:t>
            </a:r>
            <a:r>
              <a:rPr lang="sl-SI" sz="2400" dirty="0" smtClean="0">
                <a:hlinkClick r:id="rId2"/>
              </a:rPr>
              <a:t>SHERPA/</a:t>
            </a:r>
            <a:r>
              <a:rPr lang="sl-SI" sz="2400" dirty="0" err="1" smtClean="0">
                <a:hlinkClick r:id="rId2"/>
              </a:rPr>
              <a:t>RoMEO</a:t>
            </a:r>
            <a:endParaRPr lang="sl-SI" sz="2400" dirty="0"/>
          </a:p>
          <a:p>
            <a:pPr marL="0" indent="0">
              <a:buNone/>
            </a:pPr>
            <a:endParaRPr lang="sl-SI" sz="2400" dirty="0" smtClean="0"/>
          </a:p>
          <a:p>
            <a:endParaRPr lang="sl-SI" sz="2400" dirty="0" smtClean="0"/>
          </a:p>
          <a:p>
            <a:endParaRPr lang="sl-SI" sz="2400" dirty="0"/>
          </a:p>
          <a:p>
            <a:endParaRPr lang="sl-SI" sz="2400" dirty="0" smtClean="0"/>
          </a:p>
          <a:p>
            <a:endParaRPr lang="sl-SI" sz="2400" dirty="0"/>
          </a:p>
          <a:p>
            <a:endParaRPr lang="sl-SI" sz="2400" dirty="0" smtClean="0"/>
          </a:p>
          <a:p>
            <a:pPr marL="0" indent="0">
              <a:buNone/>
            </a:pPr>
            <a:endParaRPr lang="sl-SI" sz="2400" dirty="0"/>
          </a:p>
          <a:p>
            <a:endParaRPr lang="sl-SI" sz="2400" dirty="0" smtClean="0"/>
          </a:p>
          <a:p>
            <a:endParaRPr lang="sl-SI" sz="2400" dirty="0" smtClean="0"/>
          </a:p>
        </p:txBody>
      </p:sp>
      <p:sp>
        <p:nvSpPr>
          <p:cNvPr id="4" name="Text Placeholder 3"/>
          <p:cNvSpPr>
            <a:spLocks noGrp="1"/>
          </p:cNvSpPr>
          <p:nvPr>
            <p:ph type="body" sz="half" idx="2"/>
          </p:nvPr>
        </p:nvSpPr>
        <p:spPr>
          <a:xfrm>
            <a:off x="839788" y="1597892"/>
            <a:ext cx="4378757" cy="4775199"/>
          </a:xfrm>
          <a:ln>
            <a:noFill/>
          </a:ln>
        </p:spPr>
        <p:txBody>
          <a:bodyPr>
            <a:noAutofit/>
          </a:bodyPr>
          <a:lstStyle/>
          <a:p>
            <a:endParaRPr lang="sl-SI" sz="1100" dirty="0" smtClean="0"/>
          </a:p>
          <a:p>
            <a:pPr marL="342900" indent="-342900">
              <a:buFont typeface="+mj-lt"/>
              <a:buAutoNum type="arabicPeriod"/>
            </a:pPr>
            <a:r>
              <a:rPr lang="sl-SI" sz="2000" b="1" dirty="0" smtClean="0"/>
              <a:t>Izbor  NAROČNIŠKE revije za objavo in preverjanje politike založnika za shranjevanje in deljenje</a:t>
            </a:r>
          </a:p>
          <a:p>
            <a:pPr marL="342900" indent="-342900">
              <a:buFont typeface="+mj-lt"/>
              <a:buAutoNum type="arabicPeriod"/>
            </a:pPr>
            <a:r>
              <a:rPr lang="sl-SI" sz="2000" dirty="0" smtClean="0"/>
              <a:t>Preveriti embargo !</a:t>
            </a:r>
          </a:p>
          <a:p>
            <a:pPr marL="342900" indent="-342900">
              <a:buFont typeface="+mj-lt"/>
              <a:buAutoNum type="arabicPeriod"/>
            </a:pPr>
            <a:r>
              <a:rPr lang="sl-SI" sz="2000" dirty="0" smtClean="0"/>
              <a:t>Oddaja članka reviji, recenzija...</a:t>
            </a:r>
          </a:p>
          <a:p>
            <a:pPr marL="342900" indent="-342900">
              <a:buFont typeface="+mj-lt"/>
              <a:buAutoNum type="arabicPeriod"/>
            </a:pPr>
            <a:r>
              <a:rPr lang="sl-SI" sz="2000" dirty="0" smtClean="0"/>
              <a:t>Članek sprejet v objavo :</a:t>
            </a:r>
          </a:p>
          <a:p>
            <a:pPr marL="800100" lvl="1" indent="-342900">
              <a:buFont typeface="Arial" panose="020B0604020202020204" pitchFamily="34" charset="0"/>
              <a:buChar char="•"/>
            </a:pPr>
            <a:r>
              <a:rPr lang="sl-SI" sz="2000" dirty="0"/>
              <a:t>Podpis pogodbe z </a:t>
            </a:r>
            <a:r>
              <a:rPr lang="sl-SI" sz="2000" dirty="0" smtClean="0"/>
              <a:t>založnikom </a:t>
            </a:r>
            <a:r>
              <a:rPr lang="sl-SI" sz="2000" i="1" dirty="0" smtClean="0"/>
              <a:t>(Copyright Transfer Agreement)</a:t>
            </a:r>
          </a:p>
          <a:p>
            <a:pPr marL="800100" lvl="1" indent="-342900">
              <a:buFont typeface="Arial" panose="020B0604020202020204" pitchFamily="34" charset="0"/>
              <a:buChar char="•"/>
            </a:pPr>
            <a:r>
              <a:rPr lang="sl-SI" sz="2000" dirty="0" smtClean="0"/>
              <a:t>© Založnik </a:t>
            </a:r>
          </a:p>
          <a:p>
            <a:pPr marL="342000" indent="-342000">
              <a:buFont typeface="+mj-lt"/>
              <a:buAutoNum type="arabicPeriod"/>
            </a:pPr>
            <a:r>
              <a:rPr lang="sl-SI" sz="2000" dirty="0"/>
              <a:t>končni recenzirani avtorjev rokopis SHRANJEN v repozitorij</a:t>
            </a:r>
          </a:p>
          <a:p>
            <a:pPr marL="342000" indent="-342000">
              <a:buFont typeface="+mj-lt"/>
              <a:buAutoNum type="arabicPeriod"/>
            </a:pPr>
            <a:r>
              <a:rPr lang="sl-SI" sz="2000" dirty="0" smtClean="0"/>
              <a:t>Javna dostopnost dovoljene različice objave po preteku embarga</a:t>
            </a:r>
          </a:p>
          <a:p>
            <a:pPr marL="342000" indent="-342000">
              <a:buFont typeface="+mj-lt"/>
              <a:buAutoNum type="arabicPeriod"/>
            </a:pPr>
            <a:endParaRPr lang="sl-SI" sz="2000" dirty="0"/>
          </a:p>
        </p:txBody>
      </p:sp>
      <p:sp>
        <p:nvSpPr>
          <p:cNvPr id="5" name="Rectangle 4"/>
          <p:cNvSpPr/>
          <p:nvPr/>
        </p:nvSpPr>
        <p:spPr>
          <a:xfrm>
            <a:off x="877455" y="572656"/>
            <a:ext cx="4147127" cy="102523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smtClean="0">
                <a:solidFill>
                  <a:prstClr val="black"/>
                </a:solidFill>
                <a:latin typeface="Calibri Light" panose="020F0302020204030204"/>
                <a:ea typeface="+mj-ea"/>
                <a:cs typeface="+mj-cs"/>
              </a:rPr>
              <a:t>ZELENA </a:t>
            </a:r>
            <a:r>
              <a:rPr lang="sl-SI" sz="3200" b="1" dirty="0">
                <a:solidFill>
                  <a:prstClr val="black"/>
                </a:solidFill>
                <a:latin typeface="Calibri Light" panose="020F0302020204030204"/>
                <a:ea typeface="+mj-ea"/>
                <a:cs typeface="+mj-cs"/>
              </a:rPr>
              <a:t>POT </a:t>
            </a:r>
            <a:r>
              <a:rPr lang="sl-SI" sz="3200" b="1" dirty="0" smtClean="0">
                <a:solidFill>
                  <a:prstClr val="black"/>
                </a:solidFill>
                <a:latin typeface="Calibri Light" panose="020F0302020204030204"/>
                <a:ea typeface="+mj-ea"/>
                <a:cs typeface="+mj-cs"/>
              </a:rPr>
              <a:t>– naročniška revija</a:t>
            </a:r>
            <a:endParaRPr lang="sl-SI" dirty="0"/>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4142" y="2772447"/>
            <a:ext cx="6215722" cy="1354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5787" y="4126874"/>
            <a:ext cx="3178207" cy="2542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6422" y="4126874"/>
            <a:ext cx="1249783" cy="312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64913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4221739" cy="1140692"/>
          </a:xfrm>
        </p:spPr>
        <p:txBody>
          <a:bodyPr>
            <a:normAutofit/>
          </a:bodyPr>
          <a:lstStyle/>
          <a:p>
            <a:endParaRPr lang="sl-SI" dirty="0"/>
          </a:p>
        </p:txBody>
      </p:sp>
      <p:sp>
        <p:nvSpPr>
          <p:cNvPr id="3" name="Content Placeholder 2"/>
          <p:cNvSpPr>
            <a:spLocks noGrp="1"/>
          </p:cNvSpPr>
          <p:nvPr>
            <p:ph idx="1"/>
          </p:nvPr>
        </p:nvSpPr>
        <p:spPr>
          <a:xfrm>
            <a:off x="5183187" y="443345"/>
            <a:ext cx="6629585" cy="6086764"/>
          </a:xfrm>
        </p:spPr>
        <p:txBody>
          <a:bodyPr>
            <a:normAutofit fontScale="92500" lnSpcReduction="10000"/>
          </a:bodyPr>
          <a:lstStyle/>
          <a:p>
            <a:r>
              <a:rPr lang="sl-SI" sz="2400" dirty="0" smtClean="0"/>
              <a:t>Zahteve financerjev: največ 6 oz. 12 mesecev</a:t>
            </a:r>
          </a:p>
          <a:p>
            <a:r>
              <a:rPr lang="sl-SI" sz="2400" dirty="0"/>
              <a:t>Embargo - časovni zamik dostopnosti - ustreza zahtevam financerja (objava </a:t>
            </a:r>
            <a:r>
              <a:rPr lang="sl-SI" sz="2400" dirty="0" smtClean="0"/>
              <a:t>je rezultat </a:t>
            </a:r>
            <a:r>
              <a:rPr lang="sl-SI" sz="2400" dirty="0"/>
              <a:t>javno financiranega projekta</a:t>
            </a:r>
            <a:r>
              <a:rPr lang="sl-SI" sz="2400" dirty="0" smtClean="0"/>
              <a:t>)?</a:t>
            </a:r>
          </a:p>
          <a:p>
            <a:r>
              <a:rPr lang="sl-SI" sz="2400" dirty="0" smtClean="0"/>
              <a:t>Seznami založnikov, SHERPA/RoMEO... -  </a:t>
            </a:r>
            <a:r>
              <a:rPr lang="sl-SI" sz="2400" b="1" dirty="0" smtClean="0">
                <a:solidFill>
                  <a:srgbClr val="FF0000"/>
                </a:solidFill>
              </a:rPr>
              <a:t>post-print</a:t>
            </a:r>
            <a:r>
              <a:rPr lang="sl-SI" sz="2400" dirty="0" smtClean="0"/>
              <a:t>:</a:t>
            </a:r>
          </a:p>
          <a:p>
            <a:endParaRPr lang="sl-SI" sz="800" dirty="0" smtClean="0"/>
          </a:p>
          <a:p>
            <a:pPr marL="457200" lvl="1" indent="0">
              <a:buNone/>
            </a:pPr>
            <a:r>
              <a:rPr lang="sl-SI" sz="2400" dirty="0" smtClean="0">
                <a:hlinkClick r:id="rId3"/>
              </a:rPr>
              <a:t>Elsevier</a:t>
            </a:r>
            <a:r>
              <a:rPr lang="sl-SI" sz="2400" dirty="0" smtClean="0"/>
              <a:t>: 12 - 48 M, Lancet 6M</a:t>
            </a:r>
          </a:p>
          <a:p>
            <a:pPr marL="457200" lvl="1" indent="0">
              <a:buNone/>
            </a:pPr>
            <a:r>
              <a:rPr lang="sl-SI" sz="2400" dirty="0">
                <a:hlinkClick r:id="rId4"/>
              </a:rPr>
              <a:t>Springer</a:t>
            </a:r>
            <a:r>
              <a:rPr lang="sl-SI" sz="2400" dirty="0"/>
              <a:t>: 12 M</a:t>
            </a:r>
          </a:p>
          <a:p>
            <a:pPr marL="457200" lvl="1" indent="0">
              <a:buNone/>
            </a:pPr>
            <a:r>
              <a:rPr lang="sl-SI" sz="2400" dirty="0" smtClean="0">
                <a:hlinkClick r:id="rId5"/>
              </a:rPr>
              <a:t>Wiley</a:t>
            </a:r>
            <a:r>
              <a:rPr lang="sl-SI" sz="2400" dirty="0" smtClean="0"/>
              <a:t>: 12 M za STM, 24 M za SSH</a:t>
            </a:r>
          </a:p>
          <a:p>
            <a:pPr marL="457200" lvl="1" indent="0">
              <a:buNone/>
            </a:pPr>
            <a:r>
              <a:rPr lang="sl-SI" sz="2400" dirty="0" smtClean="0">
                <a:hlinkClick r:id="rId6"/>
              </a:rPr>
              <a:t>Nature Journals</a:t>
            </a:r>
            <a:r>
              <a:rPr lang="sl-SI" sz="2400" dirty="0" smtClean="0"/>
              <a:t>: 6 M</a:t>
            </a:r>
          </a:p>
          <a:p>
            <a:pPr marL="457200" lvl="1" indent="0">
              <a:buNone/>
            </a:pPr>
            <a:r>
              <a:rPr lang="sl-SI" sz="2400" dirty="0" smtClean="0">
                <a:hlinkClick r:id="rId7"/>
              </a:rPr>
              <a:t>SAGE</a:t>
            </a:r>
            <a:r>
              <a:rPr lang="sl-SI" sz="2400" dirty="0" smtClean="0"/>
              <a:t>: takoj – inštit. repozitorij, </a:t>
            </a:r>
          </a:p>
          <a:p>
            <a:pPr marL="457200" lvl="1" indent="0">
              <a:buNone/>
            </a:pPr>
            <a:r>
              <a:rPr lang="sl-SI" sz="2400" dirty="0"/>
              <a:t>	 </a:t>
            </a:r>
            <a:r>
              <a:rPr lang="sl-SI" sz="2400" dirty="0" smtClean="0"/>
              <a:t>    12 M – akad. omrežja, neprofitni rep.</a:t>
            </a:r>
          </a:p>
          <a:p>
            <a:pPr marL="457200" lvl="1" indent="0">
              <a:buNone/>
            </a:pPr>
            <a:r>
              <a:rPr lang="sl-SI" sz="2400" dirty="0" smtClean="0">
                <a:hlinkClick r:id="rId8"/>
              </a:rPr>
              <a:t>Taylor&amp;Francis</a:t>
            </a:r>
            <a:r>
              <a:rPr lang="sl-SI" sz="2400" dirty="0" smtClean="0"/>
              <a:t>: 6 – 18 M</a:t>
            </a:r>
          </a:p>
          <a:p>
            <a:pPr marL="0" indent="0">
              <a:buNone/>
            </a:pPr>
            <a:endParaRPr lang="sl-SI" sz="2400" dirty="0" smtClean="0"/>
          </a:p>
          <a:p>
            <a:r>
              <a:rPr lang="sl-SI" sz="2400" dirty="0" smtClean="0"/>
              <a:t>H2020 MGA: </a:t>
            </a:r>
            <a:r>
              <a:rPr lang="en-US" sz="2400" dirty="0" smtClean="0"/>
              <a:t>A </a:t>
            </a:r>
            <a:r>
              <a:rPr lang="en-US" sz="2400" dirty="0" smtClean="0">
                <a:hlinkClick r:id="rId9"/>
              </a:rPr>
              <a:t>template</a:t>
            </a:r>
            <a:r>
              <a:rPr lang="sl-SI" sz="2400" dirty="0" smtClean="0"/>
              <a:t> </a:t>
            </a:r>
            <a:r>
              <a:rPr lang="en-US" sz="2400" dirty="0" smtClean="0"/>
              <a:t>for </a:t>
            </a:r>
            <a:r>
              <a:rPr lang="en-US" sz="2400" dirty="0"/>
              <a:t>an open access </a:t>
            </a:r>
            <a:r>
              <a:rPr lang="en-US" sz="2400" dirty="0" smtClean="0"/>
              <a:t>clause</a:t>
            </a:r>
            <a:r>
              <a:rPr lang="sl-SI" sz="2400" dirty="0" smtClean="0"/>
              <a:t> </a:t>
            </a:r>
            <a:r>
              <a:rPr lang="en-US" sz="2400" dirty="0" smtClean="0"/>
              <a:t>addendum </a:t>
            </a:r>
            <a:r>
              <a:rPr lang="en-US" sz="2400" dirty="0"/>
              <a:t>which can be added to publishing </a:t>
            </a:r>
            <a:r>
              <a:rPr lang="en-US" sz="2400" dirty="0" smtClean="0"/>
              <a:t>agreements</a:t>
            </a:r>
            <a:r>
              <a:rPr lang="sl-SI" sz="2400" dirty="0" smtClean="0"/>
              <a:t> </a:t>
            </a:r>
            <a:r>
              <a:rPr lang="en-US" sz="2400" dirty="0" smtClean="0"/>
              <a:t>is </a:t>
            </a:r>
            <a:r>
              <a:rPr lang="en-US" sz="2400" dirty="0"/>
              <a:t>available on the Participant </a:t>
            </a:r>
            <a:r>
              <a:rPr lang="en-US" sz="2400" dirty="0" smtClean="0"/>
              <a:t>Portal</a:t>
            </a:r>
            <a:endParaRPr lang="sl-SI" sz="2400" dirty="0" smtClean="0"/>
          </a:p>
        </p:txBody>
      </p:sp>
      <p:sp>
        <p:nvSpPr>
          <p:cNvPr id="4" name="Text Placeholder 3"/>
          <p:cNvSpPr>
            <a:spLocks noGrp="1"/>
          </p:cNvSpPr>
          <p:nvPr>
            <p:ph type="body" sz="half" idx="2"/>
          </p:nvPr>
        </p:nvSpPr>
        <p:spPr>
          <a:xfrm>
            <a:off x="839788" y="1597892"/>
            <a:ext cx="4378757" cy="4775199"/>
          </a:xfrm>
          <a:ln>
            <a:noFill/>
          </a:ln>
        </p:spPr>
        <p:txBody>
          <a:bodyPr>
            <a:noAutofit/>
          </a:bodyPr>
          <a:lstStyle/>
          <a:p>
            <a:endParaRPr lang="sl-SI" sz="1100" dirty="0" smtClean="0"/>
          </a:p>
          <a:p>
            <a:pPr marL="342900" indent="-342900">
              <a:buFont typeface="+mj-lt"/>
              <a:buAutoNum type="arabicPeriod"/>
            </a:pPr>
            <a:r>
              <a:rPr lang="sl-SI" sz="2000" dirty="0" smtClean="0"/>
              <a:t>Izbor  NAROČNIŠKE revije za objavo in preverjanje politike založnika za shranjevanje in deljenje</a:t>
            </a:r>
          </a:p>
          <a:p>
            <a:pPr marL="342900" indent="-342900">
              <a:buFont typeface="+mj-lt"/>
              <a:buAutoNum type="arabicPeriod"/>
            </a:pPr>
            <a:r>
              <a:rPr lang="sl-SI" sz="2000" b="1" dirty="0" smtClean="0"/>
              <a:t>Preveriti </a:t>
            </a:r>
            <a:r>
              <a:rPr lang="sl-SI" sz="2000" b="1" dirty="0" smtClean="0">
                <a:solidFill>
                  <a:srgbClr val="FF0000"/>
                </a:solidFill>
              </a:rPr>
              <a:t>embargo</a:t>
            </a:r>
            <a:r>
              <a:rPr lang="sl-SI" sz="2000" b="1" dirty="0" smtClean="0"/>
              <a:t> !</a:t>
            </a:r>
          </a:p>
          <a:p>
            <a:pPr marL="342900" indent="-342900">
              <a:buFont typeface="+mj-lt"/>
              <a:buAutoNum type="arabicPeriod"/>
            </a:pPr>
            <a:r>
              <a:rPr lang="sl-SI" sz="2000" dirty="0" smtClean="0"/>
              <a:t>Oddaja članka reviji, recenzija...</a:t>
            </a:r>
          </a:p>
          <a:p>
            <a:pPr marL="342900" indent="-342900">
              <a:buFont typeface="+mj-lt"/>
              <a:buAutoNum type="arabicPeriod"/>
            </a:pPr>
            <a:r>
              <a:rPr lang="sl-SI" sz="2000" dirty="0" smtClean="0"/>
              <a:t>Članek sprejet v objavo :</a:t>
            </a:r>
          </a:p>
          <a:p>
            <a:pPr marL="800100" lvl="1" indent="-342900">
              <a:buFont typeface="Arial" panose="020B0604020202020204" pitchFamily="34" charset="0"/>
              <a:buChar char="•"/>
            </a:pPr>
            <a:r>
              <a:rPr lang="sl-SI" sz="2000" dirty="0"/>
              <a:t>Podpis pogodbe z </a:t>
            </a:r>
            <a:r>
              <a:rPr lang="sl-SI" sz="2000" dirty="0" smtClean="0"/>
              <a:t>založnikom </a:t>
            </a:r>
            <a:r>
              <a:rPr lang="sl-SI" sz="2000" i="1" dirty="0" smtClean="0"/>
              <a:t>(Copyright Transfer Agreement)</a:t>
            </a:r>
          </a:p>
          <a:p>
            <a:pPr marL="800100" lvl="1" indent="-342900">
              <a:buFont typeface="Arial" panose="020B0604020202020204" pitchFamily="34" charset="0"/>
              <a:buChar char="•"/>
            </a:pPr>
            <a:r>
              <a:rPr lang="sl-SI" sz="2000" dirty="0" smtClean="0"/>
              <a:t>© Založnik </a:t>
            </a:r>
          </a:p>
          <a:p>
            <a:pPr marL="342000" indent="-342000">
              <a:buFont typeface="+mj-lt"/>
              <a:buAutoNum type="arabicPeriod"/>
            </a:pPr>
            <a:r>
              <a:rPr lang="sl-SI" sz="2000" b="1" dirty="0"/>
              <a:t>končni recenzirani avtorjev </a:t>
            </a:r>
            <a:r>
              <a:rPr lang="sl-SI" sz="2000" b="1" dirty="0" smtClean="0"/>
              <a:t>rokopis, </a:t>
            </a:r>
            <a:r>
              <a:rPr lang="sl-SI" sz="2000" b="1" dirty="0" smtClean="0">
                <a:solidFill>
                  <a:srgbClr val="FF0000"/>
                </a:solidFill>
              </a:rPr>
              <a:t>post-</a:t>
            </a:r>
            <a:r>
              <a:rPr lang="sl-SI" sz="2000" b="1" dirty="0" err="1" smtClean="0">
                <a:solidFill>
                  <a:srgbClr val="FF0000"/>
                </a:solidFill>
              </a:rPr>
              <a:t>print</a:t>
            </a:r>
            <a:r>
              <a:rPr lang="sl-SI" sz="2000" b="1" dirty="0" smtClean="0">
                <a:solidFill>
                  <a:srgbClr val="FF0000"/>
                </a:solidFill>
              </a:rPr>
              <a:t> </a:t>
            </a:r>
            <a:r>
              <a:rPr lang="sl-SI" sz="2000" b="1" dirty="0">
                <a:solidFill>
                  <a:srgbClr val="FF0000"/>
                </a:solidFill>
              </a:rPr>
              <a:t>SHRANJEN v </a:t>
            </a:r>
            <a:r>
              <a:rPr lang="sl-SI" sz="2000" b="1" dirty="0" err="1">
                <a:solidFill>
                  <a:srgbClr val="FF0000"/>
                </a:solidFill>
              </a:rPr>
              <a:t>repozitorij</a:t>
            </a:r>
            <a:r>
              <a:rPr lang="sl-SI" sz="2000" b="1" dirty="0">
                <a:solidFill>
                  <a:srgbClr val="FF0000"/>
                </a:solidFill>
              </a:rPr>
              <a:t> </a:t>
            </a:r>
          </a:p>
          <a:p>
            <a:pPr marL="342000" indent="-342000">
              <a:buFont typeface="+mj-lt"/>
              <a:buAutoNum type="arabicPeriod"/>
            </a:pPr>
            <a:r>
              <a:rPr lang="sl-SI" sz="2000" b="1" dirty="0" smtClean="0"/>
              <a:t>Javna dostopnost dovoljene različice objave po preteku embarga</a:t>
            </a:r>
          </a:p>
          <a:p>
            <a:pPr marL="342000" indent="-342000">
              <a:buFont typeface="+mj-lt"/>
              <a:buAutoNum type="arabicPeriod"/>
            </a:pPr>
            <a:endParaRPr lang="sl-SI" sz="2000" dirty="0"/>
          </a:p>
        </p:txBody>
      </p:sp>
      <p:sp>
        <p:nvSpPr>
          <p:cNvPr id="5" name="Rectangle 4"/>
          <p:cNvSpPr/>
          <p:nvPr/>
        </p:nvSpPr>
        <p:spPr>
          <a:xfrm>
            <a:off x="877455" y="572656"/>
            <a:ext cx="4147127" cy="102523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smtClean="0">
                <a:solidFill>
                  <a:prstClr val="black"/>
                </a:solidFill>
                <a:latin typeface="Calibri Light" panose="020F0302020204030204"/>
                <a:ea typeface="+mj-ea"/>
                <a:cs typeface="+mj-cs"/>
              </a:rPr>
              <a:t>ZELENA </a:t>
            </a:r>
            <a:r>
              <a:rPr lang="sl-SI" sz="3200" b="1" dirty="0">
                <a:solidFill>
                  <a:prstClr val="black"/>
                </a:solidFill>
                <a:latin typeface="Calibri Light" panose="020F0302020204030204"/>
                <a:ea typeface="+mj-ea"/>
                <a:cs typeface="+mj-cs"/>
              </a:rPr>
              <a:t>POT </a:t>
            </a:r>
            <a:r>
              <a:rPr lang="sl-SI" sz="3200" b="1" dirty="0" smtClean="0">
                <a:solidFill>
                  <a:prstClr val="black"/>
                </a:solidFill>
                <a:latin typeface="Calibri Light" panose="020F0302020204030204"/>
                <a:ea typeface="+mj-ea"/>
                <a:cs typeface="+mj-cs"/>
              </a:rPr>
              <a:t>– naročniška revija</a:t>
            </a:r>
            <a:endParaRPr lang="sl-SI" dirty="0"/>
          </a:p>
        </p:txBody>
      </p:sp>
    </p:spTree>
    <p:extLst>
      <p:ext uri="{BB962C8B-B14F-4D97-AF65-F5344CB8AC3E}">
        <p14:creationId xmlns:p14="http://schemas.microsoft.com/office/powerpoint/2010/main" val="1117951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4221739" cy="1140692"/>
          </a:xfrm>
        </p:spPr>
        <p:txBody>
          <a:bodyPr>
            <a:normAutofit/>
          </a:bodyPr>
          <a:lstStyle/>
          <a:p>
            <a:endParaRPr lang="sl-SI" dirty="0"/>
          </a:p>
        </p:txBody>
      </p:sp>
      <p:sp>
        <p:nvSpPr>
          <p:cNvPr id="3" name="Content Placeholder 2"/>
          <p:cNvSpPr>
            <a:spLocks noGrp="1"/>
          </p:cNvSpPr>
          <p:nvPr>
            <p:ph idx="1"/>
          </p:nvPr>
        </p:nvSpPr>
        <p:spPr>
          <a:xfrm>
            <a:off x="5183188" y="443345"/>
            <a:ext cx="6172200" cy="6086764"/>
          </a:xfrm>
        </p:spPr>
        <p:txBody>
          <a:bodyPr>
            <a:normAutofit/>
          </a:bodyPr>
          <a:lstStyle/>
          <a:p>
            <a:r>
              <a:rPr lang="sl-SI" sz="2400" dirty="0"/>
              <a:t>Materialne avtorske pravice zadrži </a:t>
            </a:r>
            <a:r>
              <a:rPr lang="sl-SI" sz="2400" b="1" dirty="0" smtClean="0">
                <a:solidFill>
                  <a:srgbClr val="FF0000"/>
                </a:solidFill>
              </a:rPr>
              <a:t>© Založnik</a:t>
            </a:r>
          </a:p>
          <a:p>
            <a:r>
              <a:rPr lang="sl-SI" sz="2400" dirty="0" smtClean="0"/>
              <a:t>Določila glede avtorskih pravic v pogodbi, na spletnih straneh </a:t>
            </a:r>
            <a:r>
              <a:rPr lang="sl-SI" sz="2400" dirty="0"/>
              <a:t>založnika </a:t>
            </a:r>
            <a:r>
              <a:rPr lang="sl-SI" sz="2400" dirty="0" smtClean="0"/>
              <a:t>/ revije</a:t>
            </a:r>
          </a:p>
          <a:p>
            <a:r>
              <a:rPr lang="sl-SI" sz="2400" dirty="0" smtClean="0"/>
              <a:t>Povzetki na </a:t>
            </a:r>
            <a:r>
              <a:rPr lang="sl-SI" sz="2400" dirty="0"/>
              <a:t>spletni strani </a:t>
            </a:r>
            <a:r>
              <a:rPr lang="sl-SI" sz="2400" dirty="0" err="1" smtClean="0"/>
              <a:t>Sherpa</a:t>
            </a:r>
            <a:r>
              <a:rPr lang="sl-SI" sz="2400" dirty="0" smtClean="0"/>
              <a:t>/Romeo</a:t>
            </a:r>
          </a:p>
          <a:p>
            <a:pPr marL="0" indent="0">
              <a:buNone/>
            </a:pPr>
            <a:endParaRPr lang="sl-SI" sz="2400" dirty="0" smtClean="0"/>
          </a:p>
          <a:p>
            <a:pPr marL="0" indent="0">
              <a:buNone/>
            </a:pPr>
            <a:r>
              <a:rPr lang="sl-SI" sz="2400" dirty="0" smtClean="0"/>
              <a:t>POZOR:</a:t>
            </a:r>
          </a:p>
          <a:p>
            <a:r>
              <a:rPr lang="sl-SI" sz="2400" dirty="0"/>
              <a:t>Z</a:t>
            </a:r>
            <a:r>
              <a:rPr lang="sl-SI" sz="2400" dirty="0" smtClean="0"/>
              <a:t>aložnik </a:t>
            </a:r>
            <a:r>
              <a:rPr lang="sl-SI" sz="2400" dirty="0"/>
              <a:t>dovoli shranitev </a:t>
            </a:r>
            <a:r>
              <a:rPr lang="sl-SI" sz="2400" dirty="0" smtClean="0"/>
              <a:t>končne </a:t>
            </a:r>
            <a:r>
              <a:rPr lang="sl-SI" sz="2400" dirty="0"/>
              <a:t>recenzirane </a:t>
            </a:r>
            <a:r>
              <a:rPr lang="sl-SI" sz="2400" dirty="0" smtClean="0"/>
              <a:t>avtorjeve različice </a:t>
            </a:r>
            <a:r>
              <a:rPr lang="sl-SI" sz="2400" dirty="0"/>
              <a:t>v </a:t>
            </a:r>
            <a:r>
              <a:rPr lang="sl-SI" sz="2400" dirty="0" err="1" smtClean="0"/>
              <a:t>repozitorij</a:t>
            </a:r>
            <a:endParaRPr lang="sl-SI" sz="2400" dirty="0" smtClean="0"/>
          </a:p>
          <a:p>
            <a:r>
              <a:rPr lang="sl-SI" sz="2400" dirty="0" smtClean="0"/>
              <a:t>Pridobiti post-</a:t>
            </a:r>
            <a:r>
              <a:rPr lang="sl-SI" sz="2400" dirty="0" err="1" smtClean="0"/>
              <a:t>print</a:t>
            </a:r>
            <a:r>
              <a:rPr lang="sl-SI" sz="2400" dirty="0" smtClean="0"/>
              <a:t>:</a:t>
            </a:r>
          </a:p>
          <a:p>
            <a:pPr marL="0" indent="0">
              <a:buNone/>
            </a:pPr>
            <a:r>
              <a:rPr lang="sl-SI" sz="2400" dirty="0" smtClean="0"/>
              <a:t>	- prosti dostop  - samo branje</a:t>
            </a:r>
          </a:p>
          <a:p>
            <a:pPr marL="0" indent="0">
              <a:buNone/>
            </a:pPr>
            <a:r>
              <a:rPr lang="sl-SI" sz="2400" dirty="0" smtClean="0"/>
              <a:t>	- odprti dostop - založnik določi način 	objave v </a:t>
            </a:r>
            <a:r>
              <a:rPr lang="sl-SI" sz="2400" dirty="0" err="1" smtClean="0"/>
              <a:t>repozitoriju</a:t>
            </a:r>
            <a:r>
              <a:rPr lang="sl-SI" sz="2400" dirty="0" smtClean="0"/>
              <a:t> z licenco, primeri:</a:t>
            </a:r>
          </a:p>
          <a:p>
            <a:endParaRPr lang="sl-SI" sz="2400" dirty="0" smtClean="0"/>
          </a:p>
          <a:p>
            <a:endParaRPr lang="sl-SI" sz="2400" dirty="0" smtClean="0"/>
          </a:p>
          <a:p>
            <a:pPr marL="0" indent="0">
              <a:buNone/>
            </a:pPr>
            <a:endParaRPr lang="sl-SI" sz="2400" dirty="0"/>
          </a:p>
          <a:p>
            <a:endParaRPr lang="sl-SI" sz="2400" dirty="0" smtClean="0"/>
          </a:p>
        </p:txBody>
      </p:sp>
      <p:sp>
        <p:nvSpPr>
          <p:cNvPr id="4" name="Text Placeholder 3"/>
          <p:cNvSpPr>
            <a:spLocks noGrp="1"/>
          </p:cNvSpPr>
          <p:nvPr>
            <p:ph type="body" sz="half" idx="2"/>
          </p:nvPr>
        </p:nvSpPr>
        <p:spPr>
          <a:xfrm>
            <a:off x="839788" y="1597892"/>
            <a:ext cx="4378757" cy="4775199"/>
          </a:xfrm>
          <a:ln>
            <a:noFill/>
          </a:ln>
        </p:spPr>
        <p:txBody>
          <a:bodyPr>
            <a:noAutofit/>
          </a:bodyPr>
          <a:lstStyle/>
          <a:p>
            <a:endParaRPr lang="sl-SI" sz="1100" dirty="0" smtClean="0"/>
          </a:p>
          <a:p>
            <a:pPr marL="342900" indent="-342900">
              <a:buFont typeface="+mj-lt"/>
              <a:buAutoNum type="arabicPeriod"/>
            </a:pPr>
            <a:r>
              <a:rPr lang="sl-SI" sz="2000" dirty="0" smtClean="0"/>
              <a:t>Izbor  NAROČNIŠKE revije za objavo in preverjanje politike založnika za shranjevanje in deljenje</a:t>
            </a:r>
          </a:p>
          <a:p>
            <a:pPr marL="342900" indent="-342900">
              <a:buFont typeface="+mj-lt"/>
              <a:buAutoNum type="arabicPeriod"/>
            </a:pPr>
            <a:r>
              <a:rPr lang="sl-SI" sz="2000" dirty="0" smtClean="0"/>
              <a:t>Preveriti embargo !</a:t>
            </a:r>
          </a:p>
          <a:p>
            <a:pPr marL="342900" indent="-342900">
              <a:buFont typeface="+mj-lt"/>
              <a:buAutoNum type="arabicPeriod"/>
            </a:pPr>
            <a:r>
              <a:rPr lang="sl-SI" sz="2000" dirty="0" smtClean="0"/>
              <a:t>Oddaja članka reviji, recenzija...</a:t>
            </a:r>
          </a:p>
          <a:p>
            <a:pPr marL="342900" indent="-342900">
              <a:buFont typeface="+mj-lt"/>
              <a:buAutoNum type="arabicPeriod"/>
            </a:pPr>
            <a:r>
              <a:rPr lang="sl-SI" sz="2000" b="1" dirty="0" smtClean="0"/>
              <a:t>Članek sprejet v objavo :</a:t>
            </a:r>
          </a:p>
          <a:p>
            <a:pPr marL="800100" lvl="1" indent="-342900">
              <a:buFont typeface="Arial" panose="020B0604020202020204" pitchFamily="34" charset="0"/>
              <a:buChar char="•"/>
            </a:pPr>
            <a:r>
              <a:rPr lang="sl-SI" sz="2000" b="1" dirty="0">
                <a:solidFill>
                  <a:srgbClr val="FF0000"/>
                </a:solidFill>
              </a:rPr>
              <a:t>Podpis pogodbe z </a:t>
            </a:r>
            <a:r>
              <a:rPr lang="sl-SI" sz="2000" b="1" dirty="0" smtClean="0">
                <a:solidFill>
                  <a:srgbClr val="FF0000"/>
                </a:solidFill>
              </a:rPr>
              <a:t>založnikom </a:t>
            </a:r>
            <a:r>
              <a:rPr lang="sl-SI" sz="2000" b="1" i="1" dirty="0" smtClean="0"/>
              <a:t>(Copyright Transfer Agreement)</a:t>
            </a:r>
          </a:p>
          <a:p>
            <a:pPr marL="800100" lvl="1" indent="-342900">
              <a:buFont typeface="Arial" panose="020B0604020202020204" pitchFamily="34" charset="0"/>
              <a:buChar char="•"/>
            </a:pPr>
            <a:r>
              <a:rPr lang="sl-SI" sz="2000" b="1" dirty="0" smtClean="0"/>
              <a:t>© Založnik </a:t>
            </a:r>
          </a:p>
          <a:p>
            <a:pPr marL="342000" indent="-342000">
              <a:buFont typeface="+mj-lt"/>
              <a:buAutoNum type="arabicPeriod"/>
            </a:pPr>
            <a:r>
              <a:rPr lang="sl-SI" sz="2000" b="1" dirty="0"/>
              <a:t>končni recenzirani avtorjev rokopis SHRANJEN v repozitorij</a:t>
            </a:r>
          </a:p>
          <a:p>
            <a:pPr marL="342000" indent="-342000">
              <a:buFont typeface="+mj-lt"/>
              <a:buAutoNum type="arabicPeriod"/>
            </a:pPr>
            <a:r>
              <a:rPr lang="sl-SI" sz="2000" dirty="0" smtClean="0"/>
              <a:t>Javna dostopnost dovoljene različice objave po preteku embarga</a:t>
            </a:r>
          </a:p>
          <a:p>
            <a:pPr marL="342000" indent="-342000">
              <a:buFont typeface="+mj-lt"/>
              <a:buAutoNum type="arabicPeriod"/>
            </a:pPr>
            <a:endParaRPr lang="sl-SI" sz="2000" dirty="0"/>
          </a:p>
        </p:txBody>
      </p:sp>
      <p:sp>
        <p:nvSpPr>
          <p:cNvPr id="5" name="Rectangle 4"/>
          <p:cNvSpPr/>
          <p:nvPr/>
        </p:nvSpPr>
        <p:spPr>
          <a:xfrm>
            <a:off x="877455" y="572656"/>
            <a:ext cx="4147127" cy="102523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smtClean="0">
                <a:solidFill>
                  <a:prstClr val="black"/>
                </a:solidFill>
                <a:latin typeface="Calibri Light" panose="020F0302020204030204"/>
                <a:ea typeface="+mj-ea"/>
                <a:cs typeface="+mj-cs"/>
              </a:rPr>
              <a:t>ZELENA </a:t>
            </a:r>
            <a:r>
              <a:rPr lang="sl-SI" sz="3200" b="1" dirty="0">
                <a:solidFill>
                  <a:prstClr val="black"/>
                </a:solidFill>
                <a:latin typeface="Calibri Light" panose="020F0302020204030204"/>
                <a:ea typeface="+mj-ea"/>
                <a:cs typeface="+mj-cs"/>
              </a:rPr>
              <a:t>POT </a:t>
            </a:r>
            <a:r>
              <a:rPr lang="sl-SI" sz="3200" b="1" dirty="0" smtClean="0">
                <a:solidFill>
                  <a:prstClr val="black"/>
                </a:solidFill>
                <a:latin typeface="Calibri Light" panose="020F0302020204030204"/>
                <a:ea typeface="+mj-ea"/>
                <a:cs typeface="+mj-cs"/>
              </a:rPr>
              <a:t>– naročniška revija</a:t>
            </a:r>
            <a:endParaRPr lang="sl-SI" dirty="0"/>
          </a:p>
        </p:txBody>
      </p:sp>
    </p:spTree>
    <p:extLst>
      <p:ext uri="{BB962C8B-B14F-4D97-AF65-F5344CB8AC3E}">
        <p14:creationId xmlns:p14="http://schemas.microsoft.com/office/powerpoint/2010/main" val="36813250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05007" y="439016"/>
            <a:ext cx="10528010" cy="1325563"/>
          </a:xfrm>
        </p:spPr>
        <p:txBody>
          <a:bodyPr>
            <a:normAutofit fontScale="90000"/>
          </a:bodyPr>
          <a:lstStyle/>
          <a:p>
            <a:pPr algn="ctr"/>
            <a:r>
              <a:rPr lang="sl-SI" dirty="0" smtClean="0">
                <a:hlinkClick r:id="rId2"/>
              </a:rPr>
              <a:t/>
            </a:r>
            <a:br>
              <a:rPr lang="sl-SI" dirty="0" smtClean="0">
                <a:hlinkClick r:id="rId2"/>
              </a:rPr>
            </a:br>
            <a:r>
              <a:rPr lang="sl-SI" sz="4900" dirty="0" smtClean="0">
                <a:hlinkClick r:id="rId2"/>
              </a:rPr>
              <a:t>SHERPA/RoMEO</a:t>
            </a:r>
            <a:r>
              <a:rPr lang="sl-SI" sz="4900" dirty="0" smtClean="0"/>
              <a:t>: politike </a:t>
            </a:r>
            <a:r>
              <a:rPr lang="sl-SI" sz="4900" dirty="0"/>
              <a:t>založnikov za objavljanje in arhiviranje v odprtem </a:t>
            </a:r>
            <a:r>
              <a:rPr lang="sl-SI" sz="4900" dirty="0" smtClean="0"/>
              <a:t>dostopu</a:t>
            </a:r>
            <a:r>
              <a:rPr lang="sl-SI" dirty="0"/>
              <a:t/>
            </a:r>
            <a:br>
              <a:rPr lang="sl-SI" dirty="0"/>
            </a:br>
            <a:endParaRPr lang="sl-SI" dirty="0"/>
          </a:p>
        </p:txBody>
      </p:sp>
      <p:sp>
        <p:nvSpPr>
          <p:cNvPr id="6" name="Content Placeholder 5"/>
          <p:cNvSpPr>
            <a:spLocks noGrp="1"/>
          </p:cNvSpPr>
          <p:nvPr>
            <p:ph idx="1"/>
          </p:nvPr>
        </p:nvSpPr>
        <p:spPr>
          <a:xfrm>
            <a:off x="838200" y="1825624"/>
            <a:ext cx="10515600" cy="4752457"/>
          </a:xfrm>
        </p:spPr>
        <p:txBody>
          <a:bodyPr/>
          <a:lstStyle/>
          <a:p>
            <a:pPr marL="0" indent="0">
              <a:buNone/>
            </a:pPr>
            <a:endParaRPr lang="sl-SI" dirty="0" smtClean="0"/>
          </a:p>
          <a:p>
            <a:pPr marL="0" indent="0">
              <a:buNone/>
            </a:pPr>
            <a:r>
              <a:rPr lang="sl-SI" dirty="0" smtClean="0"/>
              <a:t>Povzetki politik založnikov za:</a:t>
            </a:r>
          </a:p>
          <a:p>
            <a:r>
              <a:rPr lang="sl-SI" dirty="0" smtClean="0"/>
              <a:t>Naročniške / hibridne </a:t>
            </a:r>
          </a:p>
          <a:p>
            <a:r>
              <a:rPr lang="sl-SI" dirty="0" smtClean="0"/>
              <a:t>Odprtodostopne / zlate</a:t>
            </a:r>
          </a:p>
          <a:p>
            <a:pPr marL="0" indent="0">
              <a:buNone/>
            </a:pPr>
            <a:r>
              <a:rPr lang="sl-SI" dirty="0" smtClean="0"/>
              <a:t>Pozor:</a:t>
            </a:r>
          </a:p>
          <a:p>
            <a:r>
              <a:rPr lang="sl-SI" dirty="0"/>
              <a:t>D</a:t>
            </a:r>
            <a:r>
              <a:rPr lang="sl-SI" dirty="0" smtClean="0"/>
              <a:t>atum ažuriranja (preveriti pri založniku)!</a:t>
            </a:r>
          </a:p>
          <a:p>
            <a:r>
              <a:rPr lang="sl-SI" dirty="0" smtClean="0"/>
              <a:t>Pravilna interpretacija navedb!</a:t>
            </a:r>
          </a:p>
          <a:p>
            <a:pPr marL="0" indent="0">
              <a:buNone/>
            </a:pPr>
            <a:endParaRPr lang="sl-SI" dirty="0" smtClean="0"/>
          </a:p>
          <a:p>
            <a:pPr marL="0" indent="0">
              <a:buNone/>
            </a:pPr>
            <a:r>
              <a:rPr lang="sl-SI" dirty="0" smtClean="0"/>
              <a:t>Povezava iz zapisa za </a:t>
            </a:r>
            <a:r>
              <a:rPr lang="sl-SI" dirty="0"/>
              <a:t>revijo v COBISS!</a:t>
            </a:r>
            <a:endParaRPr lang="sl-SI" dirty="0" smtClean="0"/>
          </a:p>
          <a:p>
            <a:endParaRPr lang="sl-SI" dirty="0"/>
          </a:p>
        </p:txBody>
      </p:sp>
    </p:spTree>
    <p:extLst>
      <p:ext uri="{BB962C8B-B14F-4D97-AF65-F5344CB8AC3E}">
        <p14:creationId xmlns:p14="http://schemas.microsoft.com/office/powerpoint/2010/main" val="3671428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O</a:t>
            </a:r>
            <a:r>
              <a:rPr lang="sl-SI" dirty="0" smtClean="0"/>
              <a:t>dprti dostop</a:t>
            </a:r>
            <a:endParaRPr lang="en-US" dirty="0"/>
          </a:p>
        </p:txBody>
      </p:sp>
      <p:sp>
        <p:nvSpPr>
          <p:cNvPr id="3" name="Označba mesta vsebine 2"/>
          <p:cNvSpPr>
            <a:spLocks noGrp="1"/>
          </p:cNvSpPr>
          <p:nvPr>
            <p:ph idx="1"/>
          </p:nvPr>
        </p:nvSpPr>
        <p:spPr>
          <a:xfrm>
            <a:off x="838200" y="1393372"/>
            <a:ext cx="10515600" cy="5053610"/>
          </a:xfrm>
        </p:spPr>
        <p:txBody>
          <a:bodyPr/>
          <a:lstStyle/>
          <a:p>
            <a:pPr marL="0" indent="0" algn="just">
              <a:buNone/>
            </a:pPr>
            <a:r>
              <a:rPr lang="sl-SI" b="1" dirty="0" smtClean="0"/>
              <a:t>Takojšen dostop do rezultatov iz javno financiranih raziskav brez finančnih ali avtorskopravnih omejitev in brez tehničnih ovir.</a:t>
            </a:r>
          </a:p>
          <a:p>
            <a:pPr marL="0" indent="0" algn="just">
              <a:buNone/>
            </a:pPr>
            <a:endParaRPr lang="sl-SI" sz="2000" b="1" dirty="0" smtClean="0"/>
          </a:p>
          <a:p>
            <a:pPr marL="0" indent="0" algn="r">
              <a:buNone/>
            </a:pPr>
            <a:endParaRPr lang="sl-SI" sz="2000" dirty="0"/>
          </a:p>
        </p:txBody>
      </p:sp>
      <p:graphicFrame>
        <p:nvGraphicFramePr>
          <p:cNvPr id="4" name="Diagram 3"/>
          <p:cNvGraphicFramePr/>
          <p:nvPr>
            <p:extLst>
              <p:ext uri="{D42A27DB-BD31-4B8C-83A1-F6EECF244321}">
                <p14:modId xmlns:p14="http://schemas.microsoft.com/office/powerpoint/2010/main" val="3948480776"/>
              </p:ext>
            </p:extLst>
          </p:nvPr>
        </p:nvGraphicFramePr>
        <p:xfrm>
          <a:off x="838200" y="2255520"/>
          <a:ext cx="10515600" cy="4442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100" name="Picture 4" descr="Rezultat iskanja slik za open acces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85585" y="3159689"/>
            <a:ext cx="1456039" cy="227506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Rezultat iskanja slik za open acces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246216" y="3215836"/>
            <a:ext cx="1456039" cy="2275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79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Repozitoriji  - vidnost, transparentnost</a:t>
            </a:r>
            <a:endParaRPr lang="sl-SI" dirty="0"/>
          </a:p>
        </p:txBody>
      </p:sp>
      <p:sp>
        <p:nvSpPr>
          <p:cNvPr id="5" name="Content Placeholder 4"/>
          <p:cNvSpPr>
            <a:spLocks noGrp="1"/>
          </p:cNvSpPr>
          <p:nvPr>
            <p:ph idx="1"/>
          </p:nvPr>
        </p:nvSpPr>
        <p:spPr/>
        <p:txBody>
          <a:bodyPr/>
          <a:lstStyle/>
          <a:p>
            <a:pPr marL="514350" indent="-514350">
              <a:buFont typeface="+mj-lt"/>
              <a:buAutoNum type="arabicPeriod"/>
            </a:pPr>
            <a:r>
              <a:rPr lang="sl-SI" dirty="0" smtClean="0"/>
              <a:t>Shranitev </a:t>
            </a:r>
            <a:r>
              <a:rPr lang="sl-SI" dirty="0"/>
              <a:t>strojno </a:t>
            </a:r>
            <a:r>
              <a:rPr lang="sl-SI" dirty="0" smtClean="0"/>
              <a:t>čitljive elektronske oblike </a:t>
            </a:r>
            <a:r>
              <a:rPr lang="sl-SI" dirty="0"/>
              <a:t>končne recenzirane različice članka sprejetega v objavo </a:t>
            </a:r>
            <a:r>
              <a:rPr lang="sl-SI" dirty="0" smtClean="0"/>
              <a:t>oz. založnikove verzije</a:t>
            </a:r>
          </a:p>
          <a:p>
            <a:pPr marL="514350" indent="-514350">
              <a:buFont typeface="+mj-lt"/>
              <a:buAutoNum type="arabicPeriod"/>
            </a:pPr>
            <a:endParaRPr lang="sl-SI" sz="1200" dirty="0" smtClean="0"/>
          </a:p>
          <a:p>
            <a:pPr marL="514350" indent="-514350">
              <a:buFont typeface="+mj-lt"/>
              <a:buAutoNum type="arabicPeriod"/>
            </a:pPr>
            <a:r>
              <a:rPr lang="sl-SI" dirty="0"/>
              <a:t>Metapodatki </a:t>
            </a:r>
            <a:r>
              <a:rPr lang="sl-SI" dirty="0" smtClean="0"/>
              <a:t>- </a:t>
            </a:r>
            <a:r>
              <a:rPr lang="sl-SI" dirty="0"/>
              <a:t>OpenAIRE kompatibilnost</a:t>
            </a:r>
            <a:r>
              <a:rPr lang="sl-SI" dirty="0" smtClean="0"/>
              <a:t>:</a:t>
            </a:r>
          </a:p>
          <a:p>
            <a:r>
              <a:rPr lang="sl-SI" dirty="0" smtClean="0"/>
              <a:t>ime raziskovalnega programa;</a:t>
            </a:r>
          </a:p>
          <a:p>
            <a:r>
              <a:rPr lang="sl-SI" dirty="0" smtClean="0"/>
              <a:t>ime projekta, akronim, številka projekta;</a:t>
            </a:r>
          </a:p>
          <a:p>
            <a:r>
              <a:rPr lang="sl-SI" dirty="0" smtClean="0"/>
              <a:t>datum objave publikacije, dolžina embarga in trajni identifikator</a:t>
            </a:r>
          </a:p>
          <a:p>
            <a:endParaRPr lang="sl-SI" dirty="0" smtClean="0"/>
          </a:p>
          <a:p>
            <a:pPr marL="514350" indent="-514350">
              <a:buFont typeface="+mj-lt"/>
              <a:buAutoNum type="arabicPeriod" startAt="3"/>
            </a:pPr>
            <a:r>
              <a:rPr lang="sl-SI" dirty="0" smtClean="0"/>
              <a:t>Najdljivost objav po „zeleni poti“, preglednost za financerje</a:t>
            </a:r>
          </a:p>
        </p:txBody>
      </p:sp>
    </p:spTree>
    <p:extLst>
      <p:ext uri="{BB962C8B-B14F-4D97-AF65-F5344CB8AC3E}">
        <p14:creationId xmlns:p14="http://schemas.microsoft.com/office/powerpoint/2010/main" val="3894329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 objavi – se nadaljuje…</a:t>
            </a:r>
            <a:endParaRPr lang="sl-SI" dirty="0"/>
          </a:p>
        </p:txBody>
      </p:sp>
      <p:sp>
        <p:nvSpPr>
          <p:cNvPr id="3" name="Označba mesta vsebine 2"/>
          <p:cNvSpPr>
            <a:spLocks noGrp="1"/>
          </p:cNvSpPr>
          <p:nvPr>
            <p:ph idx="1"/>
          </p:nvPr>
        </p:nvSpPr>
        <p:spPr/>
        <p:txBody>
          <a:bodyPr>
            <a:normAutofit fontScale="77500" lnSpcReduction="20000"/>
          </a:bodyPr>
          <a:lstStyle/>
          <a:p>
            <a:r>
              <a:rPr lang="sl-SI" dirty="0" smtClean="0"/>
              <a:t>Blog</a:t>
            </a:r>
          </a:p>
          <a:p>
            <a:r>
              <a:rPr lang="sl-SI" dirty="0" smtClean="0"/>
              <a:t>Domača stran</a:t>
            </a:r>
          </a:p>
          <a:p>
            <a:r>
              <a:rPr lang="sl-SI" dirty="0" smtClean="0"/>
              <a:t>Spletna stran inštitucije</a:t>
            </a:r>
          </a:p>
          <a:p>
            <a:r>
              <a:rPr lang="sl-SI" dirty="0" smtClean="0"/>
              <a:t>ORCID</a:t>
            </a:r>
          </a:p>
          <a:p>
            <a:r>
              <a:rPr lang="sl-SI" dirty="0" err="1" smtClean="0"/>
              <a:t>LinkedIn</a:t>
            </a:r>
            <a:endParaRPr lang="sl-SI" dirty="0" smtClean="0"/>
          </a:p>
          <a:p>
            <a:r>
              <a:rPr lang="sl-SI" dirty="0" err="1" smtClean="0"/>
              <a:t>ResearchGate</a:t>
            </a:r>
            <a:endParaRPr lang="sl-SI" dirty="0" smtClean="0"/>
          </a:p>
          <a:p>
            <a:r>
              <a:rPr lang="sl-SI" dirty="0" smtClean="0"/>
              <a:t>Academia.edu</a:t>
            </a:r>
          </a:p>
          <a:p>
            <a:r>
              <a:rPr lang="sl-SI" dirty="0" err="1"/>
              <a:t>Twitter</a:t>
            </a:r>
            <a:endParaRPr lang="sl-SI" dirty="0"/>
          </a:p>
          <a:p>
            <a:r>
              <a:rPr lang="sl-SI" dirty="0" smtClean="0"/>
              <a:t>Facebook</a:t>
            </a:r>
          </a:p>
          <a:p>
            <a:r>
              <a:rPr lang="sl-SI" dirty="0" smtClean="0"/>
              <a:t>Google Učenjak</a:t>
            </a:r>
          </a:p>
          <a:p>
            <a:r>
              <a:rPr lang="sl-SI" dirty="0" err="1" smtClean="0"/>
              <a:t>Publons</a:t>
            </a:r>
            <a:endParaRPr lang="sl-SI" dirty="0" smtClean="0"/>
          </a:p>
          <a:p>
            <a:r>
              <a:rPr lang="sl-SI" dirty="0" smtClean="0"/>
              <a:t>E-pošta</a:t>
            </a:r>
          </a:p>
        </p:txBody>
      </p:sp>
    </p:spTree>
    <p:extLst>
      <p:ext uri="{BB962C8B-B14F-4D97-AF65-F5344CB8AC3E}">
        <p14:creationId xmlns:p14="http://schemas.microsoft.com/office/powerpoint/2010/main" val="13830429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Zakaj deliti objave?</a:t>
            </a:r>
            <a:endParaRPr lang="sl-SI" dirty="0"/>
          </a:p>
        </p:txBody>
      </p:sp>
      <p:sp>
        <p:nvSpPr>
          <p:cNvPr id="3" name="Označba mesta vsebine 2"/>
          <p:cNvSpPr>
            <a:spLocks noGrp="1"/>
          </p:cNvSpPr>
          <p:nvPr>
            <p:ph idx="1"/>
          </p:nvPr>
        </p:nvSpPr>
        <p:spPr/>
        <p:txBody>
          <a:bodyPr/>
          <a:lstStyle/>
          <a:p>
            <a:r>
              <a:rPr lang="sl-SI" dirty="0" smtClean="0"/>
              <a:t>Promocija</a:t>
            </a:r>
          </a:p>
          <a:p>
            <a:r>
              <a:rPr lang="sl-SI" dirty="0" smtClean="0"/>
              <a:t>Vidnost</a:t>
            </a:r>
          </a:p>
          <a:p>
            <a:r>
              <a:rPr lang="sl-SI" dirty="0" smtClean="0"/>
              <a:t>Ugled</a:t>
            </a:r>
          </a:p>
          <a:p>
            <a:r>
              <a:rPr lang="sl-SI" dirty="0" smtClean="0"/>
              <a:t>Znanje</a:t>
            </a:r>
          </a:p>
          <a:p>
            <a:r>
              <a:rPr lang="sl-SI" dirty="0" smtClean="0"/>
              <a:t>Pripadnost</a:t>
            </a:r>
          </a:p>
          <a:p>
            <a:r>
              <a:rPr lang="sl-SI" dirty="0" smtClean="0"/>
              <a:t>Komunikacija</a:t>
            </a:r>
          </a:p>
          <a:p>
            <a:endParaRPr lang="sl-SI" dirty="0"/>
          </a:p>
        </p:txBody>
      </p:sp>
    </p:spTree>
    <p:extLst>
      <p:ext uri="{BB962C8B-B14F-4D97-AF65-F5344CB8AC3E}">
        <p14:creationId xmlns:p14="http://schemas.microsoft.com/office/powerpoint/2010/main" val="1413433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Kako?</a:t>
            </a:r>
            <a:endParaRPr lang="sl-SI" dirty="0"/>
          </a:p>
        </p:txBody>
      </p:sp>
      <p:sp>
        <p:nvSpPr>
          <p:cNvPr id="3" name="Označba mesta vsebine 2"/>
          <p:cNvSpPr>
            <a:spLocks noGrp="1"/>
          </p:cNvSpPr>
          <p:nvPr>
            <p:ph idx="1"/>
          </p:nvPr>
        </p:nvSpPr>
        <p:spPr/>
        <p:txBody>
          <a:bodyPr>
            <a:normAutofit/>
          </a:bodyPr>
          <a:lstStyle/>
          <a:p>
            <a:pPr marL="0" indent="0">
              <a:buNone/>
            </a:pPr>
            <a:r>
              <a:rPr lang="sl-SI" dirty="0"/>
              <a:t>Zastarelo = </a:t>
            </a:r>
            <a:r>
              <a:rPr lang="sl-SI" dirty="0" smtClean="0"/>
              <a:t>slabo</a:t>
            </a:r>
          </a:p>
          <a:p>
            <a:pPr marL="0" indent="0">
              <a:buNone/>
            </a:pPr>
            <a:endParaRPr lang="sl-SI" dirty="0" smtClean="0"/>
          </a:p>
          <a:p>
            <a:r>
              <a:rPr lang="sl-SI" dirty="0" smtClean="0"/>
              <a:t>Osvežene informacije na profilu</a:t>
            </a:r>
          </a:p>
          <a:p>
            <a:r>
              <a:rPr lang="sl-SI" dirty="0" smtClean="0"/>
              <a:t>Sledenje drugim in </a:t>
            </a:r>
            <a:r>
              <a:rPr lang="sl-SI" dirty="0" err="1" smtClean="0"/>
              <a:t>ključnikom</a:t>
            </a:r>
            <a:r>
              <a:rPr lang="sl-SI" dirty="0" smtClean="0"/>
              <a:t> #</a:t>
            </a:r>
          </a:p>
          <a:p>
            <a:r>
              <a:rPr lang="sl-SI" dirty="0" smtClean="0"/>
              <a:t>Slediti „</a:t>
            </a:r>
            <a:r>
              <a:rPr lang="sl-SI" dirty="0" err="1" smtClean="0"/>
              <a:t>influenserjem</a:t>
            </a:r>
            <a:r>
              <a:rPr lang="sl-SI" dirty="0" smtClean="0"/>
              <a:t>“</a:t>
            </a:r>
          </a:p>
          <a:p>
            <a:r>
              <a:rPr lang="sl-SI" dirty="0" smtClean="0"/>
              <a:t>Deljenje pomeni skrb (</a:t>
            </a:r>
            <a:r>
              <a:rPr lang="sl-SI" dirty="0" err="1" smtClean="0"/>
              <a:t>sharing</a:t>
            </a:r>
            <a:r>
              <a:rPr lang="sl-SI" dirty="0" smtClean="0"/>
              <a:t> is </a:t>
            </a:r>
            <a:r>
              <a:rPr lang="sl-SI" dirty="0" err="1" smtClean="0"/>
              <a:t>caring</a:t>
            </a:r>
            <a:r>
              <a:rPr lang="sl-SI" dirty="0" smtClean="0"/>
              <a:t>)</a:t>
            </a:r>
          </a:p>
          <a:p>
            <a:r>
              <a:rPr lang="sl-SI" dirty="0" smtClean="0"/>
              <a:t>Odgovarjanje na vprašanja</a:t>
            </a:r>
          </a:p>
        </p:txBody>
      </p:sp>
    </p:spTree>
    <p:extLst>
      <p:ext uri="{BB962C8B-B14F-4D97-AF65-F5344CB8AC3E}">
        <p14:creationId xmlns:p14="http://schemas.microsoft.com/office/powerpoint/2010/main" val="17104596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Družabna omrežja niso odprti dostop!</a:t>
            </a:r>
            <a:endParaRPr lang="sl-SI" dirty="0"/>
          </a:p>
        </p:txBody>
      </p:sp>
      <p:sp>
        <p:nvSpPr>
          <p:cNvPr id="3" name="Označba mesta vsebine 2"/>
          <p:cNvSpPr>
            <a:spLocks noGrp="1"/>
          </p:cNvSpPr>
          <p:nvPr>
            <p:ph idx="1"/>
          </p:nvPr>
        </p:nvSpPr>
        <p:spPr>
          <a:xfrm>
            <a:off x="838200" y="2120946"/>
            <a:ext cx="10515600" cy="4351338"/>
          </a:xfrm>
        </p:spPr>
        <p:txBody>
          <a:bodyPr/>
          <a:lstStyle/>
          <a:p>
            <a:r>
              <a:rPr lang="sl-SI" dirty="0" smtClean="0"/>
              <a:t>ResearchGate, Academia.edu in Mendeley so družabna omrežja za povezovanje raziskovalcev</a:t>
            </a:r>
          </a:p>
          <a:p>
            <a:r>
              <a:rPr lang="sl-SI" dirty="0" smtClean="0"/>
              <a:t>Delujejo podobno kot Facebook ali LinkedIn</a:t>
            </a:r>
          </a:p>
          <a:p>
            <a:r>
              <a:rPr lang="sl-SI" dirty="0" smtClean="0"/>
              <a:t>Čeprav so zastonj, so komercialna, zaslužkarska!</a:t>
            </a:r>
          </a:p>
          <a:p>
            <a:r>
              <a:rPr lang="sl-SI" dirty="0" smtClean="0"/>
              <a:t>Povezava do članka, ne nalaganje PDF!</a:t>
            </a:r>
          </a:p>
          <a:p>
            <a:r>
              <a:rPr lang="sl-SI" b="1" dirty="0"/>
              <a:t>Z</a:t>
            </a:r>
            <a:r>
              <a:rPr lang="sl-SI" b="1" dirty="0" smtClean="0"/>
              <a:t>aložniki ne dovolijo </a:t>
            </a:r>
            <a:r>
              <a:rPr lang="sl-SI" dirty="0" smtClean="0"/>
              <a:t>objave post-printa ali PDF!</a:t>
            </a:r>
          </a:p>
          <a:p>
            <a:r>
              <a:rPr lang="sl-SI" b="1" dirty="0" smtClean="0"/>
              <a:t>Dovoljeno pod določenimi pogoji</a:t>
            </a:r>
            <a:r>
              <a:rPr lang="sl-SI" dirty="0" smtClean="0"/>
              <a:t>: </a:t>
            </a:r>
          </a:p>
          <a:p>
            <a:pPr marL="457200" lvl="1" indent="0">
              <a:buNone/>
            </a:pPr>
            <a:r>
              <a:rPr lang="sl-SI" dirty="0" smtClean="0"/>
              <a:t>Npr. SAGE, Wiley (post-print, 12M)</a:t>
            </a:r>
            <a:endParaRPr lang="sl-SI" dirty="0"/>
          </a:p>
        </p:txBody>
      </p:sp>
    </p:spTree>
    <p:extLst>
      <p:ext uri="{BB962C8B-B14F-4D97-AF65-F5344CB8AC3E}">
        <p14:creationId xmlns:p14="http://schemas.microsoft.com/office/powerpoint/2010/main" val="2929099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Identifikatorji</a:t>
            </a:r>
            <a:endParaRPr lang="sl-SI" dirty="0"/>
          </a:p>
        </p:txBody>
      </p:sp>
      <p:sp>
        <p:nvSpPr>
          <p:cNvPr id="3" name="Označba mesta vsebine 2"/>
          <p:cNvSpPr>
            <a:spLocks noGrp="1"/>
          </p:cNvSpPr>
          <p:nvPr>
            <p:ph idx="1"/>
          </p:nvPr>
        </p:nvSpPr>
        <p:spPr/>
        <p:txBody>
          <a:bodyPr>
            <a:normAutofit/>
          </a:bodyPr>
          <a:lstStyle/>
          <a:p>
            <a:r>
              <a:rPr lang="sl-SI" dirty="0" smtClean="0"/>
              <a:t>Mednarodno okolje ne pozna šifre raziskovalca</a:t>
            </a:r>
          </a:p>
          <a:p>
            <a:r>
              <a:rPr lang="sl-SI" dirty="0" smtClean="0"/>
              <a:t>ORCID (odprt in neodvisen)</a:t>
            </a:r>
          </a:p>
          <a:p>
            <a:r>
              <a:rPr lang="sl-SI" dirty="0" smtClean="0"/>
              <a:t>ResearcherID =&gt; Publons (Web of Science)</a:t>
            </a:r>
          </a:p>
          <a:p>
            <a:r>
              <a:rPr lang="sl-SI" dirty="0" err="1"/>
              <a:t>Scopus</a:t>
            </a:r>
            <a:r>
              <a:rPr lang="sl-SI" dirty="0"/>
              <a:t> </a:t>
            </a:r>
            <a:r>
              <a:rPr lang="sl-SI" dirty="0" err="1"/>
              <a:t>Author</a:t>
            </a:r>
            <a:r>
              <a:rPr lang="sl-SI" dirty="0"/>
              <a:t> </a:t>
            </a:r>
            <a:r>
              <a:rPr lang="sl-SI" dirty="0" smtClean="0"/>
              <a:t>ID</a:t>
            </a:r>
          </a:p>
          <a:p>
            <a:endParaRPr lang="sl-SI" dirty="0"/>
          </a:p>
          <a:p>
            <a:endParaRPr lang="sl-SI" dirty="0" smtClean="0"/>
          </a:p>
          <a:p>
            <a:endParaRPr lang="sl-SI" dirty="0"/>
          </a:p>
          <a:p>
            <a:pPr marL="0" indent="0">
              <a:buNone/>
            </a:pPr>
            <a:r>
              <a:rPr lang="sl-SI" dirty="0" smtClean="0"/>
              <a:t>											</a:t>
            </a:r>
            <a:r>
              <a:rPr lang="sl-SI" dirty="0" smtClean="0">
                <a:solidFill>
                  <a:schemeClr val="bg1">
                    <a:lumMod val="75000"/>
                  </a:schemeClr>
                </a:solidFill>
              </a:rPr>
              <a:t>.</a:t>
            </a:r>
          </a:p>
          <a:p>
            <a:pPr marL="0" indent="0">
              <a:buNone/>
            </a:pPr>
            <a:endParaRPr lang="sl-SI" dirty="0"/>
          </a:p>
        </p:txBody>
      </p:sp>
    </p:spTree>
    <p:extLst>
      <p:ext uri="{BB962C8B-B14F-4D97-AF65-F5344CB8AC3E}">
        <p14:creationId xmlns:p14="http://schemas.microsoft.com/office/powerpoint/2010/main" val="24492417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idx="1"/>
          </p:nvPr>
        </p:nvSpPr>
        <p:spPr>
          <a:xfrm>
            <a:off x="850232" y="1800224"/>
            <a:ext cx="10515600" cy="4351338"/>
          </a:xfrm>
        </p:spPr>
        <p:txBody>
          <a:bodyPr>
            <a:normAutofit fontScale="92500" lnSpcReduction="20000"/>
          </a:bodyPr>
          <a:lstStyle/>
          <a:p>
            <a:pPr marL="0" indent="0" algn="ctr">
              <a:buNone/>
            </a:pPr>
            <a:r>
              <a:rPr lang="sl-SI" sz="7200" dirty="0" smtClean="0"/>
              <a:t>Hvala za pozornost!</a:t>
            </a:r>
          </a:p>
          <a:p>
            <a:pPr marL="0" indent="0" algn="ctr">
              <a:buNone/>
            </a:pPr>
            <a:endParaRPr lang="sl-SI" sz="7200" dirty="0"/>
          </a:p>
          <a:p>
            <a:pPr marL="0" indent="0" algn="ctr">
              <a:buNone/>
            </a:pPr>
            <a:r>
              <a:rPr lang="sl-SI" sz="7200" dirty="0" smtClean="0"/>
              <a:t>Vprašanja?</a:t>
            </a:r>
          </a:p>
          <a:p>
            <a:pPr marL="0" indent="0" algn="ctr">
              <a:buNone/>
            </a:pPr>
            <a:endParaRPr lang="sl-SI" sz="7200" dirty="0" smtClean="0"/>
          </a:p>
          <a:p>
            <a:pPr marL="0" indent="0" algn="ctr">
              <a:buNone/>
            </a:pPr>
            <a:r>
              <a:rPr lang="sl-SI" sz="4300" dirty="0" smtClean="0"/>
              <a:t>            70 </a:t>
            </a:r>
            <a:r>
              <a:rPr lang="sl-SI" sz="4300" dirty="0"/>
              <a:t>let pravih </a:t>
            </a:r>
            <a:r>
              <a:rPr lang="sl-SI" sz="4300" dirty="0" smtClean="0"/>
              <a:t>odgovorov!</a:t>
            </a:r>
            <a:endParaRPr lang="sl-SI" sz="4300" dirty="0"/>
          </a:p>
        </p:txBody>
      </p:sp>
      <p:pic>
        <p:nvPicPr>
          <p:cNvPr id="1026" name="Slika 1" descr="CTK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1870" y="4872204"/>
            <a:ext cx="143827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290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125"/>
            <a:ext cx="11136086" cy="1325563"/>
          </a:xfrm>
        </p:spPr>
        <p:txBody>
          <a:bodyPr>
            <a:normAutofit/>
          </a:bodyPr>
          <a:lstStyle/>
          <a:p>
            <a:pPr algn="ctr"/>
            <a:r>
              <a:rPr lang="sl-SI" b="1" dirty="0" smtClean="0"/>
              <a:t>Odprti</a:t>
            </a:r>
            <a:r>
              <a:rPr lang="sl-SI" dirty="0" smtClean="0"/>
              <a:t> </a:t>
            </a:r>
            <a:r>
              <a:rPr lang="sl-SI" b="1" dirty="0" smtClean="0"/>
              <a:t>≠</a:t>
            </a:r>
            <a:r>
              <a:rPr lang="sl-SI" dirty="0" smtClean="0"/>
              <a:t> </a:t>
            </a:r>
            <a:r>
              <a:rPr lang="sl-SI" b="1" dirty="0" smtClean="0"/>
              <a:t>prosti</a:t>
            </a:r>
            <a:endParaRPr lang="sl-SI" dirty="0"/>
          </a:p>
        </p:txBody>
      </p:sp>
      <p:sp>
        <p:nvSpPr>
          <p:cNvPr id="3" name="Content Placeholder 2"/>
          <p:cNvSpPr>
            <a:spLocks noGrp="1"/>
          </p:cNvSpPr>
          <p:nvPr>
            <p:ph idx="1"/>
          </p:nvPr>
        </p:nvSpPr>
        <p:spPr/>
        <p:txBody>
          <a:bodyPr>
            <a:normAutofit/>
          </a:bodyPr>
          <a:lstStyle/>
          <a:p>
            <a:r>
              <a:rPr lang="sl-SI" b="1" dirty="0"/>
              <a:t>avtor in nosilec materialne avtorske pravice </a:t>
            </a:r>
            <a:r>
              <a:rPr lang="sl-SI" dirty="0"/>
              <a:t>vsem uporabnikom v svetovnem merilu dajeta </a:t>
            </a:r>
            <a:r>
              <a:rPr lang="sl-SI" b="1" dirty="0"/>
              <a:t>prosto, nepreklicno in stalno pravico dostopa do publikacije ter dovoljujeta nadaljnjo </a:t>
            </a:r>
            <a:r>
              <a:rPr lang="sl-SI" b="1" dirty="0" smtClean="0"/>
              <a:t>uporabo </a:t>
            </a:r>
          </a:p>
          <a:p>
            <a:pPr marL="0" indent="0">
              <a:buNone/>
            </a:pPr>
            <a:endParaRPr lang="sl-SI" b="1" dirty="0" smtClean="0"/>
          </a:p>
          <a:p>
            <a:r>
              <a:rPr lang="sl-SI" dirty="0" smtClean="0"/>
              <a:t>celotna publikacija in vsa dodatna gradiva, vključno z dovoljenji iz prejšnje točke, so </a:t>
            </a:r>
            <a:r>
              <a:rPr lang="sl-SI" b="1" dirty="0" smtClean="0"/>
              <a:t>takoj po objavi odloženi v vsaj en spletni </a:t>
            </a:r>
            <a:r>
              <a:rPr lang="sl-SI" b="1" dirty="0" err="1" smtClean="0"/>
              <a:t>repozitorij</a:t>
            </a:r>
            <a:r>
              <a:rPr lang="sl-SI" dirty="0" smtClean="0"/>
              <a:t>, ki omogoča prost dostop, neomejeno distribucijo, </a:t>
            </a:r>
            <a:r>
              <a:rPr lang="sl-SI" dirty="0" err="1" smtClean="0"/>
              <a:t>medobratovalnost</a:t>
            </a:r>
            <a:r>
              <a:rPr lang="sl-SI" dirty="0" smtClean="0"/>
              <a:t> (</a:t>
            </a:r>
            <a:r>
              <a:rPr lang="sl-SI" dirty="0" err="1" smtClean="0"/>
              <a:t>interoperabilnost</a:t>
            </a:r>
            <a:r>
              <a:rPr lang="sl-SI" dirty="0" smtClean="0"/>
              <a:t>) in trajno hranjenje.</a:t>
            </a:r>
          </a:p>
          <a:p>
            <a:pPr marL="0" indent="0" algn="r">
              <a:buNone/>
            </a:pPr>
            <a:endParaRPr lang="sl-SI" sz="2000" dirty="0" smtClean="0">
              <a:hlinkClick r:id="rId2"/>
            </a:endParaRPr>
          </a:p>
          <a:p>
            <a:pPr marL="0" indent="0" algn="r">
              <a:buNone/>
            </a:pPr>
            <a:r>
              <a:rPr lang="sl-SI" sz="2000" dirty="0" smtClean="0">
                <a:hlinkClick r:id="rId2"/>
              </a:rPr>
              <a:t>Open Access Slovenia: definicije in deklaracije</a:t>
            </a:r>
            <a:endParaRPr lang="sl-SI" sz="2000" dirty="0"/>
          </a:p>
        </p:txBody>
      </p:sp>
    </p:spTree>
    <p:extLst>
      <p:ext uri="{BB962C8B-B14F-4D97-AF65-F5344CB8AC3E}">
        <p14:creationId xmlns:p14="http://schemas.microsoft.com/office/powerpoint/2010/main" val="2675219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smtClean="0"/>
              <a:t>Določila financerjev – Obzorje 2020</a:t>
            </a:r>
            <a:endParaRPr lang="sl-SI" dirty="0"/>
          </a:p>
        </p:txBody>
      </p:sp>
      <p:sp>
        <p:nvSpPr>
          <p:cNvPr id="3" name="Content Placeholder 2"/>
          <p:cNvSpPr>
            <a:spLocks noGrp="1"/>
          </p:cNvSpPr>
          <p:nvPr>
            <p:ph idx="1"/>
          </p:nvPr>
        </p:nvSpPr>
        <p:spPr>
          <a:xfrm>
            <a:off x="838200" y="1532021"/>
            <a:ext cx="10822858" cy="5195349"/>
          </a:xfrm>
        </p:spPr>
        <p:txBody>
          <a:bodyPr>
            <a:normAutofit fontScale="92500"/>
          </a:bodyPr>
          <a:lstStyle/>
          <a:p>
            <a:pPr marL="0" indent="0">
              <a:buNone/>
            </a:pPr>
            <a:r>
              <a:rPr lang="sl-SI" dirty="0" smtClean="0">
                <a:hlinkClick r:id="rId2"/>
              </a:rPr>
              <a:t>H2020 </a:t>
            </a:r>
            <a:r>
              <a:rPr lang="sl-SI" dirty="0">
                <a:hlinkClick r:id="rId2"/>
              </a:rPr>
              <a:t>General </a:t>
            </a:r>
            <a:r>
              <a:rPr lang="sl-SI" dirty="0" smtClean="0">
                <a:hlinkClick r:id="rId2"/>
              </a:rPr>
              <a:t>MGA—Multi, </a:t>
            </a:r>
            <a:r>
              <a:rPr lang="sl-SI" sz="2200" dirty="0" smtClean="0">
                <a:hlinkClick r:id="rId2"/>
              </a:rPr>
              <a:t>Version 5.0, </a:t>
            </a:r>
            <a:r>
              <a:rPr lang="sl-SI" sz="2200" dirty="0">
                <a:hlinkClick r:id="rId2"/>
              </a:rPr>
              <a:t>18 October </a:t>
            </a:r>
            <a:r>
              <a:rPr lang="sl-SI" sz="2200" dirty="0" smtClean="0">
                <a:hlinkClick r:id="rId2"/>
              </a:rPr>
              <a:t>2017</a:t>
            </a:r>
            <a:endParaRPr lang="sl-SI" sz="2200" dirty="0" smtClean="0"/>
          </a:p>
          <a:p>
            <a:pPr marL="0" indent="0">
              <a:buNone/>
            </a:pPr>
            <a:r>
              <a:rPr lang="sl-SI" dirty="0" smtClean="0">
                <a:hlinkClick r:id="rId3"/>
              </a:rPr>
              <a:t>AGA-Annotaded </a:t>
            </a:r>
            <a:r>
              <a:rPr lang="sl-SI" dirty="0">
                <a:hlinkClick r:id="rId3"/>
              </a:rPr>
              <a:t>MGA, </a:t>
            </a:r>
            <a:r>
              <a:rPr lang="sl-SI" sz="2200" dirty="0">
                <a:hlinkClick r:id="rId3"/>
              </a:rPr>
              <a:t>Version 5.1, 6. December 2018</a:t>
            </a:r>
            <a:r>
              <a:rPr lang="sl-SI" sz="2200" dirty="0"/>
              <a:t> – podrobna obrazložitev </a:t>
            </a:r>
            <a:r>
              <a:rPr lang="sl-SI" sz="2200" dirty="0" smtClean="0"/>
              <a:t>določil</a:t>
            </a:r>
          </a:p>
          <a:p>
            <a:endParaRPr lang="sl-SI" dirty="0" smtClean="0"/>
          </a:p>
          <a:p>
            <a:r>
              <a:rPr lang="sl-SI" dirty="0" smtClean="0"/>
              <a:t>obvezna odprta dostopnost recenziranih člankov, spodbuja odprtost monografij, zbornikov,…</a:t>
            </a:r>
          </a:p>
          <a:p>
            <a:r>
              <a:rPr lang="sl-SI" dirty="0"/>
              <a:t>p</a:t>
            </a:r>
            <a:r>
              <a:rPr lang="sl-SI" dirty="0" smtClean="0"/>
              <a:t>ilot za raziskovalne podatke, vsebuje načrt ravnanja z raziskovalnimi podatki</a:t>
            </a:r>
          </a:p>
          <a:p>
            <a:r>
              <a:rPr lang="sl-SI" dirty="0"/>
              <a:t>p</a:t>
            </a:r>
            <a:r>
              <a:rPr lang="sl-SI" dirty="0" smtClean="0"/>
              <a:t>osledice neizpolnjevanja</a:t>
            </a:r>
            <a:endParaRPr lang="sl-SI" dirty="0"/>
          </a:p>
          <a:p>
            <a:pPr marL="0" indent="0">
              <a:buNone/>
            </a:pPr>
            <a:endParaRPr lang="sl-SI" b="1" dirty="0"/>
          </a:p>
          <a:p>
            <a:pPr marL="0" indent="0">
              <a:buNone/>
            </a:pPr>
            <a:r>
              <a:rPr lang="sl-SI" b="1" dirty="0" smtClean="0"/>
              <a:t>Odprta </a:t>
            </a:r>
            <a:r>
              <a:rPr lang="sl-SI" b="1" dirty="0"/>
              <a:t>objava </a:t>
            </a:r>
            <a:r>
              <a:rPr lang="x-none" b="1" dirty="0"/>
              <a:t>–</a:t>
            </a:r>
            <a:r>
              <a:rPr lang="sl-SI" b="1" dirty="0"/>
              <a:t> soglasje vseh avtorjev!</a:t>
            </a:r>
            <a:endParaRPr lang="sl-SI" b="1" dirty="0">
              <a:hlinkClick r:id="rId3"/>
            </a:endParaRPr>
          </a:p>
          <a:p>
            <a:pPr marL="0" indent="0">
              <a:buNone/>
            </a:pPr>
            <a:r>
              <a:rPr lang="sl-SI" b="1" dirty="0" smtClean="0"/>
              <a:t>Te </a:t>
            </a:r>
            <a:r>
              <a:rPr lang="sl-SI" b="1" dirty="0"/>
              <a:t>zahteve niso ovira za zaščito rezultatov raziskav, kadar je to potrebno</a:t>
            </a:r>
            <a:r>
              <a:rPr lang="sl-SI" b="1" dirty="0" smtClean="0"/>
              <a:t>!</a:t>
            </a:r>
            <a:endParaRPr lang="sl-SI" b="1" dirty="0"/>
          </a:p>
        </p:txBody>
      </p:sp>
    </p:spTree>
    <p:extLst>
      <p:ext uri="{BB962C8B-B14F-4D97-AF65-F5344CB8AC3E}">
        <p14:creationId xmlns:p14="http://schemas.microsoft.com/office/powerpoint/2010/main" val="1521415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29" y="365125"/>
            <a:ext cx="11473542" cy="1325563"/>
          </a:xfrm>
        </p:spPr>
        <p:txBody>
          <a:bodyPr>
            <a:normAutofit fontScale="90000"/>
          </a:bodyPr>
          <a:lstStyle/>
          <a:p>
            <a:pPr algn="ctr"/>
            <a:r>
              <a:rPr lang="sl-SI" b="1" dirty="0" smtClean="0">
                <a:hlinkClick r:id="rId2"/>
              </a:rPr>
              <a:t>Nacionalna </a:t>
            </a:r>
            <a:r>
              <a:rPr lang="sl-SI" b="1" dirty="0">
                <a:hlinkClick r:id="rId2"/>
              </a:rPr>
              <a:t>strategija odprtega dostopa do znanstvenih objav in raziskovalnih podatkov v Sloveniji 2015-2020</a:t>
            </a:r>
            <a:r>
              <a:rPr lang="sl-SI" b="1" dirty="0"/>
              <a:t>  </a:t>
            </a:r>
            <a:endParaRPr lang="sl-SI" dirty="0"/>
          </a:p>
        </p:txBody>
      </p:sp>
      <p:sp>
        <p:nvSpPr>
          <p:cNvPr id="3" name="Content Placeholder 2"/>
          <p:cNvSpPr>
            <a:spLocks noGrp="1"/>
          </p:cNvSpPr>
          <p:nvPr>
            <p:ph idx="1"/>
          </p:nvPr>
        </p:nvSpPr>
        <p:spPr>
          <a:xfrm>
            <a:off x="697833" y="1825625"/>
            <a:ext cx="11085093" cy="4607832"/>
          </a:xfrm>
        </p:spPr>
        <p:txBody>
          <a:bodyPr>
            <a:normAutofit/>
          </a:bodyPr>
          <a:lstStyle/>
          <a:p>
            <a:pPr marL="0" indent="0">
              <a:buNone/>
            </a:pPr>
            <a:r>
              <a:rPr lang="sl-SI" b="1" dirty="0" smtClean="0"/>
              <a:t>Usklajena z določili </a:t>
            </a:r>
            <a:r>
              <a:rPr lang="sl-SI" dirty="0" smtClean="0"/>
              <a:t>glede OD v </a:t>
            </a:r>
            <a:r>
              <a:rPr lang="sl-SI" b="1" dirty="0" smtClean="0"/>
              <a:t>Obzorju 2020</a:t>
            </a:r>
            <a:r>
              <a:rPr lang="sl-SI" dirty="0" smtClean="0"/>
              <a:t>:</a:t>
            </a:r>
          </a:p>
          <a:p>
            <a:pPr lvl="1"/>
            <a:r>
              <a:rPr lang="sl-SI" dirty="0"/>
              <a:t>o</a:t>
            </a:r>
            <a:r>
              <a:rPr lang="sl-SI" dirty="0" smtClean="0"/>
              <a:t>b objavi shraniti </a:t>
            </a:r>
            <a:r>
              <a:rPr lang="sl-SI" dirty="0"/>
              <a:t>strojno berljivo elektronsko kopijo objavljene različice publikacije </a:t>
            </a:r>
            <a:r>
              <a:rPr lang="sl-SI" dirty="0" smtClean="0"/>
              <a:t>ali </a:t>
            </a:r>
            <a:r>
              <a:rPr lang="sl-SI" dirty="0"/>
              <a:t>končni recenzirani </a:t>
            </a:r>
            <a:r>
              <a:rPr lang="sl-SI" dirty="0" smtClean="0"/>
              <a:t>avtorjev rokopis</a:t>
            </a:r>
            <a:r>
              <a:rPr lang="sl-SI" dirty="0"/>
              <a:t>, </a:t>
            </a:r>
            <a:r>
              <a:rPr lang="sl-SI" dirty="0" smtClean="0"/>
              <a:t>sprejet </a:t>
            </a:r>
            <a:r>
              <a:rPr lang="sl-SI" dirty="0"/>
              <a:t>za </a:t>
            </a:r>
            <a:r>
              <a:rPr lang="sl-SI" dirty="0" smtClean="0"/>
              <a:t>objavo, v </a:t>
            </a:r>
            <a:r>
              <a:rPr lang="sl-SI" dirty="0" err="1" smtClean="0"/>
              <a:t>repozitorij</a:t>
            </a:r>
            <a:r>
              <a:rPr lang="sl-SI" dirty="0" smtClean="0"/>
              <a:t>,</a:t>
            </a:r>
          </a:p>
          <a:p>
            <a:pPr lvl="1"/>
            <a:r>
              <a:rPr lang="sl-SI" dirty="0" smtClean="0"/>
              <a:t>zagotoviti odprto dostopnost  - takoj ob objavi ali z odlogom 6 / 12 mesecev,</a:t>
            </a:r>
          </a:p>
          <a:p>
            <a:pPr lvl="1"/>
            <a:r>
              <a:rPr lang="sl-SI" dirty="0" smtClean="0"/>
              <a:t>uporaba prostih licenc, npr. CC BY,</a:t>
            </a:r>
          </a:p>
          <a:p>
            <a:pPr lvl="1"/>
            <a:r>
              <a:rPr lang="sl-SI" dirty="0"/>
              <a:t>z</a:t>
            </a:r>
            <a:r>
              <a:rPr lang="sl-SI" dirty="0" smtClean="0"/>
              <a:t>agotoviti vse bibliografske metapodatke za identifikacijo objave,</a:t>
            </a:r>
          </a:p>
          <a:p>
            <a:pPr lvl="1"/>
            <a:r>
              <a:rPr lang="sl-SI" dirty="0"/>
              <a:t>p</a:t>
            </a:r>
            <a:r>
              <a:rPr lang="sl-SI" dirty="0" smtClean="0"/>
              <a:t>rizadevati si za dostopnost RP, ki so bili uporabljeni za objavljene rezultate v publikaciji.</a:t>
            </a:r>
          </a:p>
          <a:p>
            <a:pPr marL="457200" lvl="1" indent="0">
              <a:buNone/>
            </a:pPr>
            <a:endParaRPr lang="sl-SI" dirty="0"/>
          </a:p>
          <a:p>
            <a:pPr marL="0" indent="0">
              <a:buNone/>
            </a:pPr>
            <a:r>
              <a:rPr lang="sl-SI" sz="2400" dirty="0" smtClean="0"/>
              <a:t>Slovenske </a:t>
            </a:r>
            <a:r>
              <a:rPr lang="sl-SI" sz="2400" dirty="0"/>
              <a:t>znanstvene revije: takojšnja dostopnost, licence CC, </a:t>
            </a:r>
            <a:endParaRPr lang="sl-SI" sz="2400" dirty="0" smtClean="0"/>
          </a:p>
          <a:p>
            <a:pPr marL="0" indent="0">
              <a:buNone/>
            </a:pPr>
            <a:r>
              <a:rPr lang="sl-SI" sz="2400" dirty="0"/>
              <a:t>	</a:t>
            </a:r>
            <a:r>
              <a:rPr lang="sl-SI" sz="2400" dirty="0" smtClean="0"/>
              <a:t>			vključene </a:t>
            </a:r>
            <a:r>
              <a:rPr lang="sl-SI" sz="2400" dirty="0"/>
              <a:t>v </a:t>
            </a:r>
            <a:r>
              <a:rPr lang="sl-SI" sz="2400" dirty="0">
                <a:hlinkClick r:id="rId3"/>
              </a:rPr>
              <a:t>DOAJ</a:t>
            </a:r>
            <a:r>
              <a:rPr lang="sl-SI" sz="2400" dirty="0"/>
              <a:t>, </a:t>
            </a:r>
            <a:r>
              <a:rPr lang="sl-SI" sz="2400" dirty="0" smtClean="0"/>
              <a:t>kompatibilnost </a:t>
            </a:r>
            <a:r>
              <a:rPr lang="sl-SI" sz="2400" dirty="0" err="1" smtClean="0">
                <a:hlinkClick r:id="rId4"/>
              </a:rPr>
              <a:t>OpenAIRE</a:t>
            </a:r>
            <a:r>
              <a:rPr lang="x-none" sz="2400" dirty="0" smtClean="0"/>
              <a:t>…</a:t>
            </a:r>
            <a:r>
              <a:rPr lang="sl-SI" sz="2400" dirty="0" smtClean="0"/>
              <a:t>.</a:t>
            </a:r>
            <a:endParaRPr lang="sl-SI" sz="2400" dirty="0"/>
          </a:p>
        </p:txBody>
      </p:sp>
    </p:spTree>
    <p:extLst>
      <p:ext uri="{BB962C8B-B14F-4D97-AF65-F5344CB8AC3E}">
        <p14:creationId xmlns:p14="http://schemas.microsoft.com/office/powerpoint/2010/main" val="707282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035" y="365125"/>
            <a:ext cx="10566401" cy="1325563"/>
          </a:xfrm>
        </p:spPr>
        <p:txBody>
          <a:bodyPr>
            <a:normAutofit/>
          </a:bodyPr>
          <a:lstStyle/>
          <a:p>
            <a:r>
              <a:rPr lang="sl-SI" dirty="0" smtClean="0"/>
              <a:t>Cilj </a:t>
            </a:r>
            <a:r>
              <a:rPr lang="sl-SI" dirty="0"/>
              <a:t>– </a:t>
            </a:r>
            <a:r>
              <a:rPr lang="sl-SI" dirty="0" smtClean="0"/>
              <a:t>2021 odprtodostopne vse objave </a:t>
            </a:r>
            <a:r>
              <a:rPr lang="sl-SI" dirty="0"/>
              <a:t>iz 2020</a:t>
            </a:r>
          </a:p>
        </p:txBody>
      </p:sp>
      <p:sp>
        <p:nvSpPr>
          <p:cNvPr id="3" name="Content Placeholder 2"/>
          <p:cNvSpPr>
            <a:spLocks noGrp="1"/>
          </p:cNvSpPr>
          <p:nvPr>
            <p:ph idx="1"/>
          </p:nvPr>
        </p:nvSpPr>
        <p:spPr>
          <a:xfrm>
            <a:off x="838200" y="1825625"/>
            <a:ext cx="10515600" cy="4583196"/>
          </a:xfrm>
        </p:spPr>
        <p:txBody>
          <a:bodyPr>
            <a:normAutofit fontScale="85000" lnSpcReduction="20000"/>
          </a:bodyPr>
          <a:lstStyle/>
          <a:p>
            <a:pPr marL="0" indent="0">
              <a:buNone/>
            </a:pPr>
            <a:r>
              <a:rPr lang="en-US" dirty="0" err="1">
                <a:hlinkClick r:id="rId2"/>
              </a:rPr>
              <a:t>Javni</a:t>
            </a:r>
            <a:r>
              <a:rPr lang="en-US" dirty="0">
                <a:hlinkClick r:id="rId2"/>
              </a:rPr>
              <a:t> </a:t>
            </a:r>
            <a:r>
              <a:rPr lang="en-US" dirty="0" err="1">
                <a:hlinkClick r:id="rId2"/>
              </a:rPr>
              <a:t>razpis</a:t>
            </a:r>
            <a:r>
              <a:rPr lang="en-US" dirty="0">
                <a:hlinkClick r:id="rId2"/>
              </a:rPr>
              <a:t> </a:t>
            </a:r>
            <a:r>
              <a:rPr lang="en-US" dirty="0" err="1">
                <a:hlinkClick r:id="rId2"/>
              </a:rPr>
              <a:t>za</a:t>
            </a:r>
            <a:r>
              <a:rPr lang="en-US" dirty="0">
                <a:hlinkClick r:id="rId2"/>
              </a:rPr>
              <a:t> (so)</a:t>
            </a:r>
            <a:r>
              <a:rPr lang="en-US" dirty="0" err="1">
                <a:hlinkClick r:id="rId2"/>
              </a:rPr>
              <a:t>financiranje</a:t>
            </a:r>
            <a:r>
              <a:rPr lang="en-US" dirty="0">
                <a:hlinkClick r:id="rId2"/>
              </a:rPr>
              <a:t> </a:t>
            </a:r>
            <a:r>
              <a:rPr lang="en-US" dirty="0" err="1">
                <a:hlinkClick r:id="rId2"/>
              </a:rPr>
              <a:t>raziskovalnih</a:t>
            </a:r>
            <a:r>
              <a:rPr lang="en-US" dirty="0">
                <a:hlinkClick r:id="rId2"/>
              </a:rPr>
              <a:t> </a:t>
            </a:r>
            <a:r>
              <a:rPr lang="en-US" dirty="0" err="1">
                <a:hlinkClick r:id="rId2"/>
              </a:rPr>
              <a:t>projektov</a:t>
            </a:r>
            <a:r>
              <a:rPr lang="en-US" dirty="0">
                <a:hlinkClick r:id="rId2"/>
              </a:rPr>
              <a:t> </a:t>
            </a:r>
            <a:r>
              <a:rPr lang="en-US" dirty="0" err="1">
                <a:hlinkClick r:id="rId2"/>
              </a:rPr>
              <a:t>za</a:t>
            </a:r>
            <a:r>
              <a:rPr lang="en-US" dirty="0">
                <a:hlinkClick r:id="rId2"/>
              </a:rPr>
              <a:t> </a:t>
            </a:r>
            <a:r>
              <a:rPr lang="en-US" dirty="0" err="1">
                <a:hlinkClick r:id="rId2"/>
              </a:rPr>
              <a:t>leto</a:t>
            </a:r>
            <a:r>
              <a:rPr lang="en-US" dirty="0">
                <a:hlinkClick r:id="rId2"/>
              </a:rPr>
              <a:t> 2019 </a:t>
            </a:r>
            <a:r>
              <a:rPr lang="en-US" sz="2400" dirty="0">
                <a:hlinkClick r:id="rId2"/>
              </a:rPr>
              <a:t>(24.08.2018</a:t>
            </a:r>
            <a:r>
              <a:rPr lang="en-US" sz="2400" dirty="0"/>
              <a:t>, </a:t>
            </a:r>
            <a:r>
              <a:rPr lang="en-US" sz="2400" dirty="0" err="1" smtClean="0"/>
              <a:t>zaključen</a:t>
            </a:r>
            <a:r>
              <a:rPr lang="en-US" sz="2400" dirty="0" smtClean="0"/>
              <a:t> 17.05.2019)</a:t>
            </a:r>
            <a:endParaRPr lang="sl-SI" sz="2400" dirty="0" smtClean="0"/>
          </a:p>
          <a:p>
            <a:pPr marL="0" indent="0">
              <a:buNone/>
            </a:pPr>
            <a:r>
              <a:rPr lang="sl-SI" dirty="0"/>
              <a:t>	</a:t>
            </a:r>
            <a:r>
              <a:rPr lang="en-US" b="1" dirty="0" smtClean="0"/>
              <a:t>10.4 </a:t>
            </a:r>
            <a:r>
              <a:rPr lang="en-US" b="1" dirty="0"/>
              <a:t>– </a:t>
            </a:r>
            <a:r>
              <a:rPr lang="en-US" b="1" dirty="0" err="1"/>
              <a:t>Odprti</a:t>
            </a:r>
            <a:r>
              <a:rPr lang="en-US" b="1" dirty="0"/>
              <a:t> </a:t>
            </a:r>
            <a:r>
              <a:rPr lang="en-US" b="1" dirty="0" err="1"/>
              <a:t>dostop</a:t>
            </a:r>
            <a:r>
              <a:rPr lang="en-US" b="1" dirty="0"/>
              <a:t> do </a:t>
            </a:r>
            <a:r>
              <a:rPr lang="en-US" b="1" dirty="0" err="1"/>
              <a:t>recenziranih</a:t>
            </a:r>
            <a:r>
              <a:rPr lang="en-US" b="1" dirty="0"/>
              <a:t> </a:t>
            </a:r>
            <a:r>
              <a:rPr lang="en-US" b="1" dirty="0" err="1"/>
              <a:t>znanstvenih</a:t>
            </a:r>
            <a:r>
              <a:rPr lang="en-US" b="1" dirty="0"/>
              <a:t> </a:t>
            </a:r>
            <a:r>
              <a:rPr lang="en-US" b="1" dirty="0" err="1"/>
              <a:t>objav</a:t>
            </a:r>
            <a:r>
              <a:rPr lang="en-US" b="1" dirty="0"/>
              <a:t> in </a:t>
            </a:r>
            <a:r>
              <a:rPr lang="en-US" b="1" dirty="0" err="1"/>
              <a:t>spletni</a:t>
            </a:r>
            <a:r>
              <a:rPr lang="en-US" b="1" dirty="0"/>
              <a:t> </a:t>
            </a:r>
            <a:r>
              <a:rPr lang="sl-SI" b="1" dirty="0" smtClean="0"/>
              <a:t>	</a:t>
            </a:r>
            <a:r>
              <a:rPr lang="en-US" b="1" dirty="0" err="1" smtClean="0"/>
              <a:t>dostop</a:t>
            </a:r>
            <a:r>
              <a:rPr lang="en-US" b="1" dirty="0" smtClean="0"/>
              <a:t> </a:t>
            </a:r>
            <a:r>
              <a:rPr lang="en-US" b="1" dirty="0"/>
              <a:t>do </a:t>
            </a:r>
            <a:r>
              <a:rPr lang="en-US" b="1" dirty="0" err="1"/>
              <a:t>informacij</a:t>
            </a:r>
            <a:r>
              <a:rPr lang="en-US" b="1" dirty="0"/>
              <a:t> o </a:t>
            </a:r>
            <a:r>
              <a:rPr lang="en-US" b="1" dirty="0" err="1"/>
              <a:t>raziskovalnem</a:t>
            </a:r>
            <a:r>
              <a:rPr lang="en-US" b="1" dirty="0"/>
              <a:t> </a:t>
            </a:r>
            <a:r>
              <a:rPr lang="en-US" b="1" dirty="0" err="1"/>
              <a:t>projektu</a:t>
            </a:r>
            <a:r>
              <a:rPr lang="en-US" b="1" dirty="0"/>
              <a:t> </a:t>
            </a:r>
            <a:endParaRPr lang="sl-SI" b="1" dirty="0" smtClean="0"/>
          </a:p>
          <a:p>
            <a:r>
              <a:rPr lang="sl-SI" dirty="0" smtClean="0"/>
              <a:t>sprejete politike OD na inštitucijah in pri nacionalnih financerjih raziskovalne dejavnosti,</a:t>
            </a:r>
          </a:p>
          <a:p>
            <a:r>
              <a:rPr lang="sl-SI" dirty="0"/>
              <a:t>s</a:t>
            </a:r>
            <a:r>
              <a:rPr lang="sl-SI" dirty="0" smtClean="0"/>
              <a:t>premembe pri vrednotenju raziskovalne uspešnosti,</a:t>
            </a:r>
          </a:p>
          <a:p>
            <a:r>
              <a:rPr lang="sl-SI" dirty="0"/>
              <a:t>i</a:t>
            </a:r>
            <a:r>
              <a:rPr lang="sl-SI" dirty="0" smtClean="0"/>
              <a:t>niciative in zahteve na evropskem in globalnem nivoju:</a:t>
            </a:r>
          </a:p>
          <a:p>
            <a:pPr marL="457200" lvl="1" indent="0">
              <a:buNone/>
            </a:pPr>
            <a:r>
              <a:rPr lang="sl-SI" dirty="0" smtClean="0"/>
              <a:t>Obzorje Evropa 2021 – 2027</a:t>
            </a:r>
          </a:p>
          <a:p>
            <a:pPr marL="457200" lvl="1" indent="0">
              <a:buNone/>
            </a:pPr>
            <a:r>
              <a:rPr lang="sl-SI" dirty="0" smtClean="0"/>
              <a:t>Načrt S (cOAlition S)</a:t>
            </a:r>
            <a:endParaRPr lang="sl-SI" dirty="0"/>
          </a:p>
          <a:p>
            <a:pPr marL="457200" lvl="1" indent="0">
              <a:buNone/>
            </a:pPr>
            <a:endParaRPr lang="sl-SI" dirty="0" smtClean="0"/>
          </a:p>
          <a:p>
            <a:pPr marL="0" indent="0">
              <a:buNone/>
            </a:pPr>
            <a:r>
              <a:rPr lang="sl-SI" b="1" dirty="0" smtClean="0"/>
              <a:t>Vloga </a:t>
            </a:r>
            <a:r>
              <a:rPr lang="sl-SI" b="1" dirty="0"/>
              <a:t>konzorcijev pri pogajanjih z založniki: preusmeritev sredstev za naročniški dostop do tuje literature za namene objavljanja v </a:t>
            </a:r>
            <a:r>
              <a:rPr lang="sl-SI" b="1" dirty="0" smtClean="0"/>
              <a:t>OD !</a:t>
            </a:r>
          </a:p>
          <a:p>
            <a:pPr marL="0" indent="0">
              <a:buNone/>
            </a:pPr>
            <a:r>
              <a:rPr lang="sl-SI" b="1" dirty="0"/>
              <a:t>	</a:t>
            </a:r>
            <a:r>
              <a:rPr lang="sl-SI" b="1" dirty="0" smtClean="0"/>
              <a:t>										  </a:t>
            </a:r>
            <a:r>
              <a:rPr lang="sl-SI" b="1" dirty="0" smtClean="0">
                <a:solidFill>
                  <a:schemeClr val="bg1">
                    <a:lumMod val="75000"/>
                  </a:schemeClr>
                </a:solidFill>
              </a:rPr>
              <a:t>.</a:t>
            </a:r>
            <a:endParaRPr lang="sl-SI" b="1" dirty="0">
              <a:solidFill>
                <a:schemeClr val="bg1">
                  <a:lumMod val="75000"/>
                </a:schemeClr>
              </a:solidFill>
            </a:endParaRPr>
          </a:p>
        </p:txBody>
      </p:sp>
    </p:spTree>
    <p:extLst>
      <p:ext uri="{BB962C8B-B14F-4D97-AF65-F5344CB8AC3E}">
        <p14:creationId xmlns:p14="http://schemas.microsoft.com/office/powerpoint/2010/main" val="263666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stretch>
            <a:fillRect/>
          </a:stretch>
        </p:blipFill>
        <p:spPr>
          <a:xfrm>
            <a:off x="315005" y="4152677"/>
            <a:ext cx="10843532" cy="2495546"/>
          </a:xfrm>
          <a:prstGeom prst="rect">
            <a:avLst/>
          </a:prstGeom>
        </p:spPr>
      </p:pic>
      <p:sp>
        <p:nvSpPr>
          <p:cNvPr id="2" name="Naslov 1"/>
          <p:cNvSpPr>
            <a:spLocks noGrp="1"/>
          </p:cNvSpPr>
          <p:nvPr>
            <p:ph type="title"/>
          </p:nvPr>
        </p:nvSpPr>
        <p:spPr/>
        <p:txBody>
          <a:bodyPr/>
          <a:lstStyle/>
          <a:p>
            <a:r>
              <a:rPr lang="sl-SI" dirty="0" smtClean="0"/>
              <a:t>Kaj je Načrt S?</a:t>
            </a:r>
            <a:endParaRPr lang="sl-SI" dirty="0"/>
          </a:p>
        </p:txBody>
      </p:sp>
      <p:sp>
        <p:nvSpPr>
          <p:cNvPr id="3" name="Označba mesta vsebine 2"/>
          <p:cNvSpPr>
            <a:spLocks noGrp="1"/>
          </p:cNvSpPr>
          <p:nvPr>
            <p:ph idx="1"/>
          </p:nvPr>
        </p:nvSpPr>
        <p:spPr>
          <a:xfrm>
            <a:off x="838200" y="1458459"/>
            <a:ext cx="10515600" cy="4351338"/>
          </a:xfrm>
        </p:spPr>
        <p:txBody>
          <a:bodyPr/>
          <a:lstStyle/>
          <a:p>
            <a:r>
              <a:rPr lang="sl-SI" dirty="0" smtClean="0"/>
              <a:t>Načrt S je sprejela cOAlition S</a:t>
            </a:r>
          </a:p>
          <a:p>
            <a:r>
              <a:rPr lang="sl-SI" dirty="0" smtClean="0"/>
              <a:t>cOAlition S je iniciativa mednarodnih financerjev (tudi ARRS)</a:t>
            </a:r>
          </a:p>
          <a:p>
            <a:r>
              <a:rPr lang="sl-SI" dirty="0" smtClean="0"/>
              <a:t>Koordinator je Science </a:t>
            </a:r>
            <a:r>
              <a:rPr lang="sl-SI" dirty="0" err="1" smtClean="0"/>
              <a:t>Europe</a:t>
            </a:r>
            <a:endParaRPr lang="sl-SI" dirty="0" smtClean="0"/>
          </a:p>
          <a:p>
            <a:r>
              <a:rPr lang="sl-SI" dirty="0" smtClean="0"/>
              <a:t>Načrt S od 1. 1. 2021 zahteva odprti dostop za vse recenzirane publikacije, ki izhajajo iz raziskovalnih projektov</a:t>
            </a:r>
          </a:p>
        </p:txBody>
      </p:sp>
      <p:pic>
        <p:nvPicPr>
          <p:cNvPr id="1028" name="Picture 4" descr="https://www.coalition-s.org/wp-content/uploads/vinnov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0070" y="5781334"/>
            <a:ext cx="20669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323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Načrt S</a:t>
            </a:r>
            <a:endParaRPr lang="sl-SI" dirty="0"/>
          </a:p>
        </p:txBody>
      </p:sp>
      <p:sp>
        <p:nvSpPr>
          <p:cNvPr id="3" name="Označba mesta vsebine 2"/>
          <p:cNvSpPr>
            <a:spLocks noGrp="1"/>
          </p:cNvSpPr>
          <p:nvPr>
            <p:ph idx="1"/>
          </p:nvPr>
        </p:nvSpPr>
        <p:spPr>
          <a:xfrm>
            <a:off x="838200" y="1545771"/>
            <a:ext cx="10515600" cy="4631192"/>
          </a:xfrm>
        </p:spPr>
        <p:txBody>
          <a:bodyPr>
            <a:noAutofit/>
          </a:bodyPr>
          <a:lstStyle/>
          <a:p>
            <a:pPr marL="0" indent="0">
              <a:buNone/>
            </a:pPr>
            <a:r>
              <a:rPr lang="sl-SI" sz="4000" b="1" dirty="0" smtClean="0"/>
              <a:t>Od </a:t>
            </a:r>
            <a:r>
              <a:rPr lang="sl-SI" sz="4000" b="1" dirty="0"/>
              <a:t>leta </a:t>
            </a:r>
            <a:r>
              <a:rPr lang="sl-SI" sz="4000" b="1" dirty="0" smtClean="0"/>
              <a:t>2021 naprej</a:t>
            </a:r>
            <a:r>
              <a:rPr lang="sl-SI" sz="4000" dirty="0" smtClean="0"/>
              <a:t> </a:t>
            </a:r>
            <a:r>
              <a:rPr lang="sl-SI" sz="4000" b="1" dirty="0"/>
              <a:t>morajo </a:t>
            </a:r>
            <a:r>
              <a:rPr lang="sl-SI" sz="4000" b="1" dirty="0" smtClean="0"/>
              <a:t>biti vse </a:t>
            </a:r>
            <a:r>
              <a:rPr lang="sl-SI" sz="4000" b="1" dirty="0"/>
              <a:t>znanstvene objave</a:t>
            </a:r>
            <a:r>
              <a:rPr lang="sl-SI" sz="4000" dirty="0"/>
              <a:t>, ki izhajajo iz raziskav, </a:t>
            </a:r>
            <a:r>
              <a:rPr lang="sl-SI" sz="4000" dirty="0" smtClean="0"/>
              <a:t>financiranih </a:t>
            </a:r>
            <a:r>
              <a:rPr lang="sl-SI" sz="4000" dirty="0"/>
              <a:t>z javnimi ali zasebnimi sredstvi in jih </a:t>
            </a:r>
            <a:r>
              <a:rPr lang="sl-SI" sz="4000" dirty="0" smtClean="0"/>
              <a:t>dodelijo nacionalni, regijski </a:t>
            </a:r>
            <a:r>
              <a:rPr lang="sl-SI" sz="4000" dirty="0"/>
              <a:t>ali </a:t>
            </a:r>
            <a:r>
              <a:rPr lang="sl-SI" sz="4000" dirty="0" smtClean="0"/>
              <a:t>mednarodni raziskovalni sveti in </a:t>
            </a:r>
            <a:r>
              <a:rPr lang="sl-SI" sz="4000" dirty="0"/>
              <a:t>financerji</a:t>
            </a:r>
            <a:r>
              <a:rPr lang="sl-SI" sz="4000" b="1" dirty="0"/>
              <a:t>, objavljene v </a:t>
            </a:r>
            <a:r>
              <a:rPr lang="sl-SI" sz="4000" dirty="0"/>
              <a:t>ustreznih</a:t>
            </a:r>
            <a:r>
              <a:rPr lang="sl-SI" sz="4000" b="1" dirty="0"/>
              <a:t> odprto dostopnih revijah </a:t>
            </a:r>
            <a:r>
              <a:rPr lang="sl-SI" sz="4000" dirty="0"/>
              <a:t>ali na ustreznih platformah za odprto dostopne objave ali takoj na voljo v odprtih </a:t>
            </a:r>
            <a:r>
              <a:rPr lang="sl-SI" sz="4000" dirty="0" err="1"/>
              <a:t>repozitorijih</a:t>
            </a:r>
            <a:r>
              <a:rPr lang="sl-SI" sz="4000" dirty="0"/>
              <a:t> brez embarga</a:t>
            </a:r>
            <a:r>
              <a:rPr lang="sl-SI" sz="4000" dirty="0" smtClean="0"/>
              <a:t>.</a:t>
            </a:r>
            <a:endParaRPr lang="sl-SI" sz="4000" dirty="0"/>
          </a:p>
        </p:txBody>
      </p:sp>
    </p:spTree>
    <p:extLst>
      <p:ext uri="{BB962C8B-B14F-4D97-AF65-F5344CB8AC3E}">
        <p14:creationId xmlns:p14="http://schemas.microsoft.com/office/powerpoint/2010/main" val="2143573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1590</TotalTime>
  <Words>2113</Words>
  <Application>Microsoft Office PowerPoint</Application>
  <PresentationFormat>Širokozaslonsko</PresentationFormat>
  <Paragraphs>331</Paragraphs>
  <Slides>36</Slides>
  <Notes>4</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36</vt:i4>
      </vt:variant>
    </vt:vector>
  </HeadingPairs>
  <TitlesOfParts>
    <vt:vector size="41" baseType="lpstr">
      <vt:lpstr>Arial</vt:lpstr>
      <vt:lpstr>Calibri</vt:lpstr>
      <vt:lpstr>Calibri Light</vt:lpstr>
      <vt:lpstr>Wingdings</vt:lpstr>
      <vt:lpstr>Officeova tema</vt:lpstr>
      <vt:lpstr>CTK predstavlja: objavi odprto ali … ?</vt:lpstr>
      <vt:lpstr>Centralna tehniška knjižnica Univerze v Ljubljani CTK</vt:lpstr>
      <vt:lpstr>Odprti dostop</vt:lpstr>
      <vt:lpstr>Odprti ≠ prosti</vt:lpstr>
      <vt:lpstr>Določila financerjev – Obzorje 2020</vt:lpstr>
      <vt:lpstr>Nacionalna strategija odprtega dostopa do znanstvenih objav in raziskovalnih podatkov v Sloveniji 2015-2020  </vt:lpstr>
      <vt:lpstr>Cilj – 2021 odprtodostopne vse objave iz 2020</vt:lpstr>
      <vt:lpstr>Kaj je Načrt S?</vt:lpstr>
      <vt:lpstr>Načrt S</vt:lpstr>
      <vt:lpstr>Načrt S</vt:lpstr>
      <vt:lpstr>Načrt S</vt:lpstr>
      <vt:lpstr>Kako Načrt S vpliva na raziskovalce?</vt:lpstr>
      <vt:lpstr>Kako izpolniti zahtevo po odprtem dostopu v skladu z Načrtom S?</vt:lpstr>
      <vt:lpstr>Prihodnost</vt:lpstr>
      <vt:lpstr>Možnosti objave v odprtem dostopu</vt:lpstr>
      <vt:lpstr>PowerPointova predstavitev</vt:lpstr>
      <vt:lpstr>PowerPointova predstavitev</vt:lpstr>
      <vt:lpstr>Odprte licence</vt:lpstr>
      <vt:lpstr>Creative Commons</vt:lpstr>
      <vt:lpstr>Creative Commons</vt:lpstr>
      <vt:lpstr>Izbira</vt:lpstr>
      <vt:lpstr>Dodatno</vt:lpstr>
      <vt:lpstr>Stroški objave: APC (article processing charge)  - odločitev vseh avtorjev - takojšnja dostopnost  - lahko brez plačila (platinum OD, različne iniciative, podpore….)</vt:lpstr>
      <vt:lpstr>Konzorciji – preoblikovanje porabe sredstev</vt:lpstr>
      <vt:lpstr>Inštitucije – možnosti objavljanja</vt:lpstr>
      <vt:lpstr>PowerPointova predstavitev</vt:lpstr>
      <vt:lpstr>PowerPointova predstavitev</vt:lpstr>
      <vt:lpstr>PowerPointova predstavitev</vt:lpstr>
      <vt:lpstr> SHERPA/RoMEO: politike založnikov za objavljanje in arhiviranje v odprtem dostopu </vt:lpstr>
      <vt:lpstr>Repozitoriji  - vidnost, transparentnost</vt:lpstr>
      <vt:lpstr>Po objavi – se nadaljuje…</vt:lpstr>
      <vt:lpstr>Zakaj deliti objave?</vt:lpstr>
      <vt:lpstr>Kako?</vt:lpstr>
      <vt:lpstr>Družabna omrežja niso odprti dostop!</vt:lpstr>
      <vt:lpstr>Identifikatorji</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CTK predstavlja: objavi odprto ali … ?</dc:title>
  <dc:creator>Vihar, Maja</dc:creator>
  <cp:lastModifiedBy>Mitja V. Iskrić</cp:lastModifiedBy>
  <cp:revision>172</cp:revision>
  <dcterms:created xsi:type="dcterms:W3CDTF">2019-06-01T17:46:47Z</dcterms:created>
  <dcterms:modified xsi:type="dcterms:W3CDTF">2019-06-04T13:26:55Z</dcterms:modified>
</cp:coreProperties>
</file>