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2" y="11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toronto-my.sharepoint.com/personal/claudia_alvarez_utoronto_ca/Documents/Claudia%20SGC/DLS/DLS_HTT%20domains_%20201907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toronto-my.sharepoint.com/personal/claudia_alvarez_utoronto_ca/Documents/Claudia%20SGC/DLS/DLS_HTT%20domains_%20201907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utoronto-my.sharepoint.com/personal/claudia_alvarez_utoronto_ca/Documents/Claudia%20SGC/DLS/DLS_HTT%20domains_%20201907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LS/DLS_HTT%20domains_%202019072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LS/DLS_HTT%20domains_%202019072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https://utoronto-my.sharepoint.com/personal/claudia_alvarez_utoronto_ca/Documents/Claudia%20SGC/DLS/DLS_HTT%20domains_%20201907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/>
              <a:t>C-HEAT domain TOC019</a:t>
            </a:r>
            <a:r>
              <a:rPr lang="en-CA" baseline="0"/>
              <a:t> C01</a:t>
            </a:r>
            <a:endParaRPr lang="en-C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'TOC019 C01'!$B$2:$B$13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  <c:pt idx="6">
                  <c:v>0.25</c:v>
                </c:pt>
                <c:pt idx="7">
                  <c:v>0.25</c:v>
                </c:pt>
                <c:pt idx="8">
                  <c:v>0.25</c:v>
                </c:pt>
                <c:pt idx="11">
                  <c:v>0.125</c:v>
                </c:pt>
              </c:numCache>
            </c:numRef>
          </c:xVal>
          <c:yVal>
            <c:numRef>
              <c:f>'TOC019 C01'!$AK$2:$AK$13</c:f>
              <c:numCache>
                <c:formatCode>General</c:formatCode>
                <c:ptCount val="12"/>
                <c:pt idx="0">
                  <c:v>7.09879575089181</c:v>
                </c:pt>
                <c:pt idx="1">
                  <c:v>7.0029059814460899</c:v>
                </c:pt>
                <c:pt idx="2">
                  <c:v>6.93628589303471</c:v>
                </c:pt>
                <c:pt idx="3">
                  <c:v>6.7716754721833503</c:v>
                </c:pt>
                <c:pt idx="4">
                  <c:v>6.5613355452539004</c:v>
                </c:pt>
                <c:pt idx="5">
                  <c:v>6.5487134972579399</c:v>
                </c:pt>
                <c:pt idx="6">
                  <c:v>6.4642043566856104</c:v>
                </c:pt>
                <c:pt idx="7">
                  <c:v>6.5068590257635996</c:v>
                </c:pt>
                <c:pt idx="8">
                  <c:v>6.0235590842776796</c:v>
                </c:pt>
                <c:pt idx="9">
                  <c:v>16.517562298145201</c:v>
                </c:pt>
                <c:pt idx="10">
                  <c:v>17.0010783369462</c:v>
                </c:pt>
                <c:pt idx="11">
                  <c:v>6.0476849150448801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C11-46A8-80D9-B401B3DD17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8806911"/>
        <c:axId val="966190703"/>
      </c:scatterChart>
      <c:valAx>
        <c:axId val="10288069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Concentration mg/mL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6190703"/>
        <c:crosses val="autoZero"/>
        <c:crossBetween val="midCat"/>
      </c:valAx>
      <c:valAx>
        <c:axId val="966190703"/>
        <c:scaling>
          <c:orientation val="minMax"/>
          <c:max val="8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Radius </a:t>
                </a:r>
                <a:r>
                  <a:rPr lang="en-CA" baseline="0"/>
                  <a:t> (nm)</a:t>
                </a:r>
                <a:endParaRPr lang="en-CA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806911"/>
        <c:crosses val="autoZero"/>
        <c:crossBetween val="midCat"/>
        <c:majorUnit val="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/>
              <a:t>N-term</a:t>
            </a:r>
            <a:r>
              <a:rPr lang="en-CA" baseline="0"/>
              <a:t> HTT TOC018 A08</a:t>
            </a:r>
            <a:endParaRPr lang="en-CA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'TOC019 A08'!$B$2:$B$9</c:f>
              <c:numCache>
                <c:formatCode>General</c:formatCode>
                <c:ptCount val="8"/>
                <c:pt idx="0">
                  <c:v>1</c:v>
                </c:pt>
                <c:pt idx="2">
                  <c:v>0.5</c:v>
                </c:pt>
                <c:pt idx="4">
                  <c:v>0.25</c:v>
                </c:pt>
                <c:pt idx="5">
                  <c:v>0.25</c:v>
                </c:pt>
                <c:pt idx="6">
                  <c:v>0.125</c:v>
                </c:pt>
                <c:pt idx="7">
                  <c:v>0.125</c:v>
                </c:pt>
              </c:numCache>
            </c:numRef>
          </c:xVal>
          <c:yVal>
            <c:numRef>
              <c:f>'TOC019 A08'!$AK$2:$AK$9</c:f>
              <c:numCache>
                <c:formatCode>General</c:formatCode>
                <c:ptCount val="8"/>
                <c:pt idx="0">
                  <c:v>17.5377947589276</c:v>
                </c:pt>
                <c:pt idx="1">
                  <c:v>0</c:v>
                </c:pt>
                <c:pt idx="2">
                  <c:v>17.574102367744501</c:v>
                </c:pt>
                <c:pt idx="3">
                  <c:v>1.7854977782391199</c:v>
                </c:pt>
                <c:pt idx="4">
                  <c:v>17.564719615624501</c:v>
                </c:pt>
                <c:pt idx="5">
                  <c:v>17.662579665905898</c:v>
                </c:pt>
                <c:pt idx="6">
                  <c:v>17.052896014594001</c:v>
                </c:pt>
                <c:pt idx="7">
                  <c:v>17.1208066819405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5AB-4E52-8447-5DE1A9E52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7862303"/>
        <c:axId val="1030832591"/>
      </c:scatterChart>
      <c:valAx>
        <c:axId val="96786230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Concentration</a:t>
                </a:r>
                <a:r>
                  <a:rPr lang="en-CA" baseline="0"/>
                  <a:t> (mg/mL)</a:t>
                </a:r>
                <a:endParaRPr lang="en-CA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0832591"/>
        <c:crosses val="autoZero"/>
        <c:crossBetween val="midCat"/>
      </c:valAx>
      <c:valAx>
        <c:axId val="1030832591"/>
        <c:scaling>
          <c:orientation val="minMax"/>
          <c:max val="2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Radius (nm)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7862303"/>
        <c:crosses val="autoZero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N-term HTT TOC019 B08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'TOC019 B08'!$B$2:$B$9</c:f>
              <c:numCache>
                <c:formatCode>General</c:formatCode>
                <c:ptCount val="8"/>
                <c:pt idx="0">
                  <c:v>0.75</c:v>
                </c:pt>
                <c:pt idx="1">
                  <c:v>0.75</c:v>
                </c:pt>
                <c:pt idx="2">
                  <c:v>0.375</c:v>
                </c:pt>
                <c:pt idx="3">
                  <c:v>0.375</c:v>
                </c:pt>
                <c:pt idx="4">
                  <c:v>0.185</c:v>
                </c:pt>
                <c:pt idx="5">
                  <c:v>0.185</c:v>
                </c:pt>
                <c:pt idx="6">
                  <c:v>0.09</c:v>
                </c:pt>
                <c:pt idx="7">
                  <c:v>0.09</c:v>
                </c:pt>
              </c:numCache>
            </c:numRef>
          </c:xVal>
          <c:yVal>
            <c:numRef>
              <c:f>'TOC019 B08'!$AK$3:$AK$10</c:f>
              <c:numCache>
                <c:formatCode>General</c:formatCode>
                <c:ptCount val="8"/>
                <c:pt idx="0">
                  <c:v>17.004231383430501</c:v>
                </c:pt>
                <c:pt idx="1">
                  <c:v>17.4769677494901</c:v>
                </c:pt>
                <c:pt idx="2">
                  <c:v>16.891693402367501</c:v>
                </c:pt>
                <c:pt idx="3">
                  <c:v>16.628585373946201</c:v>
                </c:pt>
                <c:pt idx="4">
                  <c:v>17.149295252520002</c:v>
                </c:pt>
                <c:pt idx="5">
                  <c:v>16.306149024489901</c:v>
                </c:pt>
                <c:pt idx="6">
                  <c:v>16.308345444838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A99-496F-8EB1-8C67506FF5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11206831"/>
        <c:axId val="1030834255"/>
      </c:scatterChart>
      <c:valAx>
        <c:axId val="111120683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Concentration</a:t>
                </a:r>
                <a:r>
                  <a:rPr lang="en-CA" baseline="0"/>
                  <a:t> (mg/mL)</a:t>
                </a:r>
                <a:endParaRPr lang="en-CA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0834255"/>
        <c:crosses val="autoZero"/>
        <c:crossBetween val="midCat"/>
      </c:valAx>
      <c:valAx>
        <c:axId val="1030834255"/>
        <c:scaling>
          <c:orientation val="minMax"/>
          <c:max val="2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Radius (nm)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1206831"/>
        <c:crosses val="autoZero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/>
              <a:t>N-HEAT domain TOC019</a:t>
            </a:r>
            <a:r>
              <a:rPr lang="en-CA" baseline="0"/>
              <a:t> B08</a:t>
            </a:r>
            <a:endParaRPr lang="en-CA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lineMarker"/>
        <c:varyColors val="0"/>
        <c:ser>
          <c:idx val="1"/>
          <c:order val="0"/>
          <c:spPr>
            <a:ln w="19050">
              <a:noFill/>
            </a:ln>
          </c:spPr>
          <c:xVal>
            <c:numRef>
              <c:f>'TOC019 B08'!$B$2:$B$10</c:f>
              <c:numCache>
                <c:formatCode>General</c:formatCode>
                <c:ptCount val="9"/>
                <c:pt idx="0">
                  <c:v>0.75</c:v>
                </c:pt>
                <c:pt idx="1">
                  <c:v>0.75</c:v>
                </c:pt>
                <c:pt idx="2">
                  <c:v>0.375</c:v>
                </c:pt>
                <c:pt idx="3">
                  <c:v>0.375</c:v>
                </c:pt>
                <c:pt idx="4">
                  <c:v>0.185</c:v>
                </c:pt>
                <c:pt idx="5">
                  <c:v>0.185</c:v>
                </c:pt>
                <c:pt idx="6">
                  <c:v>0.09</c:v>
                </c:pt>
                <c:pt idx="7">
                  <c:v>0.09</c:v>
                </c:pt>
              </c:numCache>
            </c:numRef>
          </c:xVal>
          <c:yVal>
            <c:numRef>
              <c:f>'TOC019 B08'!$AP$2:$AP$9</c:f>
              <c:numCache>
                <c:formatCode>General</c:formatCode>
                <c:ptCount val="8"/>
                <c:pt idx="0">
                  <c:v>10.5226062518094</c:v>
                </c:pt>
                <c:pt idx="1">
                  <c:v>14.135481512596099</c:v>
                </c:pt>
                <c:pt idx="2">
                  <c:v>24.6402510002691</c:v>
                </c:pt>
                <c:pt idx="3">
                  <c:v>16.669663237670999</c:v>
                </c:pt>
                <c:pt idx="4">
                  <c:v>15.2477631081528</c:v>
                </c:pt>
                <c:pt idx="5">
                  <c:v>25.7580081583828</c:v>
                </c:pt>
                <c:pt idx="6">
                  <c:v>21.7963169964085</c:v>
                </c:pt>
                <c:pt idx="7">
                  <c:v>22.337853647140701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7E2-43D3-8424-8452C36F3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8806911"/>
        <c:axId val="966190703"/>
      </c:scatterChart>
      <c:valAx>
        <c:axId val="10288069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Concentration mg/mL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6190703"/>
        <c:crosses val="autoZero"/>
        <c:crossBetween val="midCat"/>
      </c:valAx>
      <c:valAx>
        <c:axId val="966190703"/>
        <c:scaling>
          <c:orientation val="minMax"/>
          <c:max val="3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PD</a:t>
                </a:r>
                <a:r>
                  <a:rPr lang="en-CA" baseline="0"/>
                  <a:t> %</a:t>
                </a:r>
                <a:endParaRPr lang="en-CA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806911"/>
        <c:crosses val="autoZero"/>
        <c:crossBetween val="midCat"/>
        <c:majorUnit val="10"/>
      </c:valAx>
    </c:plotArea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/>
              <a:t>N-HEAT domain TOC019</a:t>
            </a:r>
            <a:r>
              <a:rPr lang="en-CA" baseline="0"/>
              <a:t> A08</a:t>
            </a:r>
            <a:endParaRPr lang="en-CA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lineMarker"/>
        <c:varyColors val="0"/>
        <c:ser>
          <c:idx val="1"/>
          <c:order val="0"/>
          <c:spPr>
            <a:ln w="19050">
              <a:noFill/>
            </a:ln>
          </c:spPr>
          <c:xVal>
            <c:numRef>
              <c:f>'TOC019 A08'!$B$2:$B$9</c:f>
              <c:numCache>
                <c:formatCode>General</c:formatCode>
                <c:ptCount val="8"/>
                <c:pt idx="0">
                  <c:v>1</c:v>
                </c:pt>
                <c:pt idx="2">
                  <c:v>0.5</c:v>
                </c:pt>
                <c:pt idx="4">
                  <c:v>0.25</c:v>
                </c:pt>
                <c:pt idx="5">
                  <c:v>0.25</c:v>
                </c:pt>
                <c:pt idx="6">
                  <c:v>0.125</c:v>
                </c:pt>
                <c:pt idx="7">
                  <c:v>0.125</c:v>
                </c:pt>
              </c:numCache>
            </c:numRef>
          </c:xVal>
          <c:yVal>
            <c:numRef>
              <c:f>'TOC019 A08'!$AP$2:$AP$9</c:f>
              <c:numCache>
                <c:formatCode>General</c:formatCode>
                <c:ptCount val="8"/>
                <c:pt idx="0">
                  <c:v>14.369595226697999</c:v>
                </c:pt>
                <c:pt idx="1">
                  <c:v>0</c:v>
                </c:pt>
                <c:pt idx="2">
                  <c:v>14.481445479528</c:v>
                </c:pt>
                <c:pt idx="3">
                  <c:v>57.079622129667598</c:v>
                </c:pt>
                <c:pt idx="4">
                  <c:v>21.478045203943601</c:v>
                </c:pt>
                <c:pt idx="5">
                  <c:v>16.048588610784599</c:v>
                </c:pt>
                <c:pt idx="6">
                  <c:v>18.818234779296699</c:v>
                </c:pt>
                <c:pt idx="7">
                  <c:v>24.656821994482701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08D-4AD6-B465-70DD3B5E9F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8806911"/>
        <c:axId val="966190703"/>
      </c:scatterChart>
      <c:valAx>
        <c:axId val="10288069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Concentration mg/mL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6190703"/>
        <c:crosses val="autoZero"/>
        <c:crossBetween val="midCat"/>
      </c:valAx>
      <c:valAx>
        <c:axId val="966190703"/>
        <c:scaling>
          <c:orientation val="minMax"/>
          <c:max val="3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PD</a:t>
                </a:r>
                <a:r>
                  <a:rPr lang="en-CA" baseline="0"/>
                  <a:t> %</a:t>
                </a:r>
                <a:endParaRPr lang="en-CA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806911"/>
        <c:crosses val="autoZero"/>
        <c:crossBetween val="midCat"/>
        <c:majorUnit val="10"/>
      </c:valAx>
    </c:plotArea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/>
              <a:t>C-HEAT domain TOC019</a:t>
            </a:r>
            <a:r>
              <a:rPr lang="en-CA" baseline="0"/>
              <a:t> C01</a:t>
            </a:r>
            <a:endParaRPr lang="en-CA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lineMarker"/>
        <c:varyColors val="0"/>
        <c:ser>
          <c:idx val="1"/>
          <c:order val="0"/>
          <c:spPr>
            <a:ln w="19050">
              <a:noFill/>
            </a:ln>
          </c:spPr>
          <c:xVal>
            <c:numRef>
              <c:f>'TOC019 C01'!$B$2:$B$13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  <c:pt idx="6">
                  <c:v>0.25</c:v>
                </c:pt>
                <c:pt idx="7">
                  <c:v>0.25</c:v>
                </c:pt>
                <c:pt idx="8">
                  <c:v>0.25</c:v>
                </c:pt>
                <c:pt idx="11">
                  <c:v>0.125</c:v>
                </c:pt>
              </c:numCache>
            </c:numRef>
          </c:xVal>
          <c:yVal>
            <c:numRef>
              <c:f>'TOC019 C01'!$AP$2:$AP$13</c:f>
              <c:numCache>
                <c:formatCode>General</c:formatCode>
                <c:ptCount val="12"/>
                <c:pt idx="0">
                  <c:v>47.056976677425901</c:v>
                </c:pt>
                <c:pt idx="1">
                  <c:v>33.302812570719297</c:v>
                </c:pt>
                <c:pt idx="2">
                  <c:v>30.758762586935699</c:v>
                </c:pt>
                <c:pt idx="3">
                  <c:v>38.693890067588498</c:v>
                </c:pt>
                <c:pt idx="4">
                  <c:v>33.8786423905525</c:v>
                </c:pt>
                <c:pt idx="5">
                  <c:v>27.741067262451001</c:v>
                </c:pt>
                <c:pt idx="6">
                  <c:v>33.435783549871502</c:v>
                </c:pt>
                <c:pt idx="7">
                  <c:v>43.773749584494297</c:v>
                </c:pt>
                <c:pt idx="8">
                  <c:v>36.526236833326998</c:v>
                </c:pt>
                <c:pt idx="9">
                  <c:v>15.9291233696077</c:v>
                </c:pt>
                <c:pt idx="10">
                  <c:v>17.0134002625928</c:v>
                </c:pt>
                <c:pt idx="11">
                  <c:v>57.079624276844399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E04-4631-A350-55D576D4E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8806911"/>
        <c:axId val="966190703"/>
      </c:scatterChart>
      <c:valAx>
        <c:axId val="10288069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Concentration mg/mL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6190703"/>
        <c:crosses val="autoZero"/>
        <c:crossBetween val="midCat"/>
      </c:valAx>
      <c:valAx>
        <c:axId val="966190703"/>
        <c:scaling>
          <c:orientation val="minMax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PD</a:t>
                </a:r>
                <a:r>
                  <a:rPr lang="en-CA" baseline="0"/>
                  <a:t> %</a:t>
                </a:r>
                <a:endParaRPr lang="en-CA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806911"/>
        <c:crosses val="autoZero"/>
        <c:crossBetween val="midCat"/>
        <c:majorUnit val="20"/>
      </c:valAx>
    </c:plotArea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F26D5-EB3D-4A60-A5C1-38F37A8B9F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55FAE0-9167-4BB3-BE0D-D9FA413B13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D9CE3-E1B0-451E-8609-144C2428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CB08-D8A8-4D55-8B66-0BF7E7003643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2436D-0ADA-4149-905E-0784B1E96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7D947-7987-482B-97B5-D43B29AF0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1204-0BD2-4C1B-8939-06B2CB7F5D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041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731D5-1BC1-4461-86E2-052EC1EFF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29963B-B53D-46EF-AD7D-B9D1199FA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371DD-BDC5-48E3-AE76-C3BFE41C9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CB08-D8A8-4D55-8B66-0BF7E7003643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0EAA7-B657-44DF-A2B8-1E8A55BF8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D84A9-AB8E-4499-9DC2-9E5F0BB4A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1204-0BD2-4C1B-8939-06B2CB7F5D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025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DAF6C7-6311-4C9E-B896-609FB9249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070BE8-E123-4177-91CC-CB7912466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C66EB-79EA-4A8E-9B7A-D86481258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CB08-D8A8-4D55-8B66-0BF7E7003643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F7138-5E24-45DD-AA32-DA8912ACC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05711-4BEE-471A-8701-249BE143E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1204-0BD2-4C1B-8939-06B2CB7F5D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248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4A871-9013-4367-891B-67127ED92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E6C60-4373-4D92-993F-E01DA0141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526D4-E255-4F1E-BB43-9DC4234C4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CB08-D8A8-4D55-8B66-0BF7E7003643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279CB-4B19-438B-8BB1-1C4E75648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AF68A-C228-49EB-AD3E-C9D681383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1204-0BD2-4C1B-8939-06B2CB7F5D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783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6BFD1-B64E-410B-928C-F33C12D4F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C8E98-E7E2-4ADF-8EB2-1B40E0247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DF461-84AB-4895-9F17-501946721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CB08-D8A8-4D55-8B66-0BF7E7003643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F272F-4767-4FB2-9EB8-128B5DC1C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62804-F29A-4D31-85A3-779FE0E6F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1204-0BD2-4C1B-8939-06B2CB7F5D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486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0E27C-6D24-4CA6-A8E2-31A6A1764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B0B6A-A512-441E-A44B-F8CD23AB2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95AE51-4265-4829-9171-2E0936648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AC0C7E-168B-4D8F-87D3-BDB9A14A7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CB08-D8A8-4D55-8B66-0BF7E7003643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BDFDC-5B39-4649-98CA-110CC693F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FB624-3FF0-432D-8535-9B468E860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1204-0BD2-4C1B-8939-06B2CB7F5D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044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63D4D-63C0-456E-9053-5A0C68E27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131A7-6FEA-435E-89AD-0874D0271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F54FF-E847-40F6-91AB-99BB549CE2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D4A7E8-DFD6-4D20-BF52-F7C2F81423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6645D5-5581-4709-8F4B-E1993ECA52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30D898-1186-4754-A553-C43ACB32D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CB08-D8A8-4D55-8B66-0BF7E7003643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659A60-E350-406F-9C7D-EE6CAA4D4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AE0215-956A-4DED-8D1C-28498FEAD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1204-0BD2-4C1B-8939-06B2CB7F5D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02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7A92F-CA3C-4813-9477-6BF78A99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2DF708-A395-4A17-A3E7-1627747DC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CB08-D8A8-4D55-8B66-0BF7E7003643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3C311C-A467-4624-8080-62BE243E3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6B3505-BEAF-4206-AD43-A41C31423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1204-0BD2-4C1B-8939-06B2CB7F5D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310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5BCE8E-36FE-408D-8460-AE54AB0E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CB08-D8A8-4D55-8B66-0BF7E7003643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10ED4-DAC9-4DAC-AC9F-21201D02D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08913-DB72-4173-B160-5D1CE8EC8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1204-0BD2-4C1B-8939-06B2CB7F5D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891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092B3-1E29-4112-8DFC-7834B26FB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691B-64AF-4CF1-BA8A-1BC3F6BC6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0DC83-0EB0-47FD-B4B5-1A8A7CD5E3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2B2AB5-01DE-4050-A04A-C6E3FC0C0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CB08-D8A8-4D55-8B66-0BF7E7003643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D46E9D-8F12-4190-8E53-F3984CD46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028E9-1A49-4113-90EA-4613C5F32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1204-0BD2-4C1B-8939-06B2CB7F5D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0440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EF293-D962-475F-8C89-EAD1D7BE3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65AD1A-96F7-4BDD-827F-DDAECBA684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877C24-F2AC-453D-8658-02E6B3856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9910D9-3D3E-4173-A139-014C6EF15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CB08-D8A8-4D55-8B66-0BF7E7003643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1CD9A-E98E-4D1C-ADC6-3DF053319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3AA57F-8CA2-4902-88AC-433783C4D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31204-0BD2-4C1B-8939-06B2CB7F5D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3493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8CDF24-AFD7-4BC2-BBAC-0030AEE89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8E068-927A-46A1-8859-4B4D90D3E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1C62F-EA75-4A5D-B9F8-3F3452E9F1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1CB08-D8A8-4D55-8B66-0BF7E7003643}" type="datetimeFigureOut">
              <a:rPr lang="en-CA" smtClean="0"/>
              <a:t>2019-12-03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C37D9-2F1D-4601-B1A8-325525F99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D1EC7-0FF7-48CA-97AC-84DF56C8D4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31204-0BD2-4C1B-8939-06B2CB7F5D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741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F3AF1-FF51-476A-9827-3E2FDA2E7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660" y="22604"/>
            <a:ext cx="10515600" cy="1325563"/>
          </a:xfrm>
        </p:spPr>
        <p:txBody>
          <a:bodyPr/>
          <a:lstStyle/>
          <a:p>
            <a:r>
              <a:rPr lang="en-US" dirty="0"/>
              <a:t>DLS</a:t>
            </a:r>
            <a:endParaRPr lang="en-CA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AEAF9B0-CF33-4043-8BCA-DCF5A826EB06}"/>
              </a:ext>
            </a:extLst>
          </p:cNvPr>
          <p:cNvGraphicFramePr>
            <a:graphicFrameLocks/>
          </p:cNvGraphicFramePr>
          <p:nvPr/>
        </p:nvGraphicFramePr>
        <p:xfrm>
          <a:off x="317897" y="1083531"/>
          <a:ext cx="3514726" cy="2045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78A05ED-011A-483F-862B-E06A9442E6C0}"/>
              </a:ext>
            </a:extLst>
          </p:cNvPr>
          <p:cNvGraphicFramePr>
            <a:graphicFrameLocks/>
          </p:cNvGraphicFramePr>
          <p:nvPr/>
        </p:nvGraphicFramePr>
        <p:xfrm>
          <a:off x="3714750" y="836748"/>
          <a:ext cx="3752850" cy="2266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56267C0-42DD-46A1-9A07-508C7BBAF57E}"/>
              </a:ext>
            </a:extLst>
          </p:cNvPr>
          <p:cNvGraphicFramePr>
            <a:graphicFrameLocks/>
          </p:cNvGraphicFramePr>
          <p:nvPr/>
        </p:nvGraphicFramePr>
        <p:xfrm>
          <a:off x="7674770" y="862351"/>
          <a:ext cx="3971925" cy="2264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242AD960-89E9-46F5-A130-60840E4FC136}"/>
              </a:ext>
            </a:extLst>
          </p:cNvPr>
          <p:cNvSpPr/>
          <p:nvPr/>
        </p:nvSpPr>
        <p:spPr>
          <a:xfrm>
            <a:off x="801289" y="5393596"/>
            <a:ext cx="33813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Buffer  C-HEAT : 20 mM Tris pH 8.0, 150 mM NaCl and 1 mM TCEP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1424BFF-E6E6-41BF-AEF5-29A7BECA157F}"/>
              </a:ext>
            </a:extLst>
          </p:cNvPr>
          <p:cNvGraphicFramePr>
            <a:graphicFrameLocks/>
          </p:cNvGraphicFramePr>
          <p:nvPr/>
        </p:nvGraphicFramePr>
        <p:xfrm>
          <a:off x="7810500" y="3136813"/>
          <a:ext cx="4100513" cy="2264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6AB88A4-7998-40B1-BA2C-6BBC44579EBF}"/>
              </a:ext>
            </a:extLst>
          </p:cNvPr>
          <p:cNvGraphicFramePr>
            <a:graphicFrameLocks/>
          </p:cNvGraphicFramePr>
          <p:nvPr/>
        </p:nvGraphicFramePr>
        <p:xfrm>
          <a:off x="3921918" y="3126645"/>
          <a:ext cx="3640932" cy="2266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94CCE18-C904-46E8-9723-88D91D3069E9}"/>
              </a:ext>
            </a:extLst>
          </p:cNvPr>
          <p:cNvGraphicFramePr>
            <a:graphicFrameLocks/>
          </p:cNvGraphicFramePr>
          <p:nvPr/>
        </p:nvGraphicFramePr>
        <p:xfrm>
          <a:off x="451249" y="3136813"/>
          <a:ext cx="3381374" cy="214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37517D86-DFE1-4EDC-831D-8E702219B208}"/>
              </a:ext>
            </a:extLst>
          </p:cNvPr>
          <p:cNvSpPr/>
          <p:nvPr/>
        </p:nvSpPr>
        <p:spPr>
          <a:xfrm>
            <a:off x="4686298" y="5393596"/>
            <a:ext cx="744616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Buffer  N-HEAT A08 and B08 : 20 mM HEPES pH 7.4, 300 mM NaCl, 5% (v/v) glycerol and 1 mM TCEP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4030B9-DC0E-45BB-AE00-8B242E679F0D}"/>
              </a:ext>
            </a:extLst>
          </p:cNvPr>
          <p:cNvSpPr/>
          <p:nvPr/>
        </p:nvSpPr>
        <p:spPr>
          <a:xfrm>
            <a:off x="801289" y="5985398"/>
            <a:ext cx="33813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[C-HEAT] : 1, 0.5, 0.25, 0.125 mg/mL</a:t>
            </a:r>
          </a:p>
          <a:p>
            <a:r>
              <a:rPr lang="en-US" sz="1400" dirty="0"/>
              <a:t>n=3 except for 0.125 mg/mL where n=1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C0EC46C-67CB-4B55-AC61-5BE2A8269410}"/>
              </a:ext>
            </a:extLst>
          </p:cNvPr>
          <p:cNvSpPr/>
          <p:nvPr/>
        </p:nvSpPr>
        <p:spPr>
          <a:xfrm>
            <a:off x="4429126" y="5956707"/>
            <a:ext cx="33813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[N-HEAT A08] : 1, 0.5, 0.25, 0.125 mg/mL</a:t>
            </a:r>
          </a:p>
          <a:p>
            <a:r>
              <a:rPr lang="en-US" sz="1400" dirty="0"/>
              <a:t>n=2 except for 1 and 0.5 mg/mL where n=1</a:t>
            </a:r>
          </a:p>
          <a:p>
            <a:endParaRPr lang="en-US" sz="1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1E07C53-D9F1-4099-B15B-3B84C4E537BD}"/>
              </a:ext>
            </a:extLst>
          </p:cNvPr>
          <p:cNvSpPr/>
          <p:nvPr/>
        </p:nvSpPr>
        <p:spPr>
          <a:xfrm>
            <a:off x="8409382" y="5916816"/>
            <a:ext cx="33813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[N-HEAT B08] : 0.75, 0.375, 0.185, 0.0925 mg/mL</a:t>
            </a:r>
          </a:p>
          <a:p>
            <a:r>
              <a:rPr lang="en-US" sz="1400" dirty="0"/>
              <a:t>n=2 </a:t>
            </a:r>
          </a:p>
        </p:txBody>
      </p:sp>
    </p:spTree>
    <p:extLst>
      <p:ext uri="{BB962C8B-B14F-4D97-AF65-F5344CB8AC3E}">
        <p14:creationId xmlns:p14="http://schemas.microsoft.com/office/powerpoint/2010/main" val="3959831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A1002702D6FC4B93764935804B2B11" ma:contentTypeVersion="14" ma:contentTypeDescription="Create a new document." ma:contentTypeScope="" ma:versionID="15ba245cd5fbc3a3caa261dcb8a48686">
  <xsd:schema xmlns:xsd="http://www.w3.org/2001/XMLSchema" xmlns:xs="http://www.w3.org/2001/XMLSchema" xmlns:p="http://schemas.microsoft.com/office/2006/metadata/properties" xmlns:ns3="f8c22b02-19e4-4d93-a01d-3699c9e6bada" xmlns:ns4="5b29f6b5-6d67-4613-a82f-1c97a1d79a26" targetNamespace="http://schemas.microsoft.com/office/2006/metadata/properties" ma:root="true" ma:fieldsID="0a4702d56ad63be55c3bacacfd0470ec" ns3:_="" ns4:_="">
    <xsd:import namespace="f8c22b02-19e4-4d93-a01d-3699c9e6bada"/>
    <xsd:import namespace="5b29f6b5-6d67-4613-a82f-1c97a1d79a2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c22b02-19e4-4d93-a01d-3699c9e6ba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29f6b5-6d67-4613-a82f-1c97a1d79a2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D56F79-12F4-48F1-BCA9-43A60B0C7A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c22b02-19e4-4d93-a01d-3699c9e6bada"/>
    <ds:schemaRef ds:uri="5b29f6b5-6d67-4613-a82f-1c97a1d79a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76C6BD-4F87-4DFD-9C04-BCB1131688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8F336A-965B-4386-947B-A415A55A30E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190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DLS</dc:title>
  <dc:creator>Claudia Alvarez</dc:creator>
  <cp:lastModifiedBy>Claudia Alvarez</cp:lastModifiedBy>
  <cp:revision>1</cp:revision>
  <dcterms:created xsi:type="dcterms:W3CDTF">2019-12-03T19:37:29Z</dcterms:created>
  <dcterms:modified xsi:type="dcterms:W3CDTF">2019-12-03T19:38:52Z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0x010100BDA1002702D6FC4B93764935804B2B11</vt:lpwstr>
  </property>
</Properties>
</file>