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FCE3-CCD3-4C09-9A8D-158A6D1205C8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F28B-6B4D-4B1A-B3E5-E1A3B120E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113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FCE3-CCD3-4C09-9A8D-158A6D1205C8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F28B-6B4D-4B1A-B3E5-E1A3B120E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31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FCE3-CCD3-4C09-9A8D-158A6D1205C8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F28B-6B4D-4B1A-B3E5-E1A3B120E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71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FCE3-CCD3-4C09-9A8D-158A6D1205C8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F28B-6B4D-4B1A-B3E5-E1A3B120E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531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FCE3-CCD3-4C09-9A8D-158A6D1205C8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F28B-6B4D-4B1A-B3E5-E1A3B120E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66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FCE3-CCD3-4C09-9A8D-158A6D1205C8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F28B-6B4D-4B1A-B3E5-E1A3B120E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032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FCE3-CCD3-4C09-9A8D-158A6D1205C8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F28B-6B4D-4B1A-B3E5-E1A3B120E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38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FCE3-CCD3-4C09-9A8D-158A6D1205C8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F28B-6B4D-4B1A-B3E5-E1A3B120E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945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FCE3-CCD3-4C09-9A8D-158A6D1205C8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F28B-6B4D-4B1A-B3E5-E1A3B120E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83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FCE3-CCD3-4C09-9A8D-158A6D1205C8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F28B-6B4D-4B1A-B3E5-E1A3B120E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45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FCE3-CCD3-4C09-9A8D-158A6D1205C8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F28B-6B4D-4B1A-B3E5-E1A3B120E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64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7FCE3-CCD3-4C09-9A8D-158A6D1205C8}" type="datetimeFigureOut">
              <a:rPr lang="en-GB" smtClean="0"/>
              <a:t>26/04/2019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8F28B-6B4D-4B1A-B3E5-E1A3B120E0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41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" y="1015663"/>
            <a:ext cx="1352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5965" y="4275117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Aim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-1" y="7168501"/>
            <a:ext cx="1141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Prediction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0"/>
            <a:ext cx="66173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/>
              <a:t>How much Vitamin C is there in different fruit juices?</a:t>
            </a:r>
            <a:endParaRPr lang="en-GB" sz="3000" b="1" dirty="0"/>
          </a:p>
        </p:txBody>
      </p:sp>
      <p:sp>
        <p:nvSpPr>
          <p:cNvPr id="2" name="Rectangle 1"/>
          <p:cNvSpPr/>
          <p:nvPr/>
        </p:nvSpPr>
        <p:spPr>
          <a:xfrm>
            <a:off x="-18624" y="1352728"/>
            <a:ext cx="66359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Vitamin C is important to keep you healthy.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It is involved in keeping your skin healthy, helping you heal from wounds, and prevents scurvy.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It also helps your body absorb iron which is needed to make blood and keep oxygen going around your body.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Your body cannot make it so you must get it from your diet.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8624" y="2472698"/>
            <a:ext cx="6175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Vitamin C is a chemical compound – it is made of three different types of atom – Carbon, Oxygen and Hydrogen.</a:t>
            </a:r>
          </a:p>
          <a:p>
            <a:r>
              <a:rPr lang="en-GB" sz="1200" dirty="0" smtClean="0"/>
              <a:t>It looks like this:</a:t>
            </a:r>
            <a:endParaRPr lang="en-GB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5965" y="4580358"/>
            <a:ext cx="635329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Which drink contains the most vitamin C? We are going to use an experiment to determine how much vitamin C is in each drink and then compare them.</a:t>
            </a:r>
          </a:p>
          <a:p>
            <a:endParaRPr lang="en-GB" sz="1200" dirty="0" smtClean="0"/>
          </a:p>
          <a:p>
            <a:r>
              <a:rPr lang="en-GB" sz="1200" dirty="0" smtClean="0"/>
              <a:t>We are going to look at:</a:t>
            </a:r>
          </a:p>
          <a:p>
            <a:r>
              <a:rPr lang="en-GB" sz="1200" dirty="0" smtClean="0"/>
              <a:t>Orange juice</a:t>
            </a:r>
          </a:p>
          <a:p>
            <a:r>
              <a:rPr lang="en-GB" sz="1200" dirty="0" smtClean="0"/>
              <a:t>Apple juice</a:t>
            </a:r>
          </a:p>
          <a:p>
            <a:r>
              <a:rPr lang="en-GB" sz="1200" dirty="0" smtClean="0"/>
              <a:t>Pineapple juice</a:t>
            </a:r>
          </a:p>
          <a:p>
            <a:r>
              <a:rPr lang="en-GB" sz="1200" dirty="0" smtClean="0"/>
              <a:t>Milk</a:t>
            </a:r>
          </a:p>
          <a:p>
            <a:r>
              <a:rPr lang="en-GB" sz="1200" dirty="0" smtClean="0"/>
              <a:t>Water</a:t>
            </a:r>
          </a:p>
          <a:p>
            <a:r>
              <a:rPr lang="en-GB" sz="1200" dirty="0" smtClean="0"/>
              <a:t>Vitamin C </a:t>
            </a:r>
            <a:r>
              <a:rPr lang="en-GB" sz="1200" dirty="0" smtClean="0"/>
              <a:t>solution</a:t>
            </a:r>
          </a:p>
          <a:p>
            <a:endParaRPr lang="en-GB" sz="1200" dirty="0"/>
          </a:p>
          <a:p>
            <a:r>
              <a:rPr lang="en-GB" sz="1200" dirty="0" smtClean="0"/>
              <a:t>Why do we use water and a vitamin C solution?</a:t>
            </a:r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r>
              <a:rPr lang="en-GB" sz="1200" dirty="0" smtClean="0"/>
              <a:t>Which </a:t>
            </a:r>
            <a:r>
              <a:rPr lang="en-GB" sz="1200" dirty="0" smtClean="0"/>
              <a:t>drink do you think will contain the most vitamin C?</a:t>
            </a:r>
          </a:p>
          <a:p>
            <a:endParaRPr lang="en-GB" sz="1200" dirty="0"/>
          </a:p>
          <a:p>
            <a:endParaRPr lang="en-GB" sz="1200" dirty="0" smtClean="0"/>
          </a:p>
          <a:p>
            <a:r>
              <a:rPr lang="en-GB" sz="1200" dirty="0" smtClean="0"/>
              <a:t>Which drink do you think will contain the least vitamin C?</a:t>
            </a:r>
          </a:p>
          <a:p>
            <a:endParaRPr lang="en-GB" sz="1200" dirty="0"/>
          </a:p>
          <a:p>
            <a:endParaRPr lang="en-GB" sz="1200" dirty="0" smtClean="0"/>
          </a:p>
          <a:p>
            <a:r>
              <a:rPr lang="en-GB" sz="1200" dirty="0" smtClean="0"/>
              <a:t>Can you rank the solutions in order of what you think will contain most to least vitamin C?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r="29050"/>
          <a:stretch/>
        </p:blipFill>
        <p:spPr>
          <a:xfrm>
            <a:off x="1851820" y="2916341"/>
            <a:ext cx="3094045" cy="166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548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38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Method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69332"/>
            <a:ext cx="61395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We are going to do a ‘</a:t>
            </a:r>
            <a:r>
              <a:rPr lang="en-GB" sz="1200" b="1" dirty="0" smtClean="0"/>
              <a:t>titration</a:t>
            </a:r>
            <a:r>
              <a:rPr lang="en-GB" sz="1200" dirty="0" smtClean="0"/>
              <a:t>’ experiment to work out how much Vitamin C is in our different samples.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Our detection method is going to be the reaction of starch (in cornflour) with iodine (</a:t>
            </a:r>
            <a:r>
              <a:rPr lang="en-GB" sz="1200" dirty="0" err="1" smtClean="0"/>
              <a:t>Lugol’s</a:t>
            </a:r>
            <a:r>
              <a:rPr lang="en-GB" sz="1200" dirty="0" smtClean="0"/>
              <a:t> solution)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Normally, when </a:t>
            </a:r>
            <a:r>
              <a:rPr lang="en-GB" sz="1200" dirty="0" err="1" smtClean="0"/>
              <a:t>Lugol’s</a:t>
            </a:r>
            <a:r>
              <a:rPr lang="en-GB" sz="1200" dirty="0" smtClean="0"/>
              <a:t> solution is added to starch it make the starch go black.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When Vitamin C is present the iodine in </a:t>
            </a:r>
            <a:r>
              <a:rPr lang="en-GB" sz="1200" dirty="0" err="1" smtClean="0"/>
              <a:t>Lugol’s</a:t>
            </a:r>
            <a:r>
              <a:rPr lang="en-GB" sz="1200" dirty="0" smtClean="0"/>
              <a:t> reacts with it instead of reacting with the starch. When all the Vitamin C has reacted with the iodine then any extra iodine will start reacting with the starch and you will see a colour change.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The more Vitamin C is present, the more iodine you will need to add to react with all of it and see a colour change.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The more iodine you add therefore, the more Vitamin C was in your sample.</a:t>
            </a:r>
          </a:p>
          <a:p>
            <a:endParaRPr lang="en-GB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935057"/>
            <a:ext cx="651955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Take a </a:t>
            </a:r>
            <a:r>
              <a:rPr lang="en-GB" sz="1200" dirty="0" smtClean="0"/>
              <a:t>tube of cornflour mixed with water.</a:t>
            </a:r>
          </a:p>
          <a:p>
            <a:r>
              <a:rPr lang="en-GB" sz="1200" dirty="0" smtClean="0"/>
              <a:t>This </a:t>
            </a:r>
            <a:r>
              <a:rPr lang="en-GB" sz="1200" dirty="0" smtClean="0"/>
              <a:t>is your starch solution.</a:t>
            </a:r>
          </a:p>
          <a:p>
            <a:r>
              <a:rPr lang="en-GB" sz="1200" dirty="0" smtClean="0"/>
              <a:t>It may settle out, make sure you </a:t>
            </a:r>
            <a:r>
              <a:rPr lang="en-GB" sz="1200" dirty="0" smtClean="0"/>
              <a:t>stir/shake </a:t>
            </a:r>
            <a:r>
              <a:rPr lang="en-GB" sz="1200" dirty="0" smtClean="0"/>
              <a:t>it before you use it.</a:t>
            </a:r>
          </a:p>
          <a:p>
            <a:endParaRPr lang="en-GB" sz="1200" dirty="0" smtClean="0"/>
          </a:p>
          <a:p>
            <a:r>
              <a:rPr lang="en-GB" sz="1200" dirty="0" smtClean="0"/>
              <a:t>1. Take 2ml of the starch solution and put it in a plastic tube.</a:t>
            </a:r>
          </a:p>
          <a:p>
            <a:endParaRPr lang="en-GB" sz="1200" dirty="0"/>
          </a:p>
          <a:p>
            <a:r>
              <a:rPr lang="en-GB" sz="1200" dirty="0" smtClean="0"/>
              <a:t>2. Take 2ml of your sample solution and add it to your starch solution.</a:t>
            </a:r>
          </a:p>
          <a:p>
            <a:endParaRPr lang="en-GB" sz="1200" dirty="0"/>
          </a:p>
          <a:p>
            <a:r>
              <a:rPr lang="en-GB" sz="1200" dirty="0" smtClean="0"/>
              <a:t>3. Take your iodine solution and start adding it one drop at a time until your solution goes from coloured to black.</a:t>
            </a:r>
          </a:p>
          <a:p>
            <a:r>
              <a:rPr lang="en-GB" sz="1200" i="1" dirty="0"/>
              <a:t> </a:t>
            </a:r>
            <a:r>
              <a:rPr lang="en-GB" sz="1200" i="1" dirty="0" smtClean="0"/>
              <a:t>- Make sure to shake your solution gently after each drop to make sure it is mixed properly.</a:t>
            </a:r>
          </a:p>
          <a:p>
            <a:r>
              <a:rPr lang="en-GB" sz="1200" i="1" dirty="0"/>
              <a:t> </a:t>
            </a:r>
            <a:r>
              <a:rPr lang="en-GB" sz="1200" i="1" dirty="0" smtClean="0"/>
              <a:t>- Make sure the colour change is still there after 20 seconds. If it isn’t then you need to add more iodine.</a:t>
            </a:r>
          </a:p>
          <a:p>
            <a:endParaRPr lang="en-GB" sz="1200" dirty="0"/>
          </a:p>
          <a:p>
            <a:r>
              <a:rPr lang="en-GB" sz="1200" dirty="0" smtClean="0"/>
              <a:t>Repeat the experiment for each juice to minimise any errors.</a:t>
            </a:r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 smtClean="0"/>
              <a:t>If we want to compare the samples we have, we need to make this a </a:t>
            </a:r>
            <a:r>
              <a:rPr lang="en-GB" sz="1200" b="1" dirty="0" smtClean="0"/>
              <a:t>FAIR TEST</a:t>
            </a:r>
            <a:r>
              <a:rPr lang="en-GB" sz="1200" dirty="0" smtClean="0"/>
              <a:t>.</a:t>
            </a:r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r>
              <a:rPr lang="en-GB" sz="1200" dirty="0" smtClean="0"/>
              <a:t>What can we do to make this a fair test?</a:t>
            </a:r>
          </a:p>
        </p:txBody>
      </p:sp>
    </p:spTree>
    <p:extLst>
      <p:ext uri="{BB962C8B-B14F-4D97-AF65-F5344CB8AC3E}">
        <p14:creationId xmlns:p14="http://schemas.microsoft.com/office/powerpoint/2010/main" val="290094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52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34138" y="4781586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375751"/>
              </p:ext>
            </p:extLst>
          </p:nvPr>
        </p:nvGraphicFramePr>
        <p:xfrm>
          <a:off x="477982" y="590795"/>
          <a:ext cx="5697188" cy="39693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4297"/>
                <a:gridCol w="1424297"/>
                <a:gridCol w="1424297"/>
                <a:gridCol w="1424297"/>
              </a:tblGrid>
              <a:tr h="731776">
                <a:tc>
                  <a:txBody>
                    <a:bodyPr/>
                    <a:lstStyle/>
                    <a:p>
                      <a:r>
                        <a:rPr lang="en-GB" dirty="0" smtClean="0"/>
                        <a:t>Sample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Number</a:t>
                      </a:r>
                      <a:r>
                        <a:rPr lang="en-GB" baseline="0" dirty="0" smtClean="0"/>
                        <a:t> of iodine drops (1</a:t>
                      </a:r>
                      <a:r>
                        <a:rPr lang="en-GB" baseline="30000" dirty="0" smtClean="0"/>
                        <a:t>st</a:t>
                      </a:r>
                      <a:r>
                        <a:rPr lang="en-GB" baseline="0" dirty="0" smtClean="0"/>
                        <a:t> experiment)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Number</a:t>
                      </a:r>
                      <a:r>
                        <a:rPr lang="en-GB" baseline="0" dirty="0" smtClean="0"/>
                        <a:t> of iodine drops (2</a:t>
                      </a:r>
                      <a:r>
                        <a:rPr lang="en-GB" baseline="30000" dirty="0" smtClean="0"/>
                        <a:t>nd</a:t>
                      </a:r>
                      <a:r>
                        <a:rPr lang="en-GB" baseline="0" dirty="0" smtClean="0"/>
                        <a:t>  experiment)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Average</a:t>
                      </a:r>
                      <a:endParaRPr lang="en-GB" dirty="0"/>
                    </a:p>
                  </a:txBody>
                  <a:tcPr/>
                </a:tc>
              </a:tr>
              <a:tr h="539592">
                <a:tc>
                  <a:txBody>
                    <a:bodyPr/>
                    <a:lstStyle/>
                    <a:p>
                      <a:r>
                        <a:rPr lang="en-GB" dirty="0" smtClean="0"/>
                        <a:t>Water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39592">
                <a:tc>
                  <a:txBody>
                    <a:bodyPr/>
                    <a:lstStyle/>
                    <a:p>
                      <a:r>
                        <a:rPr lang="en-GB" dirty="0" smtClean="0"/>
                        <a:t>Orange Juice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39592">
                <a:tc>
                  <a:txBody>
                    <a:bodyPr/>
                    <a:lstStyle/>
                    <a:p>
                      <a:r>
                        <a:rPr lang="en-GB" dirty="0" smtClean="0"/>
                        <a:t>Apple Juice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39592">
                <a:tc>
                  <a:txBody>
                    <a:bodyPr/>
                    <a:lstStyle/>
                    <a:p>
                      <a:r>
                        <a:rPr lang="en-GB" dirty="0" smtClean="0"/>
                        <a:t>Pineapple juice</a:t>
                      </a:r>
                      <a:endParaRPr lang="en-GB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39592"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39592"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Vitamin C 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138" y="5150918"/>
            <a:ext cx="3286349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Which sample had the most Vitamin C in it?</a:t>
            </a:r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 smtClean="0"/>
          </a:p>
          <a:p>
            <a:r>
              <a:rPr lang="en-GB" sz="1200" dirty="0" smtClean="0"/>
              <a:t>Which sample had the least Vitamin C in it?</a:t>
            </a:r>
          </a:p>
          <a:p>
            <a:endParaRPr lang="en-GB" sz="1200" dirty="0" smtClean="0"/>
          </a:p>
          <a:p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 smtClean="0"/>
          </a:p>
          <a:p>
            <a:endParaRPr lang="en-GB" sz="1200" dirty="0" smtClean="0"/>
          </a:p>
          <a:p>
            <a:endParaRPr lang="en-GB" sz="1200" dirty="0"/>
          </a:p>
          <a:p>
            <a:r>
              <a:rPr lang="en-GB" sz="1200" dirty="0" smtClean="0"/>
              <a:t>Why did you use water and vitamin C as samples?</a:t>
            </a:r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34010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592</Words>
  <Application>Microsoft Office PowerPoint</Application>
  <PresentationFormat>A4 Paper (210x297 mm)</PresentationFormat>
  <Paragraphs>88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Eleanor Williams</dc:creator>
  <cp:lastModifiedBy>Eleanor Williams</cp:lastModifiedBy>
  <cp:revision>8</cp:revision>
  <cp:lastPrinted>2019-04-26T09:03:57Z</cp:lastPrinted>
  <dcterms:created xsi:type="dcterms:W3CDTF">2018-07-24T11:06:20Z</dcterms:created>
  <dcterms:modified xsi:type="dcterms:W3CDTF">2019-04-26T09:16:10Z</dcterms:modified>
</cp:coreProperties>
</file>