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69" r:id="rId2"/>
    <p:sldId id="465" r:id="rId3"/>
    <p:sldId id="542" r:id="rId4"/>
    <p:sldId id="515" r:id="rId5"/>
    <p:sldId id="508" r:id="rId6"/>
    <p:sldId id="528" r:id="rId7"/>
    <p:sldId id="509" r:id="rId8"/>
    <p:sldId id="510" r:id="rId9"/>
    <p:sldId id="511" r:id="rId10"/>
    <p:sldId id="512" r:id="rId11"/>
    <p:sldId id="516" r:id="rId12"/>
    <p:sldId id="517" r:id="rId13"/>
    <p:sldId id="513" r:id="rId14"/>
    <p:sldId id="522" r:id="rId15"/>
    <p:sldId id="530" r:id="rId16"/>
    <p:sldId id="519" r:id="rId17"/>
    <p:sldId id="521" r:id="rId18"/>
    <p:sldId id="539" r:id="rId19"/>
    <p:sldId id="540" r:id="rId20"/>
    <p:sldId id="523" r:id="rId21"/>
    <p:sldId id="541" r:id="rId22"/>
    <p:sldId id="535" r:id="rId23"/>
    <p:sldId id="537" r:id="rId24"/>
  </p:sldIdLst>
  <p:sldSz cx="12192000" cy="6858000"/>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ja P." initials="" lastIdx="3" clrIdx="4"/>
  <p:cmAuthor id="1" name="O'Neill, Dara" initials="OD" lastIdx="1" clrIdx="0">
    <p:extLst>
      <p:ext uri="{19B8F6BF-5375-455C-9EA6-DF929625EA0E}">
        <p15:presenceInfo xmlns:p15="http://schemas.microsoft.com/office/powerpoint/2012/main" userId="O'Neill, Dara" providerId="None"/>
      </p:ext>
    </p:extLst>
  </p:cmAuthor>
  <p:cmAuthor id="2" name="Rebecca Hardy" initials="RH" lastIdx="8" clrIdx="1">
    <p:extLst>
      <p:ext uri="{19B8F6BF-5375-455C-9EA6-DF929625EA0E}">
        <p15:presenceInfo xmlns:p15="http://schemas.microsoft.com/office/powerpoint/2012/main" userId="Rebecca Hardy" providerId="None"/>
      </p:ext>
    </p:extLst>
  </p:cmAuthor>
  <p:cmAuthor id="3" name="Jon Johnson" initials="JJ" lastIdx="7" clrIdx="2">
    <p:extLst>
      <p:ext uri="{19B8F6BF-5375-455C-9EA6-DF929625EA0E}">
        <p15:presenceInfo xmlns:p15="http://schemas.microsoft.com/office/powerpoint/2012/main" userId="S-1-5-21-2902265621-1063028621-2381561480-213660" providerId="AD"/>
      </p:ext>
    </p:extLst>
  </p:cmAuthor>
  <p:cmAuthor id="4" name="Hayley Mills" initials="HM" lastIdx="27" clrIdx="3">
    <p:extLst>
      <p:ext uri="{19B8F6BF-5375-455C-9EA6-DF929625EA0E}">
        <p15:presenceInfo xmlns:p15="http://schemas.microsoft.com/office/powerpoint/2012/main" userId="Hayley Mill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967272"/>
    <a:srgbClr val="65A0A3"/>
    <a:srgbClr val="F0FAF2"/>
    <a:srgbClr val="EFFAFF"/>
    <a:srgbClr val="FEF7EC"/>
    <a:srgbClr val="EDF9EF"/>
    <a:srgbClr val="F6FCF7"/>
    <a:srgbClr val="F8F3FB"/>
    <a:srgbClr val="FFF3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143" autoAdjust="0"/>
    <p:restoredTop sz="73012" autoAdjust="0"/>
  </p:normalViewPr>
  <p:slideViewPr>
    <p:cSldViewPr snapToGrid="0">
      <p:cViewPr varScale="1">
        <p:scale>
          <a:sx n="81" d="100"/>
          <a:sy n="81" d="100"/>
        </p:scale>
        <p:origin x="1530" y="84"/>
      </p:cViewPr>
      <p:guideLst/>
    </p:cSldViewPr>
  </p:slideViewPr>
  <p:notesTextViewPr>
    <p:cViewPr>
      <p:scale>
        <a:sx n="125" d="100"/>
        <a:sy n="125" d="100"/>
      </p:scale>
      <p:origin x="0" y="0"/>
    </p:cViewPr>
  </p:notesTextViewPr>
  <p:notesViewPr>
    <p:cSldViewPr snapToGrid="0">
      <p:cViewPr varScale="1">
        <p:scale>
          <a:sx n="81" d="100"/>
          <a:sy n="81" d="100"/>
        </p:scale>
        <p:origin x="399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9575" cy="4984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4451" y="0"/>
            <a:ext cx="2949575" cy="498475"/>
          </a:xfrm>
          <a:prstGeom prst="rect">
            <a:avLst/>
          </a:prstGeom>
        </p:spPr>
        <p:txBody>
          <a:bodyPr vert="horz" lIns="91440" tIns="45720" rIns="91440" bIns="45720" rtlCol="0"/>
          <a:lstStyle>
            <a:lvl1pPr algn="r">
              <a:defRPr sz="1200"/>
            </a:lvl1pPr>
          </a:lstStyle>
          <a:p>
            <a:fld id="{DFB93CD4-8A1B-4F2D-82A5-0AA30EFB68F7}" type="datetimeFigureOut">
              <a:rPr lang="en-GB" smtClean="0"/>
              <a:t>27/09/2019</a:t>
            </a:fld>
            <a:endParaRPr lang="en-GB"/>
          </a:p>
        </p:txBody>
      </p:sp>
      <p:sp>
        <p:nvSpPr>
          <p:cNvPr id="4" name="Footer Placeholder 3"/>
          <p:cNvSpPr>
            <a:spLocks noGrp="1"/>
          </p:cNvSpPr>
          <p:nvPr>
            <p:ph type="ftr" sz="quarter" idx="2"/>
          </p:nvPr>
        </p:nvSpPr>
        <p:spPr>
          <a:xfrm>
            <a:off x="1" y="9445625"/>
            <a:ext cx="2949575" cy="49847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4451" y="9445625"/>
            <a:ext cx="2949575" cy="498475"/>
          </a:xfrm>
          <a:prstGeom prst="rect">
            <a:avLst/>
          </a:prstGeom>
        </p:spPr>
        <p:txBody>
          <a:bodyPr vert="horz" lIns="91440" tIns="45720" rIns="91440" bIns="45720" rtlCol="0" anchor="b"/>
          <a:lstStyle>
            <a:lvl1pPr algn="r">
              <a:defRPr sz="1200"/>
            </a:lvl1pPr>
          </a:lstStyle>
          <a:p>
            <a:fld id="{F5087B50-C406-4162-B83A-14E1D36215F0}" type="slidenum">
              <a:rPr lang="en-GB" smtClean="0"/>
              <a:t>‹#›</a:t>
            </a:fld>
            <a:endParaRPr lang="en-GB"/>
          </a:p>
        </p:txBody>
      </p:sp>
    </p:spTree>
    <p:extLst>
      <p:ext uri="{BB962C8B-B14F-4D97-AF65-F5344CB8AC3E}">
        <p14:creationId xmlns:p14="http://schemas.microsoft.com/office/powerpoint/2010/main" val="31007988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9099" cy="49893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4939" y="1"/>
            <a:ext cx="2949099" cy="498933"/>
          </a:xfrm>
          <a:prstGeom prst="rect">
            <a:avLst/>
          </a:prstGeom>
        </p:spPr>
        <p:txBody>
          <a:bodyPr vert="horz" lIns="91440" tIns="45720" rIns="91440" bIns="45720" rtlCol="0"/>
          <a:lstStyle>
            <a:lvl1pPr algn="r">
              <a:defRPr sz="1200"/>
            </a:lvl1pPr>
          </a:lstStyle>
          <a:p>
            <a:fld id="{BD5FB493-2AA0-43BD-88D2-40EE250B7807}" type="datetimeFigureOut">
              <a:rPr lang="en-GB" smtClean="0"/>
              <a:t>27/09/2019</a:t>
            </a:fld>
            <a:endParaRPr lang="en-GB"/>
          </a:p>
        </p:txBody>
      </p:sp>
      <p:sp>
        <p:nvSpPr>
          <p:cNvPr id="4" name="Slide Image Placeholder 3"/>
          <p:cNvSpPr>
            <a:spLocks noGrp="1" noRot="1" noChangeAspect="1"/>
          </p:cNvSpPr>
          <p:nvPr>
            <p:ph type="sldImg" idx="2"/>
          </p:nvPr>
        </p:nvSpPr>
        <p:spPr>
          <a:xfrm>
            <a:off x="420688" y="1243013"/>
            <a:ext cx="5964237" cy="33559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562" y="4785598"/>
            <a:ext cx="5444490" cy="3915489"/>
          </a:xfrm>
          <a:prstGeom prst="rect">
            <a:avLst/>
          </a:prstGeom>
        </p:spPr>
        <p:txBody>
          <a:bodyPr vert="horz" lIns="91440" tIns="45720" rIns="91440" bIns="45720"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1" y="9445170"/>
            <a:ext cx="2949099" cy="49893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4939" y="9445170"/>
            <a:ext cx="2949099" cy="498931"/>
          </a:xfrm>
          <a:prstGeom prst="rect">
            <a:avLst/>
          </a:prstGeom>
        </p:spPr>
        <p:txBody>
          <a:bodyPr vert="horz" lIns="91440" tIns="45720" rIns="91440" bIns="45720" rtlCol="0" anchor="b"/>
          <a:lstStyle>
            <a:lvl1pPr algn="r">
              <a:defRPr sz="1200"/>
            </a:lvl1pPr>
          </a:lstStyle>
          <a:p>
            <a:fld id="{B18EF53C-3DDB-4E8C-8741-5F14448100C9}" type="slidenum">
              <a:rPr lang="en-GB" smtClean="0"/>
              <a:t>‹#›</a:t>
            </a:fld>
            <a:endParaRPr lang="en-GB"/>
          </a:p>
        </p:txBody>
      </p:sp>
    </p:spTree>
    <p:extLst>
      <p:ext uri="{BB962C8B-B14F-4D97-AF65-F5344CB8AC3E}">
        <p14:creationId xmlns:p14="http://schemas.microsoft.com/office/powerpoint/2010/main" val="3698116656"/>
      </p:ext>
    </p:extLst>
  </p:cSld>
  <p:clrMap bg1="lt1" tx1="dk1" bg2="lt2" tx2="dk2" accent1="accent1" accent2="accent2" accent3="accent3" accent4="accent4" accent5="accent5" accent6="accent6" hlink="hlink" folHlink="folHlink"/>
  <p:notes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latin typeface="Calibri" panose="020F0502020204030204" pitchFamily="34" charset="0"/>
            </a:endParaRPr>
          </a:p>
        </p:txBody>
      </p:sp>
      <p:sp>
        <p:nvSpPr>
          <p:cNvPr id="4" name="Slide Number Placeholder 3"/>
          <p:cNvSpPr>
            <a:spLocks noGrp="1"/>
          </p:cNvSpPr>
          <p:nvPr>
            <p:ph type="sldNum" sz="quarter" idx="10"/>
          </p:nvPr>
        </p:nvSpPr>
        <p:spPr/>
        <p:txBody>
          <a:bodyPr/>
          <a:lstStyle/>
          <a:p>
            <a:fld id="{B18EF53C-3DDB-4E8C-8741-5F14448100C9}" type="slidenum">
              <a:rPr lang="en-GB" smtClean="0"/>
              <a:t>1</a:t>
            </a:fld>
            <a:endParaRPr lang="en-GB" dirty="0"/>
          </a:p>
        </p:txBody>
      </p:sp>
    </p:spTree>
    <p:extLst>
      <p:ext uri="{BB962C8B-B14F-4D97-AF65-F5344CB8AC3E}">
        <p14:creationId xmlns:p14="http://schemas.microsoft.com/office/powerpoint/2010/main" val="15686268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18EF53C-3DDB-4E8C-8741-5F14448100C9}" type="slidenum">
              <a:rPr lang="en-GB" smtClean="0"/>
              <a:t>10</a:t>
            </a:fld>
            <a:endParaRPr lang="en-GB" dirty="0"/>
          </a:p>
        </p:txBody>
      </p:sp>
    </p:spTree>
    <p:extLst>
      <p:ext uri="{BB962C8B-B14F-4D97-AF65-F5344CB8AC3E}">
        <p14:creationId xmlns:p14="http://schemas.microsoft.com/office/powerpoint/2010/main" val="15174684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18EF53C-3DDB-4E8C-8741-5F14448100C9}" type="slidenum">
              <a:rPr lang="en-GB" smtClean="0"/>
              <a:t>11</a:t>
            </a:fld>
            <a:endParaRPr lang="en-GB" dirty="0"/>
          </a:p>
        </p:txBody>
      </p:sp>
    </p:spTree>
    <p:extLst>
      <p:ext uri="{BB962C8B-B14F-4D97-AF65-F5344CB8AC3E}">
        <p14:creationId xmlns:p14="http://schemas.microsoft.com/office/powerpoint/2010/main" val="32412929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fld id="{B18EF53C-3DDB-4E8C-8741-5F14448100C9}" type="slidenum">
              <a:rPr lang="en-GB" smtClean="0"/>
              <a:t>12</a:t>
            </a:fld>
            <a:endParaRPr lang="en-GB" dirty="0"/>
          </a:p>
        </p:txBody>
      </p:sp>
    </p:spTree>
    <p:extLst>
      <p:ext uri="{BB962C8B-B14F-4D97-AF65-F5344CB8AC3E}">
        <p14:creationId xmlns:p14="http://schemas.microsoft.com/office/powerpoint/2010/main" val="3661633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18EF53C-3DDB-4E8C-8741-5F14448100C9}" type="slidenum">
              <a:rPr lang="en-GB" smtClean="0"/>
              <a:t>13</a:t>
            </a:fld>
            <a:endParaRPr lang="en-GB" dirty="0"/>
          </a:p>
        </p:txBody>
      </p:sp>
    </p:spTree>
    <p:extLst>
      <p:ext uri="{BB962C8B-B14F-4D97-AF65-F5344CB8AC3E}">
        <p14:creationId xmlns:p14="http://schemas.microsoft.com/office/powerpoint/2010/main" val="5573992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18EF53C-3DDB-4E8C-8741-5F14448100C9}" type="slidenum">
              <a:rPr lang="en-GB" smtClean="0"/>
              <a:t>14</a:t>
            </a:fld>
            <a:endParaRPr lang="en-GB" dirty="0"/>
          </a:p>
        </p:txBody>
      </p:sp>
    </p:spTree>
    <p:extLst>
      <p:ext uri="{BB962C8B-B14F-4D97-AF65-F5344CB8AC3E}">
        <p14:creationId xmlns:p14="http://schemas.microsoft.com/office/powerpoint/2010/main" val="17599955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18EF53C-3DDB-4E8C-8741-5F14448100C9}" type="slidenum">
              <a:rPr lang="en-GB" smtClean="0"/>
              <a:t>15</a:t>
            </a:fld>
            <a:endParaRPr lang="en-GB"/>
          </a:p>
        </p:txBody>
      </p:sp>
    </p:spTree>
    <p:extLst>
      <p:ext uri="{BB962C8B-B14F-4D97-AF65-F5344CB8AC3E}">
        <p14:creationId xmlns:p14="http://schemas.microsoft.com/office/powerpoint/2010/main" val="41752837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18EF53C-3DDB-4E8C-8741-5F14448100C9}" type="slidenum">
              <a:rPr lang="en-GB" smtClean="0"/>
              <a:t>16</a:t>
            </a:fld>
            <a:endParaRPr lang="en-GB" dirty="0"/>
          </a:p>
        </p:txBody>
      </p:sp>
    </p:spTree>
    <p:extLst>
      <p:ext uri="{BB962C8B-B14F-4D97-AF65-F5344CB8AC3E}">
        <p14:creationId xmlns:p14="http://schemas.microsoft.com/office/powerpoint/2010/main" val="19652314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18EF53C-3DDB-4E8C-8741-5F14448100C9}" type="slidenum">
              <a:rPr lang="en-GB" smtClean="0"/>
              <a:t>17</a:t>
            </a:fld>
            <a:endParaRPr lang="en-GB" dirty="0"/>
          </a:p>
        </p:txBody>
      </p:sp>
    </p:spTree>
    <p:extLst>
      <p:ext uri="{BB962C8B-B14F-4D97-AF65-F5344CB8AC3E}">
        <p14:creationId xmlns:p14="http://schemas.microsoft.com/office/powerpoint/2010/main" val="9079947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18EF53C-3DDB-4E8C-8741-5F14448100C9}" type="slidenum">
              <a:rPr lang="en-GB" smtClean="0"/>
              <a:t>20</a:t>
            </a:fld>
            <a:endParaRPr lang="en-GB" dirty="0"/>
          </a:p>
        </p:txBody>
      </p:sp>
    </p:spTree>
    <p:extLst>
      <p:ext uri="{BB962C8B-B14F-4D97-AF65-F5344CB8AC3E}">
        <p14:creationId xmlns:p14="http://schemas.microsoft.com/office/powerpoint/2010/main" val="18633404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10:notes"/>
          <p:cNvSpPr txBox="1">
            <a:spLocks noGrp="1"/>
          </p:cNvSpPr>
          <p:nvPr>
            <p:ph type="body" idx="1"/>
          </p:nvPr>
        </p:nvSpPr>
        <p:spPr>
          <a:xfrm>
            <a:off x="679750" y="4715900"/>
            <a:ext cx="5438125"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9" name="Google Shape;99;p10: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195618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18EF53C-3DDB-4E8C-8741-5F14448100C9}" type="slidenum">
              <a:rPr lang="en-GB" smtClean="0"/>
              <a:t>2</a:t>
            </a:fld>
            <a:endParaRPr lang="en-GB" dirty="0"/>
          </a:p>
        </p:txBody>
      </p:sp>
    </p:spTree>
    <p:extLst>
      <p:ext uri="{BB962C8B-B14F-4D97-AF65-F5344CB8AC3E}">
        <p14:creationId xmlns:p14="http://schemas.microsoft.com/office/powerpoint/2010/main" val="19836148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baseline="0" dirty="0" smtClean="0"/>
          </a:p>
          <a:p>
            <a:endParaRPr lang="en-GB" b="1" dirty="0"/>
          </a:p>
        </p:txBody>
      </p:sp>
      <p:sp>
        <p:nvSpPr>
          <p:cNvPr id="4" name="Slide Number Placeholder 3"/>
          <p:cNvSpPr>
            <a:spLocks noGrp="1"/>
          </p:cNvSpPr>
          <p:nvPr>
            <p:ph type="sldNum" sz="quarter" idx="10"/>
          </p:nvPr>
        </p:nvSpPr>
        <p:spPr/>
        <p:txBody>
          <a:bodyPr/>
          <a:lstStyle/>
          <a:p>
            <a:fld id="{B18EF53C-3DDB-4E8C-8741-5F14448100C9}" type="slidenum">
              <a:rPr lang="en-GB" smtClean="0"/>
              <a:t>23</a:t>
            </a:fld>
            <a:endParaRPr lang="en-GB"/>
          </a:p>
        </p:txBody>
      </p:sp>
    </p:spTree>
    <p:extLst>
      <p:ext uri="{BB962C8B-B14F-4D97-AF65-F5344CB8AC3E}">
        <p14:creationId xmlns:p14="http://schemas.microsoft.com/office/powerpoint/2010/main" val="27278405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18EF53C-3DDB-4E8C-8741-5F14448100C9}" type="slidenum">
              <a:rPr lang="en-GB" smtClean="0"/>
              <a:t>3</a:t>
            </a:fld>
            <a:endParaRPr lang="en-GB" dirty="0"/>
          </a:p>
        </p:txBody>
      </p:sp>
    </p:spTree>
    <p:extLst>
      <p:ext uri="{BB962C8B-B14F-4D97-AF65-F5344CB8AC3E}">
        <p14:creationId xmlns:p14="http://schemas.microsoft.com/office/powerpoint/2010/main" val="15499359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18EF53C-3DDB-4E8C-8741-5F14448100C9}" type="slidenum">
              <a:rPr lang="en-GB" smtClean="0"/>
              <a:t>4</a:t>
            </a:fld>
            <a:endParaRPr lang="en-GB" dirty="0"/>
          </a:p>
        </p:txBody>
      </p:sp>
    </p:spTree>
    <p:extLst>
      <p:ext uri="{BB962C8B-B14F-4D97-AF65-F5344CB8AC3E}">
        <p14:creationId xmlns:p14="http://schemas.microsoft.com/office/powerpoint/2010/main" val="17447780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5"/>
          </p:nvPr>
        </p:nvSpPr>
        <p:spPr/>
        <p:txBody>
          <a:bodyPr/>
          <a:lstStyle/>
          <a:p>
            <a:fld id="{B18EF53C-3DDB-4E8C-8741-5F14448100C9}" type="slidenum">
              <a:rPr lang="en-GB" smtClean="0"/>
              <a:t>5</a:t>
            </a:fld>
            <a:endParaRPr lang="en-GB" dirty="0"/>
          </a:p>
        </p:txBody>
      </p:sp>
    </p:spTree>
    <p:extLst>
      <p:ext uri="{BB962C8B-B14F-4D97-AF65-F5344CB8AC3E}">
        <p14:creationId xmlns:p14="http://schemas.microsoft.com/office/powerpoint/2010/main" val="16716086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18EF53C-3DDB-4E8C-8741-5F14448100C9}" type="slidenum">
              <a:rPr lang="en-GB" smtClean="0"/>
              <a:t>6</a:t>
            </a:fld>
            <a:endParaRPr lang="en-GB" dirty="0"/>
          </a:p>
        </p:txBody>
      </p:sp>
    </p:spTree>
    <p:extLst>
      <p:ext uri="{BB962C8B-B14F-4D97-AF65-F5344CB8AC3E}">
        <p14:creationId xmlns:p14="http://schemas.microsoft.com/office/powerpoint/2010/main" val="4192217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18EF53C-3DDB-4E8C-8741-5F14448100C9}" type="slidenum">
              <a:rPr lang="en-GB" smtClean="0"/>
              <a:t>7</a:t>
            </a:fld>
            <a:endParaRPr lang="en-GB" dirty="0"/>
          </a:p>
        </p:txBody>
      </p:sp>
    </p:spTree>
    <p:extLst>
      <p:ext uri="{BB962C8B-B14F-4D97-AF65-F5344CB8AC3E}">
        <p14:creationId xmlns:p14="http://schemas.microsoft.com/office/powerpoint/2010/main" val="41335999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18EF53C-3DDB-4E8C-8741-5F14448100C9}" type="slidenum">
              <a:rPr lang="en-GB" smtClean="0"/>
              <a:t>8</a:t>
            </a:fld>
            <a:endParaRPr lang="en-GB" dirty="0"/>
          </a:p>
        </p:txBody>
      </p:sp>
    </p:spTree>
    <p:extLst>
      <p:ext uri="{BB962C8B-B14F-4D97-AF65-F5344CB8AC3E}">
        <p14:creationId xmlns:p14="http://schemas.microsoft.com/office/powerpoint/2010/main" val="16556081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18EF53C-3DDB-4E8C-8741-5F14448100C9}" type="slidenum">
              <a:rPr lang="en-GB" smtClean="0"/>
              <a:t>9</a:t>
            </a:fld>
            <a:endParaRPr lang="en-GB" dirty="0"/>
          </a:p>
        </p:txBody>
      </p:sp>
    </p:spTree>
    <p:extLst>
      <p:ext uri="{BB962C8B-B14F-4D97-AF65-F5344CB8AC3E}">
        <p14:creationId xmlns:p14="http://schemas.microsoft.com/office/powerpoint/2010/main" val="17674565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creativecommons.org/licenses/by/4.0/"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hyperlink" Target="http://creativecommons.org/licenses/by/4.0/" TargetMode="External"/><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1.xml.rels><?xml version="1.0" encoding="UTF-8" standalone="yes"?>
<Relationships xmlns="http://schemas.openxmlformats.org/package/2006/relationships"><Relationship Id="rId3" Type="http://schemas.openxmlformats.org/officeDocument/2006/relationships/hyperlink" Target="http://creativecommons.org/licenses/by/4.0/" TargetMode="External"/><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2.xml.rels><?xml version="1.0" encoding="UTF-8" standalone="yes"?>
<Relationships xmlns="http://schemas.openxmlformats.org/package/2006/relationships"><Relationship Id="rId3" Type="http://schemas.openxmlformats.org/officeDocument/2006/relationships/hyperlink" Target="http://creativecommons.org/licenses/by/4.0/" TargetMode="External"/><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creativecommons.org/licenses/by/4.0/" TargetMode="External"/><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creativecommons.org/licenses/by/4.0/"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hyperlink" Target="http://creativecommons.org/licenses/by/4.0/" TargetMode="External"/><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3" Type="http://schemas.openxmlformats.org/officeDocument/2006/relationships/hyperlink" Target="http://creativecommons.org/licenses/by/4.0/" TargetMode="External"/><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3" Type="http://schemas.openxmlformats.org/officeDocument/2006/relationships/hyperlink" Target="http://creativecommons.org/licenses/by/4.0/" TargetMode="External"/><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3" Type="http://schemas.openxmlformats.org/officeDocument/2006/relationships/hyperlink" Target="http://creativecommons.org/licenses/by/4.0/" TargetMode="External"/><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3" Type="http://schemas.openxmlformats.org/officeDocument/2006/relationships/hyperlink" Target="http://creativecommons.org/licenses/by/4.0/" TargetMode="External"/><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9.xml.rels><?xml version="1.0" encoding="UTF-8" standalone="yes"?>
<Relationships xmlns="http://schemas.openxmlformats.org/package/2006/relationships"><Relationship Id="rId3" Type="http://schemas.openxmlformats.org/officeDocument/2006/relationships/hyperlink" Target="http://creativecommons.org/licenses/by/4.0/" TargetMode="External"/><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A249F31-7ED2-4660-85CF-EA4FA102EA32}" type="datetimeFigureOut">
              <a:rPr lang="en-GB" smtClean="0"/>
              <a:t>27/09/2019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CA58C5-8030-4342-A8E0-4582F792F305}" type="slidenum">
              <a:rPr lang="en-GB" smtClean="0"/>
              <a:t>‹#›</a:t>
            </a:fld>
            <a:endParaRPr lang="en-GB"/>
          </a:p>
        </p:txBody>
      </p:sp>
      <p:pic>
        <p:nvPicPr>
          <p:cNvPr id="7" name="Picture 4">
            <a:hlinkClick r:id="rId2"/>
            <a:extLst>
              <a:ext uri="{FF2B5EF4-FFF2-40B4-BE49-F238E27FC236}">
                <a16:creationId xmlns:a16="http://schemas.microsoft.com/office/drawing/2014/main" id="{C245CA79-408A-B448-B7C5-7917D745E747}"/>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11033362" y="6423472"/>
            <a:ext cx="843941" cy="295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2282200"/>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A249F31-7ED2-4660-85CF-EA4FA102EA32}" type="datetimeFigureOut">
              <a:rPr lang="en-GB" smtClean="0"/>
              <a:t>27/09/2019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CA58C5-8030-4342-A8E0-4582F792F305}" type="slidenum">
              <a:rPr lang="en-GB" smtClean="0"/>
              <a:t>‹#›</a:t>
            </a:fld>
            <a:endParaRPr lang="en-GB"/>
          </a:p>
        </p:txBody>
      </p:sp>
      <p:pic>
        <p:nvPicPr>
          <p:cNvPr id="7" name="Picture 6">
            <a:extLst>
              <a:ext uri="{FF2B5EF4-FFF2-40B4-BE49-F238E27FC236}">
                <a16:creationId xmlns:a16="http://schemas.microsoft.com/office/drawing/2014/main" id="{E76C7BB5-46D1-4E8D-AD8A-A0893C1AAC0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77575" y="163517"/>
            <a:ext cx="952500" cy="952500"/>
          </a:xfrm>
          <a:prstGeom prst="rect">
            <a:avLst/>
          </a:prstGeom>
        </p:spPr>
      </p:pic>
      <p:pic>
        <p:nvPicPr>
          <p:cNvPr id="8" name="Picture 4">
            <a:hlinkClick r:id="rId3"/>
            <a:extLst>
              <a:ext uri="{FF2B5EF4-FFF2-40B4-BE49-F238E27FC236}">
                <a16:creationId xmlns:a16="http://schemas.microsoft.com/office/drawing/2014/main" id="{C245CA79-408A-B448-B7C5-7917D745E747}"/>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tretch>
            <a:fillRect/>
          </a:stretch>
        </p:blipFill>
        <p:spPr bwMode="auto">
          <a:xfrm>
            <a:off x="11033362" y="6423472"/>
            <a:ext cx="843941" cy="295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3735003"/>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A249F31-7ED2-4660-85CF-EA4FA102EA32}" type="datetimeFigureOut">
              <a:rPr lang="en-GB" smtClean="0"/>
              <a:t>27/09/2019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CA58C5-8030-4342-A8E0-4582F792F305}" type="slidenum">
              <a:rPr lang="en-GB" smtClean="0"/>
              <a:t>‹#›</a:t>
            </a:fld>
            <a:endParaRPr lang="en-GB"/>
          </a:p>
        </p:txBody>
      </p:sp>
      <p:pic>
        <p:nvPicPr>
          <p:cNvPr id="7" name="Picture 6">
            <a:extLst>
              <a:ext uri="{FF2B5EF4-FFF2-40B4-BE49-F238E27FC236}">
                <a16:creationId xmlns:a16="http://schemas.microsoft.com/office/drawing/2014/main" id="{E76C7BB5-46D1-4E8D-AD8A-A0893C1AAC0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77575" y="163517"/>
            <a:ext cx="952500" cy="952500"/>
          </a:xfrm>
          <a:prstGeom prst="rect">
            <a:avLst/>
          </a:prstGeom>
        </p:spPr>
      </p:pic>
      <p:pic>
        <p:nvPicPr>
          <p:cNvPr id="8" name="Picture 4">
            <a:hlinkClick r:id="rId3"/>
            <a:extLst>
              <a:ext uri="{FF2B5EF4-FFF2-40B4-BE49-F238E27FC236}">
                <a16:creationId xmlns:a16="http://schemas.microsoft.com/office/drawing/2014/main" id="{C245CA79-408A-B448-B7C5-7917D745E747}"/>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tretch>
            <a:fillRect/>
          </a:stretch>
        </p:blipFill>
        <p:spPr bwMode="auto">
          <a:xfrm>
            <a:off x="11033362" y="6423472"/>
            <a:ext cx="843941" cy="295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4035179"/>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tel og innhold">
  <p:cSld name="Tittel og innhold">
    <p:spTree>
      <p:nvGrpSpPr>
        <p:cNvPr id="1" name="Shape 13"/>
        <p:cNvGrpSpPr/>
        <p:nvPr/>
      </p:nvGrpSpPr>
      <p:grpSpPr>
        <a:xfrm>
          <a:off x="0" y="0"/>
          <a:ext cx="0" cy="0"/>
          <a:chOff x="0" y="0"/>
          <a:chExt cx="0" cy="0"/>
        </a:xfrm>
      </p:grpSpPr>
      <p:sp>
        <p:nvSpPr>
          <p:cNvPr id="14" name="Google Shape;14;p3"/>
          <p:cNvSpPr txBox="1">
            <a:spLocks noGrp="1"/>
          </p:cNvSpPr>
          <p:nvPr>
            <p:ph type="body" idx="1"/>
          </p:nvPr>
        </p:nvSpPr>
        <p:spPr>
          <a:xfrm>
            <a:off x="838200" y="1825626"/>
            <a:ext cx="10515600" cy="1419363"/>
          </a:xfrm>
          <a:prstGeom prst="rect">
            <a:avLst/>
          </a:prstGeom>
          <a:noFill/>
          <a:ln>
            <a:noFill/>
          </a:ln>
        </p:spPr>
        <p:txBody>
          <a:bodyPr spcFirstLastPara="1" wrap="square" lIns="91425" tIns="45700" rIns="91425" bIns="45700" anchor="t" anchorCtr="0">
            <a:no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
        <p:nvSpPr>
          <p:cNvPr id="15" name="Google Shape;15;p3"/>
          <p:cNvSpPr>
            <a:spLocks noGrp="1"/>
          </p:cNvSpPr>
          <p:nvPr>
            <p:ph type="pic" idx="2"/>
          </p:nvPr>
        </p:nvSpPr>
        <p:spPr>
          <a:xfrm>
            <a:off x="148167" y="6135688"/>
            <a:ext cx="2142067" cy="56356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750"/>
              </a:spcBef>
              <a:spcAft>
                <a:spcPts val="0"/>
              </a:spcAft>
              <a:buClr>
                <a:schemeClr val="dk1"/>
              </a:buClr>
              <a:buSzPts val="2100"/>
              <a:buFont typeface="Arial"/>
              <a:buNone/>
              <a:defRPr sz="2100" b="0" i="0" u="none" strike="noStrike" cap="none">
                <a:solidFill>
                  <a:schemeClr val="dk1"/>
                </a:solidFill>
                <a:latin typeface="Arial"/>
                <a:ea typeface="Arial"/>
                <a:cs typeface="Arial"/>
                <a:sym typeface="Arial"/>
              </a:defRPr>
            </a:lvl1pPr>
            <a:lvl2pPr marR="0" lvl="1"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R="0" lvl="2"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R="0" lvl="3"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R="0" lvl="4"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R="0" lvl="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R="0" lvl="6"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R="0" lvl="7"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R="0" lvl="8"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
        <p:nvSpPr>
          <p:cNvPr id="16" name="Google Shape;16;p3"/>
          <p:cNvSpPr txBox="1">
            <a:spLocks noGrp="1"/>
          </p:cNvSpPr>
          <p:nvPr>
            <p:ph type="body" idx="3"/>
          </p:nvPr>
        </p:nvSpPr>
        <p:spPr>
          <a:xfrm>
            <a:off x="838200" y="356579"/>
            <a:ext cx="10556192" cy="1325563"/>
          </a:xfrm>
          <a:prstGeom prst="rect">
            <a:avLst/>
          </a:prstGeom>
          <a:noFill/>
          <a:ln>
            <a:noFill/>
          </a:ln>
        </p:spPr>
        <p:txBody>
          <a:bodyPr spcFirstLastPara="1" wrap="square" lIns="91425" tIns="45700" rIns="91425" bIns="45700" anchor="ctr" anchorCtr="0">
            <a:noAutofit/>
          </a:bodyPr>
          <a:lstStyle>
            <a:lvl1pPr marL="457200" marR="0" lvl="0" indent="-228600" algn="l" rtl="0">
              <a:lnSpc>
                <a:spcPct val="90000"/>
              </a:lnSpc>
              <a:spcBef>
                <a:spcPts val="750"/>
              </a:spcBef>
              <a:spcAft>
                <a:spcPts val="0"/>
              </a:spcAft>
              <a:buClr>
                <a:schemeClr val="dk1"/>
              </a:buClr>
              <a:buSzPts val="3300"/>
              <a:buFont typeface="Arial"/>
              <a:buNone/>
              <a:defRPr sz="33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pic>
        <p:nvPicPr>
          <p:cNvPr id="5" name="Picture 4">
            <a:extLst>
              <a:ext uri="{FF2B5EF4-FFF2-40B4-BE49-F238E27FC236}">
                <a16:creationId xmlns:a16="http://schemas.microsoft.com/office/drawing/2014/main" id="{E76C7BB5-46D1-4E8D-AD8A-A0893C1AAC0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77575" y="163517"/>
            <a:ext cx="952500" cy="952500"/>
          </a:xfrm>
          <a:prstGeom prst="rect">
            <a:avLst/>
          </a:prstGeom>
        </p:spPr>
      </p:pic>
      <p:pic>
        <p:nvPicPr>
          <p:cNvPr id="6" name="Picture 4">
            <a:hlinkClick r:id="rId3"/>
            <a:extLst>
              <a:ext uri="{FF2B5EF4-FFF2-40B4-BE49-F238E27FC236}">
                <a16:creationId xmlns:a16="http://schemas.microsoft.com/office/drawing/2014/main" id="{C245CA79-408A-B448-B7C5-7917D745E747}"/>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tretch>
            <a:fillRect/>
          </a:stretch>
        </p:blipFill>
        <p:spPr bwMode="auto">
          <a:xfrm>
            <a:off x="11033362" y="6423472"/>
            <a:ext cx="843941" cy="295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8591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A249F31-7ED2-4660-85CF-EA4FA102EA32}" type="datetimeFigureOut">
              <a:rPr lang="en-GB" smtClean="0"/>
              <a:t>27/09/2019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CA58C5-8030-4342-A8E0-4582F792F305}" type="slidenum">
              <a:rPr lang="en-GB" smtClean="0"/>
              <a:t>‹#›</a:t>
            </a:fld>
            <a:endParaRPr lang="en-GB"/>
          </a:p>
        </p:txBody>
      </p:sp>
      <p:pic>
        <p:nvPicPr>
          <p:cNvPr id="7" name="Picture 6">
            <a:extLst>
              <a:ext uri="{FF2B5EF4-FFF2-40B4-BE49-F238E27FC236}">
                <a16:creationId xmlns:a16="http://schemas.microsoft.com/office/drawing/2014/main" id="{E76C7BB5-46D1-4E8D-AD8A-A0893C1AAC0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77575" y="163517"/>
            <a:ext cx="952500" cy="952500"/>
          </a:xfrm>
          <a:prstGeom prst="rect">
            <a:avLst/>
          </a:prstGeom>
        </p:spPr>
      </p:pic>
      <p:pic>
        <p:nvPicPr>
          <p:cNvPr id="8" name="Picture 4">
            <a:hlinkClick r:id="rId3"/>
            <a:extLst>
              <a:ext uri="{FF2B5EF4-FFF2-40B4-BE49-F238E27FC236}">
                <a16:creationId xmlns:a16="http://schemas.microsoft.com/office/drawing/2014/main" id="{C245CA79-408A-B448-B7C5-7917D745E747}"/>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tretch>
            <a:fillRect/>
          </a:stretch>
        </p:blipFill>
        <p:spPr bwMode="auto">
          <a:xfrm>
            <a:off x="11033362" y="6423472"/>
            <a:ext cx="843941" cy="295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4787982"/>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249F31-7ED2-4660-85CF-EA4FA102EA32}" type="datetimeFigureOut">
              <a:rPr lang="en-GB" smtClean="0"/>
              <a:t>27/09/2019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CA58C5-8030-4342-A8E0-4582F792F305}" type="slidenum">
              <a:rPr lang="en-GB" smtClean="0"/>
              <a:t>‹#›</a:t>
            </a:fld>
            <a:endParaRPr lang="en-GB"/>
          </a:p>
        </p:txBody>
      </p:sp>
      <p:pic>
        <p:nvPicPr>
          <p:cNvPr id="8" name="Picture 4">
            <a:hlinkClick r:id="rId2"/>
            <a:extLst>
              <a:ext uri="{FF2B5EF4-FFF2-40B4-BE49-F238E27FC236}">
                <a16:creationId xmlns:a16="http://schemas.microsoft.com/office/drawing/2014/main" id="{C245CA79-408A-B448-B7C5-7917D745E747}"/>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11033362" y="6423472"/>
            <a:ext cx="843941" cy="295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4251369"/>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A249F31-7ED2-4660-85CF-EA4FA102EA32}" type="datetimeFigureOut">
              <a:rPr lang="en-GB" smtClean="0"/>
              <a:t>27/09/2019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ECA58C5-8030-4342-A8E0-4582F792F305}" type="slidenum">
              <a:rPr lang="en-GB" smtClean="0"/>
              <a:t>‹#›</a:t>
            </a:fld>
            <a:endParaRPr lang="en-GB"/>
          </a:p>
        </p:txBody>
      </p:sp>
      <p:pic>
        <p:nvPicPr>
          <p:cNvPr id="8" name="Picture 7">
            <a:extLst>
              <a:ext uri="{FF2B5EF4-FFF2-40B4-BE49-F238E27FC236}">
                <a16:creationId xmlns:a16="http://schemas.microsoft.com/office/drawing/2014/main" id="{E76C7BB5-46D1-4E8D-AD8A-A0893C1AAC0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77575" y="163517"/>
            <a:ext cx="952500" cy="952500"/>
          </a:xfrm>
          <a:prstGeom prst="rect">
            <a:avLst/>
          </a:prstGeom>
        </p:spPr>
      </p:pic>
      <p:pic>
        <p:nvPicPr>
          <p:cNvPr id="9" name="Picture 4">
            <a:hlinkClick r:id="rId3"/>
            <a:extLst>
              <a:ext uri="{FF2B5EF4-FFF2-40B4-BE49-F238E27FC236}">
                <a16:creationId xmlns:a16="http://schemas.microsoft.com/office/drawing/2014/main" id="{C245CA79-408A-B448-B7C5-7917D745E747}"/>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tretch>
            <a:fillRect/>
          </a:stretch>
        </p:blipFill>
        <p:spPr bwMode="auto">
          <a:xfrm>
            <a:off x="11033362" y="6423472"/>
            <a:ext cx="843941" cy="295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9408830"/>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A249F31-7ED2-4660-85CF-EA4FA102EA32}" type="datetimeFigureOut">
              <a:rPr lang="en-GB" smtClean="0"/>
              <a:t>27/09/2019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ECA58C5-8030-4342-A8E0-4582F792F305}" type="slidenum">
              <a:rPr lang="en-GB" smtClean="0"/>
              <a:t>‹#›</a:t>
            </a:fld>
            <a:endParaRPr lang="en-GB"/>
          </a:p>
        </p:txBody>
      </p:sp>
      <p:pic>
        <p:nvPicPr>
          <p:cNvPr id="10" name="Picture 9">
            <a:extLst>
              <a:ext uri="{FF2B5EF4-FFF2-40B4-BE49-F238E27FC236}">
                <a16:creationId xmlns:a16="http://schemas.microsoft.com/office/drawing/2014/main" id="{E76C7BB5-46D1-4E8D-AD8A-A0893C1AAC0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77575" y="163517"/>
            <a:ext cx="952500" cy="952500"/>
          </a:xfrm>
          <a:prstGeom prst="rect">
            <a:avLst/>
          </a:prstGeom>
        </p:spPr>
      </p:pic>
      <p:pic>
        <p:nvPicPr>
          <p:cNvPr id="11" name="Picture 4">
            <a:hlinkClick r:id="rId3"/>
            <a:extLst>
              <a:ext uri="{FF2B5EF4-FFF2-40B4-BE49-F238E27FC236}">
                <a16:creationId xmlns:a16="http://schemas.microsoft.com/office/drawing/2014/main" id="{C245CA79-408A-B448-B7C5-7917D745E747}"/>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tretch>
            <a:fillRect/>
          </a:stretch>
        </p:blipFill>
        <p:spPr bwMode="auto">
          <a:xfrm>
            <a:off x="11033362" y="6423472"/>
            <a:ext cx="843941" cy="295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6597599"/>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A249F31-7ED2-4660-85CF-EA4FA102EA32}" type="datetimeFigureOut">
              <a:rPr lang="en-GB" smtClean="0"/>
              <a:t>27/09/2019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ECA58C5-8030-4342-A8E0-4582F792F305}" type="slidenum">
              <a:rPr lang="en-GB" smtClean="0"/>
              <a:t>‹#›</a:t>
            </a:fld>
            <a:endParaRPr lang="en-GB"/>
          </a:p>
        </p:txBody>
      </p:sp>
      <p:pic>
        <p:nvPicPr>
          <p:cNvPr id="6" name="Picture 5">
            <a:extLst>
              <a:ext uri="{FF2B5EF4-FFF2-40B4-BE49-F238E27FC236}">
                <a16:creationId xmlns:a16="http://schemas.microsoft.com/office/drawing/2014/main" id="{E76C7BB5-46D1-4E8D-AD8A-A0893C1AAC0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77575" y="163517"/>
            <a:ext cx="952500" cy="952500"/>
          </a:xfrm>
          <a:prstGeom prst="rect">
            <a:avLst/>
          </a:prstGeom>
        </p:spPr>
      </p:pic>
      <p:pic>
        <p:nvPicPr>
          <p:cNvPr id="7" name="Picture 4">
            <a:hlinkClick r:id="rId3"/>
            <a:extLst>
              <a:ext uri="{FF2B5EF4-FFF2-40B4-BE49-F238E27FC236}">
                <a16:creationId xmlns:a16="http://schemas.microsoft.com/office/drawing/2014/main" id="{C245CA79-408A-B448-B7C5-7917D745E747}"/>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tretch>
            <a:fillRect/>
          </a:stretch>
        </p:blipFill>
        <p:spPr bwMode="auto">
          <a:xfrm>
            <a:off x="11033362" y="6423472"/>
            <a:ext cx="843941" cy="295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8407052"/>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DBA82830-EA75-4F2A-B397-5E2B6D29C0A8}"/>
              </a:ext>
            </a:extLst>
          </p:cNvPr>
          <p:cNvSpPr>
            <a:spLocks noGrp="1"/>
          </p:cNvSpPr>
          <p:nvPr>
            <p:ph type="pic" sz="quarter" idx="13"/>
          </p:nvPr>
        </p:nvSpPr>
        <p:spPr>
          <a:xfrm>
            <a:off x="327960" y="365332"/>
            <a:ext cx="11536081" cy="6127336"/>
          </a:xfrm>
        </p:spPr>
        <p:txBody>
          <a:bodyPr/>
          <a:lstStyle/>
          <a:p>
            <a:endParaRPr lang="en-GB"/>
          </a:p>
        </p:txBody>
      </p:sp>
      <p:pic>
        <p:nvPicPr>
          <p:cNvPr id="3" name="Picture 2">
            <a:extLst>
              <a:ext uri="{FF2B5EF4-FFF2-40B4-BE49-F238E27FC236}">
                <a16:creationId xmlns:a16="http://schemas.microsoft.com/office/drawing/2014/main" id="{E76C7BB5-46D1-4E8D-AD8A-A0893C1AAC0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77575" y="163517"/>
            <a:ext cx="952500" cy="952500"/>
          </a:xfrm>
          <a:prstGeom prst="rect">
            <a:avLst/>
          </a:prstGeom>
        </p:spPr>
      </p:pic>
      <p:pic>
        <p:nvPicPr>
          <p:cNvPr id="4" name="Picture 4">
            <a:hlinkClick r:id="rId3"/>
            <a:extLst>
              <a:ext uri="{FF2B5EF4-FFF2-40B4-BE49-F238E27FC236}">
                <a16:creationId xmlns:a16="http://schemas.microsoft.com/office/drawing/2014/main" id="{C245CA79-408A-B448-B7C5-7917D745E747}"/>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tretch>
            <a:fillRect/>
          </a:stretch>
        </p:blipFill>
        <p:spPr bwMode="auto">
          <a:xfrm>
            <a:off x="11033362" y="6423472"/>
            <a:ext cx="843941" cy="295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610761"/>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249F31-7ED2-4660-85CF-EA4FA102EA32}" type="datetimeFigureOut">
              <a:rPr lang="en-GB" smtClean="0"/>
              <a:t>27/09/2019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ECA58C5-8030-4342-A8E0-4582F792F305}" type="slidenum">
              <a:rPr lang="en-GB" smtClean="0"/>
              <a:t>‹#›</a:t>
            </a:fld>
            <a:endParaRPr lang="en-GB"/>
          </a:p>
        </p:txBody>
      </p:sp>
      <p:pic>
        <p:nvPicPr>
          <p:cNvPr id="8" name="Picture 7">
            <a:extLst>
              <a:ext uri="{FF2B5EF4-FFF2-40B4-BE49-F238E27FC236}">
                <a16:creationId xmlns:a16="http://schemas.microsoft.com/office/drawing/2014/main" id="{E76C7BB5-46D1-4E8D-AD8A-A0893C1AAC0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77575" y="163517"/>
            <a:ext cx="952500" cy="952500"/>
          </a:xfrm>
          <a:prstGeom prst="rect">
            <a:avLst/>
          </a:prstGeom>
        </p:spPr>
      </p:pic>
      <p:pic>
        <p:nvPicPr>
          <p:cNvPr id="9" name="Picture 4">
            <a:hlinkClick r:id="rId3"/>
            <a:extLst>
              <a:ext uri="{FF2B5EF4-FFF2-40B4-BE49-F238E27FC236}">
                <a16:creationId xmlns:a16="http://schemas.microsoft.com/office/drawing/2014/main" id="{C245CA79-408A-B448-B7C5-7917D745E747}"/>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tretch>
            <a:fillRect/>
          </a:stretch>
        </p:blipFill>
        <p:spPr bwMode="auto">
          <a:xfrm>
            <a:off x="11033362" y="6423472"/>
            <a:ext cx="843941" cy="295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8745348"/>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249F31-7ED2-4660-85CF-EA4FA102EA32}" type="datetimeFigureOut">
              <a:rPr lang="en-GB" smtClean="0"/>
              <a:t>27/09/2019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ECA58C5-8030-4342-A8E0-4582F792F305}" type="slidenum">
              <a:rPr lang="en-GB" smtClean="0"/>
              <a:t>‹#›</a:t>
            </a:fld>
            <a:endParaRPr lang="en-GB"/>
          </a:p>
        </p:txBody>
      </p:sp>
      <p:pic>
        <p:nvPicPr>
          <p:cNvPr id="8" name="Picture 7">
            <a:extLst>
              <a:ext uri="{FF2B5EF4-FFF2-40B4-BE49-F238E27FC236}">
                <a16:creationId xmlns:a16="http://schemas.microsoft.com/office/drawing/2014/main" id="{E76C7BB5-46D1-4E8D-AD8A-A0893C1AAC0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77575" y="163517"/>
            <a:ext cx="952500" cy="952500"/>
          </a:xfrm>
          <a:prstGeom prst="rect">
            <a:avLst/>
          </a:prstGeom>
        </p:spPr>
      </p:pic>
      <p:pic>
        <p:nvPicPr>
          <p:cNvPr id="9" name="Picture 4">
            <a:hlinkClick r:id="rId3"/>
            <a:extLst>
              <a:ext uri="{FF2B5EF4-FFF2-40B4-BE49-F238E27FC236}">
                <a16:creationId xmlns:a16="http://schemas.microsoft.com/office/drawing/2014/main" id="{C245CA79-408A-B448-B7C5-7917D745E747}"/>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tretch>
            <a:fillRect/>
          </a:stretch>
        </p:blipFill>
        <p:spPr bwMode="auto">
          <a:xfrm>
            <a:off x="11033362" y="6423472"/>
            <a:ext cx="843941" cy="295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628004"/>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49F31-7ED2-4660-85CF-EA4FA102EA32}" type="datetimeFigureOut">
              <a:rPr lang="en-GB" smtClean="0"/>
              <a:t>27/09/2019</a:t>
            </a:fld>
            <a:endParaRPr lang="en-GB"/>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CA58C5-8030-4342-A8E0-4582F792F305}" type="slidenum">
              <a:rPr lang="en-GB" smtClean="0"/>
              <a:t>‹#›</a:t>
            </a:fld>
            <a:endParaRPr lang="en-GB"/>
          </a:p>
        </p:txBody>
      </p:sp>
    </p:spTree>
    <p:extLst>
      <p:ext uri="{BB962C8B-B14F-4D97-AF65-F5344CB8AC3E}">
        <p14:creationId xmlns:p14="http://schemas.microsoft.com/office/powerpoint/2010/main" val="12555403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emf"/><Relationship Id="rId5" Type="http://schemas.openxmlformats.org/officeDocument/2006/relationships/image" Target="../media/image5.pn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5317" y="1698356"/>
            <a:ext cx="11761365" cy="1551876"/>
          </a:xfrm>
        </p:spPr>
        <p:txBody>
          <a:bodyPr anchor="ctr">
            <a:normAutofit/>
          </a:bodyPr>
          <a:lstStyle/>
          <a:p>
            <a:r>
              <a:rPr lang="en-GB" sz="4400" b="1" dirty="0" smtClean="0">
                <a:solidFill>
                  <a:schemeClr val="bg1">
                    <a:lumMod val="50000"/>
                  </a:schemeClr>
                </a:solidFill>
                <a:latin typeface="Calibri" panose="020F0502020204030204" pitchFamily="34" charset="0"/>
                <a:ea typeface="Source Sans Pro" panose="020B0503030403020204" pitchFamily="34" charset="0"/>
              </a:rPr>
              <a:t>Metadata Management </a:t>
            </a:r>
            <a:br>
              <a:rPr lang="en-GB" sz="4400" b="1" dirty="0" smtClean="0">
                <a:solidFill>
                  <a:schemeClr val="bg1">
                    <a:lumMod val="50000"/>
                  </a:schemeClr>
                </a:solidFill>
                <a:latin typeface="Calibri" panose="020F0502020204030204" pitchFamily="34" charset="0"/>
                <a:ea typeface="Source Sans Pro" panose="020B0503030403020204" pitchFamily="34" charset="0"/>
              </a:rPr>
            </a:br>
            <a:r>
              <a:rPr lang="en-GB" sz="3600" b="1" dirty="0" smtClean="0">
                <a:solidFill>
                  <a:schemeClr val="bg1">
                    <a:lumMod val="50000"/>
                  </a:schemeClr>
                </a:solidFill>
                <a:latin typeface="Calibri" panose="020F0502020204030204" pitchFamily="34" charset="0"/>
                <a:ea typeface="Source Sans Pro" panose="020B0503030403020204" pitchFamily="34" charset="0"/>
              </a:rPr>
              <a:t>Concepts and Principles</a:t>
            </a:r>
            <a:endParaRPr lang="en-GB" sz="4400" b="1" dirty="0">
              <a:solidFill>
                <a:schemeClr val="bg1">
                  <a:lumMod val="50000"/>
                </a:schemeClr>
              </a:solidFill>
              <a:latin typeface="Calibri" panose="020F0502020204030204" pitchFamily="34" charset="0"/>
              <a:ea typeface="Source Sans Pro" panose="020B0503030403020204" pitchFamily="34" charset="0"/>
            </a:endParaRPr>
          </a:p>
        </p:txBody>
      </p:sp>
      <p:sp>
        <p:nvSpPr>
          <p:cNvPr id="3" name="Text Placeholder 2"/>
          <p:cNvSpPr>
            <a:spLocks noGrp="1"/>
          </p:cNvSpPr>
          <p:nvPr>
            <p:ph type="subTitle" idx="1"/>
          </p:nvPr>
        </p:nvSpPr>
        <p:spPr>
          <a:xfrm>
            <a:off x="1523999" y="3383093"/>
            <a:ext cx="9144000" cy="1378225"/>
          </a:xfrm>
        </p:spPr>
        <p:txBody>
          <a:bodyPr>
            <a:noAutofit/>
          </a:bodyPr>
          <a:lstStyle/>
          <a:p>
            <a:r>
              <a:rPr lang="en-GB" dirty="0" smtClean="0"/>
              <a:t>Jon </a:t>
            </a:r>
            <a:r>
              <a:rPr lang="en-GB" smtClean="0"/>
              <a:t>Johnson </a:t>
            </a:r>
          </a:p>
          <a:p>
            <a:r>
              <a:rPr lang="en-GB" smtClean="0"/>
              <a:t>12 </a:t>
            </a:r>
            <a:r>
              <a:rPr lang="en-GB" dirty="0" smtClean="0"/>
              <a:t>September 2019</a:t>
            </a:r>
            <a:endParaRPr lang="en-GB" dirty="0" smtClean="0">
              <a:latin typeface="Calibri" panose="020F0502020204030204" pitchFamily="34" charset="0"/>
            </a:endParaRPr>
          </a:p>
          <a:p>
            <a:r>
              <a:rPr lang="en-GB" dirty="0" smtClean="0">
                <a:latin typeface="Calibri" panose="020F0502020204030204" pitchFamily="34" charset="0"/>
              </a:rPr>
              <a:t>CLOSER, UCL </a:t>
            </a:r>
            <a:r>
              <a:rPr lang="en-GB" dirty="0">
                <a:latin typeface="Calibri" panose="020F0502020204030204" pitchFamily="34" charset="0"/>
              </a:rPr>
              <a:t>Institute of Education</a:t>
            </a:r>
          </a:p>
        </p:txBody>
      </p:sp>
      <p:pic>
        <p:nvPicPr>
          <p:cNvPr id="5" name="Picture 7"/>
          <p:cNvPicPr>
            <a:picLocks noChangeAspect="1"/>
          </p:cNvPicPr>
          <p:nvPr/>
        </p:nvPicPr>
        <p:blipFill>
          <a:blip r:embed="rId3">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209402" y="5934456"/>
            <a:ext cx="1676400"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p:cNvPicPr>
            <a:picLocks noChangeAspect="1"/>
          </p:cNvPicPr>
          <p:nvPr/>
        </p:nvPicPr>
        <p:blipFill>
          <a:blip r:embed="rId4">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73019" y="5821743"/>
            <a:ext cx="1022350" cy="849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a:picLocks noChangeAspect="1"/>
          </p:cNvPicPr>
          <p:nvPr/>
        </p:nvPicPr>
        <p:blipFill rotWithShape="1">
          <a:blip r:embed="rId5" cstate="print">
            <a:extLst>
              <a:ext uri="{28A0092B-C50C-407E-A947-70E740481C1C}">
                <a14:useLocalDpi xmlns:a14="http://schemas.microsoft.com/office/drawing/2010/main" val="0"/>
              </a:ext>
            </a:extLst>
          </a:blip>
          <a:srcRect t="12544" b="9690"/>
          <a:stretch/>
        </p:blipFill>
        <p:spPr>
          <a:xfrm>
            <a:off x="4892993" y="78431"/>
            <a:ext cx="2406015" cy="1322187"/>
          </a:xfrm>
          <a:prstGeom prst="rect">
            <a:avLst/>
          </a:prstGeom>
        </p:spPr>
      </p:pic>
      <p:pic>
        <p:nvPicPr>
          <p:cNvPr id="8" name="Picture 7"/>
          <p:cNvPicPr>
            <a:picLocks noChangeAspect="1"/>
          </p:cNvPicPr>
          <p:nvPr/>
        </p:nvPicPr>
        <p:blipFill rotWithShape="1">
          <a:blip r:embed="rId6" cstate="print">
            <a:duotone>
              <a:schemeClr val="bg2">
                <a:shade val="45000"/>
                <a:satMod val="135000"/>
              </a:schemeClr>
              <a:prstClr val="white"/>
            </a:duotone>
          </a:blip>
          <a:srcRect l="74866" t="6551"/>
          <a:stretch/>
        </p:blipFill>
        <p:spPr>
          <a:xfrm>
            <a:off x="5218627" y="5934456"/>
            <a:ext cx="1754746" cy="718016"/>
          </a:xfrm>
          <a:prstGeom prst="rect">
            <a:avLst/>
          </a:prstGeom>
        </p:spPr>
      </p:pic>
      <p:sp>
        <p:nvSpPr>
          <p:cNvPr id="11" name="Oval 10"/>
          <p:cNvSpPr/>
          <p:nvPr/>
        </p:nvSpPr>
        <p:spPr>
          <a:xfrm>
            <a:off x="2320049" y="770643"/>
            <a:ext cx="432048" cy="432048"/>
          </a:xfrm>
          <a:prstGeom prst="ellipse">
            <a:avLst/>
          </a:prstGeom>
          <a:solidFill>
            <a:srgbClr val="38B449">
              <a:alpha val="54902"/>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dirty="0"/>
          </a:p>
        </p:txBody>
      </p:sp>
      <p:sp>
        <p:nvSpPr>
          <p:cNvPr id="12" name="Oval 11"/>
          <p:cNvSpPr/>
          <p:nvPr/>
        </p:nvSpPr>
        <p:spPr>
          <a:xfrm>
            <a:off x="429978" y="1687941"/>
            <a:ext cx="432048" cy="432048"/>
          </a:xfrm>
          <a:prstGeom prst="ellipse">
            <a:avLst/>
          </a:prstGeom>
          <a:solidFill>
            <a:srgbClr val="FBAF3F">
              <a:alpha val="5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dirty="0"/>
          </a:p>
        </p:txBody>
      </p:sp>
      <p:sp>
        <p:nvSpPr>
          <p:cNvPr id="14" name="Oval 13"/>
          <p:cNvSpPr>
            <a:spLocks noChangeAspect="1"/>
          </p:cNvSpPr>
          <p:nvPr/>
        </p:nvSpPr>
        <p:spPr>
          <a:xfrm>
            <a:off x="11116577" y="5290410"/>
            <a:ext cx="241947" cy="241947"/>
          </a:xfrm>
          <a:prstGeom prst="ellipse">
            <a:avLst/>
          </a:prstGeom>
          <a:solidFill>
            <a:srgbClr val="00ADEF">
              <a:alpha val="35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dirty="0"/>
          </a:p>
        </p:txBody>
      </p:sp>
      <p:sp>
        <p:nvSpPr>
          <p:cNvPr id="15" name="Oval 14"/>
          <p:cNvSpPr/>
          <p:nvPr/>
        </p:nvSpPr>
        <p:spPr>
          <a:xfrm>
            <a:off x="545976" y="4666678"/>
            <a:ext cx="432048" cy="432048"/>
          </a:xfrm>
          <a:prstGeom prst="ellipse">
            <a:avLst/>
          </a:prstGeom>
          <a:solidFill>
            <a:srgbClr val="FAB2DC"/>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dirty="0"/>
          </a:p>
        </p:txBody>
      </p:sp>
      <p:sp>
        <p:nvSpPr>
          <p:cNvPr id="16" name="Oval 15"/>
          <p:cNvSpPr>
            <a:spLocks noChangeAspect="1"/>
          </p:cNvSpPr>
          <p:nvPr/>
        </p:nvSpPr>
        <p:spPr>
          <a:xfrm>
            <a:off x="1191781" y="1317281"/>
            <a:ext cx="176400" cy="176400"/>
          </a:xfrm>
          <a:prstGeom prst="ellipse">
            <a:avLst/>
          </a:prstGeom>
          <a:solidFill>
            <a:srgbClr val="00ADEF">
              <a:alpha val="35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dirty="0"/>
          </a:p>
        </p:txBody>
      </p:sp>
      <p:sp>
        <p:nvSpPr>
          <p:cNvPr id="17" name="Oval 16"/>
          <p:cNvSpPr>
            <a:spLocks noChangeAspect="1"/>
          </p:cNvSpPr>
          <p:nvPr/>
        </p:nvSpPr>
        <p:spPr>
          <a:xfrm>
            <a:off x="11182124" y="3549062"/>
            <a:ext cx="176400" cy="176400"/>
          </a:xfrm>
          <a:prstGeom prst="ellipse">
            <a:avLst/>
          </a:prstGeom>
          <a:solidFill>
            <a:srgbClr val="652C90">
              <a:alpha val="35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dirty="0"/>
          </a:p>
        </p:txBody>
      </p:sp>
      <p:sp>
        <p:nvSpPr>
          <p:cNvPr id="21" name="Oval 20"/>
          <p:cNvSpPr/>
          <p:nvPr/>
        </p:nvSpPr>
        <p:spPr>
          <a:xfrm>
            <a:off x="11310740" y="1267400"/>
            <a:ext cx="432048" cy="432048"/>
          </a:xfrm>
          <a:prstGeom prst="ellipse">
            <a:avLst/>
          </a:prstGeom>
          <a:solidFill>
            <a:srgbClr val="00ADEF">
              <a:alpha val="35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dirty="0"/>
          </a:p>
        </p:txBody>
      </p:sp>
      <p:sp>
        <p:nvSpPr>
          <p:cNvPr id="22" name="Oval 21"/>
          <p:cNvSpPr/>
          <p:nvPr/>
        </p:nvSpPr>
        <p:spPr>
          <a:xfrm>
            <a:off x="11614172" y="2421616"/>
            <a:ext cx="176400" cy="176400"/>
          </a:xfrm>
          <a:prstGeom prst="ellipse">
            <a:avLst/>
          </a:prstGeom>
          <a:solidFill>
            <a:srgbClr val="FAB2DC"/>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dirty="0"/>
          </a:p>
        </p:txBody>
      </p:sp>
      <p:sp>
        <p:nvSpPr>
          <p:cNvPr id="23" name="Oval 22"/>
          <p:cNvSpPr>
            <a:spLocks noChangeAspect="1"/>
          </p:cNvSpPr>
          <p:nvPr/>
        </p:nvSpPr>
        <p:spPr>
          <a:xfrm>
            <a:off x="1895164" y="1565799"/>
            <a:ext cx="176400" cy="176400"/>
          </a:xfrm>
          <a:prstGeom prst="ellipse">
            <a:avLst/>
          </a:prstGeom>
          <a:solidFill>
            <a:srgbClr val="F573BF">
              <a:alpha val="55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dirty="0"/>
          </a:p>
        </p:txBody>
      </p:sp>
      <p:sp>
        <p:nvSpPr>
          <p:cNvPr id="24" name="Oval 23"/>
          <p:cNvSpPr>
            <a:spLocks noChangeAspect="1"/>
          </p:cNvSpPr>
          <p:nvPr/>
        </p:nvSpPr>
        <p:spPr>
          <a:xfrm>
            <a:off x="459945" y="3367880"/>
            <a:ext cx="284400" cy="284400"/>
          </a:xfrm>
          <a:prstGeom prst="ellipse">
            <a:avLst/>
          </a:prstGeom>
          <a:solidFill>
            <a:srgbClr val="652C90">
              <a:alpha val="35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dirty="0"/>
          </a:p>
        </p:txBody>
      </p:sp>
      <p:sp>
        <p:nvSpPr>
          <p:cNvPr id="25" name="Oval 24"/>
          <p:cNvSpPr>
            <a:spLocks noChangeAspect="1"/>
          </p:cNvSpPr>
          <p:nvPr/>
        </p:nvSpPr>
        <p:spPr>
          <a:xfrm>
            <a:off x="9467205" y="5043663"/>
            <a:ext cx="176400" cy="176400"/>
          </a:xfrm>
          <a:prstGeom prst="ellipse">
            <a:avLst/>
          </a:prstGeom>
          <a:solidFill>
            <a:srgbClr val="38B449">
              <a:alpha val="55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dirty="0"/>
          </a:p>
        </p:txBody>
      </p:sp>
      <p:sp>
        <p:nvSpPr>
          <p:cNvPr id="27" name="Oval 26"/>
          <p:cNvSpPr/>
          <p:nvPr/>
        </p:nvSpPr>
        <p:spPr>
          <a:xfrm>
            <a:off x="10040903" y="914456"/>
            <a:ext cx="432048" cy="432048"/>
          </a:xfrm>
          <a:prstGeom prst="ellipse">
            <a:avLst/>
          </a:prstGeom>
          <a:solidFill>
            <a:srgbClr val="FAB2DC"/>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dirty="0"/>
          </a:p>
        </p:txBody>
      </p:sp>
      <p:sp>
        <p:nvSpPr>
          <p:cNvPr id="28" name="Oval 27"/>
          <p:cNvSpPr/>
          <p:nvPr/>
        </p:nvSpPr>
        <p:spPr>
          <a:xfrm>
            <a:off x="10183631" y="5131863"/>
            <a:ext cx="432048" cy="432048"/>
          </a:xfrm>
          <a:prstGeom prst="ellipse">
            <a:avLst/>
          </a:prstGeom>
          <a:solidFill>
            <a:srgbClr val="652C90">
              <a:alpha val="35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dirty="0"/>
          </a:p>
        </p:txBody>
      </p:sp>
      <p:sp>
        <p:nvSpPr>
          <p:cNvPr id="29" name="Oval 28"/>
          <p:cNvSpPr/>
          <p:nvPr/>
        </p:nvSpPr>
        <p:spPr>
          <a:xfrm>
            <a:off x="11358524" y="4129574"/>
            <a:ext cx="432048" cy="432048"/>
          </a:xfrm>
          <a:prstGeom prst="ellipse">
            <a:avLst/>
          </a:prstGeom>
          <a:solidFill>
            <a:srgbClr val="FBAF3F">
              <a:alpha val="5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dirty="0"/>
          </a:p>
        </p:txBody>
      </p:sp>
      <p:sp>
        <p:nvSpPr>
          <p:cNvPr id="30" name="Oval 29"/>
          <p:cNvSpPr/>
          <p:nvPr/>
        </p:nvSpPr>
        <p:spPr>
          <a:xfrm>
            <a:off x="1983364" y="4626331"/>
            <a:ext cx="432048" cy="432048"/>
          </a:xfrm>
          <a:prstGeom prst="ellipse">
            <a:avLst/>
          </a:prstGeom>
          <a:solidFill>
            <a:srgbClr val="00ADEF">
              <a:alpha val="35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dirty="0"/>
          </a:p>
        </p:txBody>
      </p:sp>
      <p:sp>
        <p:nvSpPr>
          <p:cNvPr id="31" name="Oval 30"/>
          <p:cNvSpPr>
            <a:spLocks noChangeAspect="1"/>
          </p:cNvSpPr>
          <p:nvPr/>
        </p:nvSpPr>
        <p:spPr>
          <a:xfrm>
            <a:off x="2847519" y="5438611"/>
            <a:ext cx="176400" cy="176400"/>
          </a:xfrm>
          <a:prstGeom prst="ellipse">
            <a:avLst/>
          </a:prstGeom>
          <a:solidFill>
            <a:srgbClr val="652C90">
              <a:alpha val="35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9126638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A43BC-1B61-4F86-ADFE-DF9CFBF1408E}"/>
              </a:ext>
            </a:extLst>
          </p:cNvPr>
          <p:cNvSpPr>
            <a:spLocks noGrp="1"/>
          </p:cNvSpPr>
          <p:nvPr>
            <p:ph type="title"/>
          </p:nvPr>
        </p:nvSpPr>
        <p:spPr/>
        <p:txBody>
          <a:bodyPr/>
          <a:lstStyle/>
          <a:p>
            <a:r>
              <a:rPr lang="en-GB" dirty="0" smtClean="0"/>
              <a:t>Universe – Example</a:t>
            </a:r>
            <a:endParaRPr lang="en-GB" dirty="0"/>
          </a:p>
        </p:txBody>
      </p:sp>
      <p:sp>
        <p:nvSpPr>
          <p:cNvPr id="11" name="TextBox 10"/>
          <p:cNvSpPr txBox="1"/>
          <p:nvPr/>
        </p:nvSpPr>
        <p:spPr>
          <a:xfrm>
            <a:off x="6096000" y="1373322"/>
            <a:ext cx="3268844" cy="369332"/>
          </a:xfrm>
          <a:prstGeom prst="rect">
            <a:avLst/>
          </a:prstGeom>
          <a:noFill/>
        </p:spPr>
        <p:txBody>
          <a:bodyPr wrap="none" rtlCol="0">
            <a:spAutoFit/>
          </a:bodyPr>
          <a:lstStyle/>
          <a:p>
            <a:r>
              <a:rPr lang="en-GB" dirty="0" smtClean="0"/>
              <a:t>Millennium Cohort Study sample</a:t>
            </a:r>
            <a:endParaRPr lang="en-GB" dirty="0"/>
          </a:p>
        </p:txBody>
      </p:sp>
      <p:pic>
        <p:nvPicPr>
          <p:cNvPr id="2054" name="Picture 6" descr="https://documents.lucidchart.com/documents/800940ec-f24e-41b6-a9bc-ab158d06b2de/pages/0_0?a=455&amp;x=374&amp;y=64&amp;w=572&amp;h=792&amp;store=1&amp;accept=image%2F*&amp;auth=LCA%20eced6ff59cbc1a4948277b513cf5f0b483b5acc3-ts%3D1567411160"/>
          <p:cNvPicPr>
            <a:picLocks noChangeAspect="1" noChangeArrowheads="1"/>
          </p:cNvPicPr>
          <p:nvPr/>
        </p:nvPicPr>
        <p:blipFill rotWithShape="1">
          <a:blip r:embed="rId3">
            <a:extLst>
              <a:ext uri="{28A0092B-C50C-407E-A947-70E740481C1C}">
                <a14:useLocalDpi xmlns:a14="http://schemas.microsoft.com/office/drawing/2010/main" val="0"/>
              </a:ext>
            </a:extLst>
          </a:blip>
          <a:srcRect t="5437" b="5249"/>
          <a:stretch/>
        </p:blipFill>
        <p:spPr bwMode="auto">
          <a:xfrm>
            <a:off x="725454" y="1373322"/>
            <a:ext cx="4086225" cy="5053263"/>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https://documents.lucidchart.com/documents/800940ec-f24e-41b6-a9bc-ab158d06b2de/pages/0_0?a=490&amp;x=1034&amp;y=64&amp;w=572&amp;h=792&amp;store=1&amp;accept=image%2F*&amp;auth=LCA%20ff505222f90a538b3ec4815683787fb12c9a28cb-ts%3D15675288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33809" y="1071027"/>
            <a:ext cx="4086225" cy="5657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26036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A43BC-1B61-4F86-ADFE-DF9CFBF1408E}"/>
              </a:ext>
            </a:extLst>
          </p:cNvPr>
          <p:cNvSpPr>
            <a:spLocks noGrp="1"/>
          </p:cNvSpPr>
          <p:nvPr>
            <p:ph type="title"/>
          </p:nvPr>
        </p:nvSpPr>
        <p:spPr/>
        <p:txBody>
          <a:bodyPr/>
          <a:lstStyle/>
          <a:p>
            <a:r>
              <a:rPr lang="en-GB" dirty="0" smtClean="0"/>
              <a:t>Category</a:t>
            </a:r>
            <a:endParaRPr lang="en-GB" dirty="0"/>
          </a:p>
        </p:txBody>
      </p:sp>
      <p:sp>
        <p:nvSpPr>
          <p:cNvPr id="4" name="Content Placeholder 3"/>
          <p:cNvSpPr>
            <a:spLocks noGrp="1"/>
          </p:cNvSpPr>
          <p:nvPr>
            <p:ph idx="1"/>
          </p:nvPr>
        </p:nvSpPr>
        <p:spPr/>
        <p:txBody>
          <a:bodyPr>
            <a:normAutofit/>
          </a:bodyPr>
          <a:lstStyle/>
          <a:p>
            <a:r>
              <a:rPr lang="en-GB" dirty="0"/>
              <a:t>A </a:t>
            </a:r>
            <a:r>
              <a:rPr lang="en-GB" dirty="0" smtClean="0"/>
              <a:t>category is concept </a:t>
            </a:r>
            <a:r>
              <a:rPr lang="en-GB" dirty="0"/>
              <a:t>whose role is to define and measure a characteristic</a:t>
            </a:r>
            <a:r>
              <a:rPr lang="en-GB" dirty="0" smtClean="0"/>
              <a:t>. It has a reference to its underlying concept</a:t>
            </a:r>
          </a:p>
          <a:p>
            <a:r>
              <a:rPr lang="en-GB" dirty="0" smtClean="0"/>
              <a:t>Examples</a:t>
            </a:r>
          </a:p>
          <a:p>
            <a:pPr lvl="1"/>
            <a:r>
              <a:rPr lang="en-GB" dirty="0"/>
              <a:t>Afghanistan, Trinidad and Tobago, </a:t>
            </a:r>
          </a:p>
          <a:p>
            <a:pPr lvl="1"/>
            <a:r>
              <a:rPr lang="en-GB" dirty="0"/>
              <a:t>female,  male</a:t>
            </a:r>
          </a:p>
          <a:p>
            <a:pPr lvl="1"/>
            <a:r>
              <a:rPr lang="en-GB" dirty="0"/>
              <a:t>Cox’s Pippin, Golden Delicious</a:t>
            </a:r>
          </a:p>
          <a:p>
            <a:pPr lvl="1"/>
            <a:r>
              <a:rPr lang="en-GB" dirty="0"/>
              <a:t>Sausage, Afghan</a:t>
            </a:r>
          </a:p>
          <a:p>
            <a:endParaRPr lang="en-GB" dirty="0"/>
          </a:p>
          <a:p>
            <a:pPr marL="457200" lvl="1" indent="0">
              <a:buNone/>
            </a:pPr>
            <a:endParaRPr lang="en-GB" dirty="0" smtClean="0"/>
          </a:p>
        </p:txBody>
      </p:sp>
    </p:spTree>
    <p:extLst>
      <p:ext uri="{BB962C8B-B14F-4D97-AF65-F5344CB8AC3E}">
        <p14:creationId xmlns:p14="http://schemas.microsoft.com/office/powerpoint/2010/main" val="14882531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A43BC-1B61-4F86-ADFE-DF9CFBF1408E}"/>
              </a:ext>
            </a:extLst>
          </p:cNvPr>
          <p:cNvSpPr>
            <a:spLocks noGrp="1"/>
          </p:cNvSpPr>
          <p:nvPr>
            <p:ph type="title"/>
          </p:nvPr>
        </p:nvSpPr>
        <p:spPr/>
        <p:txBody>
          <a:bodyPr/>
          <a:lstStyle/>
          <a:p>
            <a:r>
              <a:rPr lang="en-GB" dirty="0" smtClean="0"/>
              <a:t>Categories as concepts</a:t>
            </a:r>
            <a:endParaRPr lang="en-GB" dirty="0"/>
          </a:p>
        </p:txBody>
      </p:sp>
      <p:sp>
        <p:nvSpPr>
          <p:cNvPr id="11" name="TextBox 10"/>
          <p:cNvSpPr txBox="1"/>
          <p:nvPr/>
        </p:nvSpPr>
        <p:spPr>
          <a:xfrm>
            <a:off x="838200" y="2676060"/>
            <a:ext cx="1487424" cy="461665"/>
          </a:xfrm>
          <a:prstGeom prst="rect">
            <a:avLst/>
          </a:prstGeom>
          <a:noFill/>
        </p:spPr>
        <p:txBody>
          <a:bodyPr wrap="square" rtlCol="0">
            <a:spAutoFit/>
          </a:bodyPr>
          <a:lstStyle/>
          <a:p>
            <a:r>
              <a:rPr lang="en-GB" sz="2400" b="1" dirty="0" smtClean="0"/>
              <a:t>Concept</a:t>
            </a:r>
            <a:endParaRPr lang="en-GB" sz="2400" b="1" dirty="0"/>
          </a:p>
        </p:txBody>
      </p:sp>
      <p:sp>
        <p:nvSpPr>
          <p:cNvPr id="12" name="TextBox 11"/>
          <p:cNvSpPr txBox="1"/>
          <p:nvPr/>
        </p:nvSpPr>
        <p:spPr>
          <a:xfrm>
            <a:off x="838200" y="4823736"/>
            <a:ext cx="1653508" cy="461665"/>
          </a:xfrm>
          <a:prstGeom prst="rect">
            <a:avLst/>
          </a:prstGeom>
          <a:noFill/>
        </p:spPr>
        <p:txBody>
          <a:bodyPr wrap="square" rtlCol="0">
            <a:spAutoFit/>
          </a:bodyPr>
          <a:lstStyle/>
          <a:p>
            <a:r>
              <a:rPr lang="en-GB" sz="2400" b="1" dirty="0" smtClean="0"/>
              <a:t>Categories</a:t>
            </a:r>
            <a:endParaRPr lang="en-GB" sz="2400" b="1" dirty="0"/>
          </a:p>
        </p:txBody>
      </p:sp>
      <p:pic>
        <p:nvPicPr>
          <p:cNvPr id="4102" name="Picture 6" descr="https://documents.lucidchart.com/documents/06485e8e-373b-43ac-b584-3495d6837b67/pages/0_0?a=432&amp;x=163&amp;y=192&amp;w=814&amp;h=616&amp;store=1&amp;accept=image%2F*&amp;auth=LCA%20965c3c16f40ed52cded81bc89a32230e2ad0512d-ts%3D156741146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0500" y="2153653"/>
            <a:ext cx="5819775" cy="4400551"/>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3116992" y="4123095"/>
            <a:ext cx="1653508" cy="461665"/>
          </a:xfrm>
          <a:prstGeom prst="rect">
            <a:avLst/>
          </a:prstGeom>
          <a:noFill/>
        </p:spPr>
        <p:txBody>
          <a:bodyPr wrap="square" rtlCol="0">
            <a:spAutoFit/>
          </a:bodyPr>
          <a:lstStyle/>
          <a:p>
            <a:r>
              <a:rPr lang="en-GB" sz="2400" dirty="0" smtClean="0"/>
              <a:t>Are you?</a:t>
            </a:r>
            <a:endParaRPr lang="en-GB" sz="2400" dirty="0"/>
          </a:p>
        </p:txBody>
      </p:sp>
      <p:sp>
        <p:nvSpPr>
          <p:cNvPr id="9" name="TextBox 8"/>
          <p:cNvSpPr txBox="1"/>
          <p:nvPr/>
        </p:nvSpPr>
        <p:spPr>
          <a:xfrm>
            <a:off x="3116992" y="5571839"/>
            <a:ext cx="2760155" cy="461665"/>
          </a:xfrm>
          <a:prstGeom prst="rect">
            <a:avLst/>
          </a:prstGeom>
          <a:noFill/>
        </p:spPr>
        <p:txBody>
          <a:bodyPr wrap="square" rtlCol="0">
            <a:spAutoFit/>
          </a:bodyPr>
          <a:lstStyle/>
          <a:p>
            <a:r>
              <a:rPr lang="en-GB" sz="2400" dirty="0" smtClean="0"/>
              <a:t>If single, are you?</a:t>
            </a:r>
            <a:endParaRPr lang="en-GB" sz="2400" dirty="0"/>
          </a:p>
        </p:txBody>
      </p:sp>
      <p:sp>
        <p:nvSpPr>
          <p:cNvPr id="3" name="Left Brace 2"/>
          <p:cNvSpPr/>
          <p:nvPr/>
        </p:nvSpPr>
        <p:spPr>
          <a:xfrm>
            <a:off x="2491707" y="3835730"/>
            <a:ext cx="726505" cy="2446317"/>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b="1" dirty="0"/>
          </a:p>
        </p:txBody>
      </p:sp>
    </p:spTree>
    <p:extLst>
      <p:ext uri="{BB962C8B-B14F-4D97-AF65-F5344CB8AC3E}">
        <p14:creationId xmlns:p14="http://schemas.microsoft.com/office/powerpoint/2010/main" val="30543351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A43BC-1B61-4F86-ADFE-DF9CFBF1408E}"/>
              </a:ext>
            </a:extLst>
          </p:cNvPr>
          <p:cNvSpPr>
            <a:spLocks noGrp="1"/>
          </p:cNvSpPr>
          <p:nvPr>
            <p:ph type="title"/>
          </p:nvPr>
        </p:nvSpPr>
        <p:spPr/>
        <p:txBody>
          <a:bodyPr/>
          <a:lstStyle/>
          <a:p>
            <a:r>
              <a:rPr lang="en-GB" dirty="0" smtClean="0"/>
              <a:t>Code Lists</a:t>
            </a:r>
            <a:endParaRPr lang="en-GB" dirty="0"/>
          </a:p>
        </p:txBody>
      </p:sp>
      <p:sp>
        <p:nvSpPr>
          <p:cNvPr id="4" name="Content Placeholder 3"/>
          <p:cNvSpPr>
            <a:spLocks noGrp="1"/>
          </p:cNvSpPr>
          <p:nvPr>
            <p:ph idx="1"/>
          </p:nvPr>
        </p:nvSpPr>
        <p:spPr>
          <a:xfrm>
            <a:off x="838200" y="1825625"/>
            <a:ext cx="10390632" cy="4351338"/>
          </a:xfrm>
        </p:spPr>
        <p:txBody>
          <a:bodyPr>
            <a:normAutofit/>
          </a:bodyPr>
          <a:lstStyle/>
          <a:p>
            <a:r>
              <a:rPr lang="en-GB" sz="2400" dirty="0" smtClean="0"/>
              <a:t>Category </a:t>
            </a:r>
            <a:r>
              <a:rPr lang="en-GB" sz="2400" dirty="0"/>
              <a:t>is the meaning associated with a Code – it is </a:t>
            </a:r>
            <a:r>
              <a:rPr lang="en-GB" sz="2400" dirty="0" smtClean="0"/>
              <a:t>a specialized </a:t>
            </a:r>
            <a:r>
              <a:rPr lang="en-GB" sz="2400" dirty="0"/>
              <a:t>type of Concept.</a:t>
            </a:r>
          </a:p>
          <a:p>
            <a:r>
              <a:rPr lang="en-GB" sz="2400" dirty="0" smtClean="0"/>
              <a:t>When </a:t>
            </a:r>
            <a:r>
              <a:rPr lang="en-GB" sz="2400" dirty="0"/>
              <a:t>the Code appears in a data set (as a variable value) </a:t>
            </a:r>
            <a:r>
              <a:rPr lang="en-GB" sz="2400" dirty="0" smtClean="0"/>
              <a:t>or questionnaire </a:t>
            </a:r>
            <a:r>
              <a:rPr lang="en-GB" sz="2400" dirty="0"/>
              <a:t>(as a response to a question), it is referring to </a:t>
            </a:r>
            <a:r>
              <a:rPr lang="en-GB" sz="2400" dirty="0" smtClean="0"/>
              <a:t>the meaning </a:t>
            </a:r>
            <a:r>
              <a:rPr lang="en-GB" sz="2400" dirty="0"/>
              <a:t>supplied by the Category.</a:t>
            </a:r>
          </a:p>
          <a:p>
            <a:r>
              <a:rPr lang="en-GB" sz="2400" dirty="0" smtClean="0"/>
              <a:t>The </a:t>
            </a:r>
            <a:r>
              <a:rPr lang="en-GB" sz="2400" dirty="0"/>
              <a:t>Code is just the sign which refers to the Category – in </a:t>
            </a:r>
            <a:r>
              <a:rPr lang="en-GB" sz="2400" dirty="0" smtClean="0"/>
              <a:t>and of </a:t>
            </a:r>
            <a:r>
              <a:rPr lang="en-GB" sz="2400" dirty="0"/>
              <a:t>itself, it has no meaning/definition. That is supplied by </a:t>
            </a:r>
            <a:r>
              <a:rPr lang="en-GB" sz="2400" dirty="0" smtClean="0"/>
              <a:t>the Category</a:t>
            </a:r>
            <a:r>
              <a:rPr lang="en-GB" sz="2400" dirty="0"/>
              <a:t>.</a:t>
            </a:r>
            <a:endParaRPr lang="en-GB" sz="2400" dirty="0" smtClean="0"/>
          </a:p>
          <a:p>
            <a:r>
              <a:rPr lang="en-GB" sz="2400" dirty="0"/>
              <a:t>A code value must be unique within a code list</a:t>
            </a:r>
          </a:p>
          <a:p>
            <a:r>
              <a:rPr lang="en-GB" sz="2400" dirty="0"/>
              <a:t>Code lists may be flat or hierarchical</a:t>
            </a:r>
          </a:p>
          <a:p>
            <a:pPr marL="0" indent="0">
              <a:buNone/>
            </a:pPr>
            <a:endParaRPr lang="en-GB" sz="2400" dirty="0"/>
          </a:p>
          <a:p>
            <a:endParaRPr lang="en-GB" sz="2400" dirty="0"/>
          </a:p>
          <a:p>
            <a:pPr marL="457200" lvl="1" indent="0">
              <a:buNone/>
            </a:pPr>
            <a:endParaRPr lang="en-GB" sz="2000" dirty="0" smtClean="0"/>
          </a:p>
        </p:txBody>
      </p:sp>
    </p:spTree>
    <p:extLst>
      <p:ext uri="{BB962C8B-B14F-4D97-AF65-F5344CB8AC3E}">
        <p14:creationId xmlns:p14="http://schemas.microsoft.com/office/powerpoint/2010/main" val="34238438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A43BC-1B61-4F86-ADFE-DF9CFBF1408E}"/>
              </a:ext>
            </a:extLst>
          </p:cNvPr>
          <p:cNvSpPr>
            <a:spLocks noGrp="1"/>
          </p:cNvSpPr>
          <p:nvPr>
            <p:ph type="title"/>
          </p:nvPr>
        </p:nvSpPr>
        <p:spPr/>
        <p:txBody>
          <a:bodyPr/>
          <a:lstStyle/>
          <a:p>
            <a:r>
              <a:rPr lang="en-GB" dirty="0" smtClean="0"/>
              <a:t>Code lists – Examples</a:t>
            </a:r>
            <a:endParaRPr lang="en-GB" dirty="0"/>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1" y="1690691"/>
            <a:ext cx="4617656" cy="4137086"/>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96632" y="1728762"/>
            <a:ext cx="5761734" cy="2867622"/>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662520" y="4702343"/>
            <a:ext cx="6096000" cy="1376730"/>
          </a:xfrm>
          <a:prstGeom prst="rect">
            <a:avLst/>
          </a:prstGeom>
        </p:spPr>
      </p:pic>
    </p:spTree>
    <p:extLst>
      <p:ext uri="{BB962C8B-B14F-4D97-AF65-F5344CB8AC3E}">
        <p14:creationId xmlns:p14="http://schemas.microsoft.com/office/powerpoint/2010/main" val="6755154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a:t>
            </a:r>
            <a:endParaRPr lang="en-GB" dirty="0"/>
          </a:p>
        </p:txBody>
      </p:sp>
      <p:pic>
        <p:nvPicPr>
          <p:cNvPr id="7" name="Content Placeholder 6"/>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766976" y="1825625"/>
            <a:ext cx="5329024" cy="3859807"/>
          </a:xfrm>
        </p:spPr>
      </p:pic>
      <p:sp>
        <p:nvSpPr>
          <p:cNvPr id="6" name="Content Placeholder 5"/>
          <p:cNvSpPr>
            <a:spLocks noGrp="1"/>
          </p:cNvSpPr>
          <p:nvPr>
            <p:ph sz="half" idx="2"/>
          </p:nvPr>
        </p:nvSpPr>
        <p:spPr>
          <a:xfrm>
            <a:off x="6526530" y="1825625"/>
            <a:ext cx="4827270" cy="4351338"/>
          </a:xfrm>
        </p:spPr>
        <p:txBody>
          <a:bodyPr/>
          <a:lstStyle/>
          <a:p>
            <a:pPr marL="0" indent="0">
              <a:buNone/>
            </a:pPr>
            <a:r>
              <a:rPr lang="en-GB" dirty="0" smtClean="0"/>
              <a:t>The combination of these foundational objects, allows us to refine other objects and can be repurposed to improve data management, discovery and analysis</a:t>
            </a:r>
            <a:endParaRPr lang="en-GB" dirty="0"/>
          </a:p>
        </p:txBody>
      </p:sp>
    </p:spTree>
    <p:extLst>
      <p:ext uri="{BB962C8B-B14F-4D97-AF65-F5344CB8AC3E}">
        <p14:creationId xmlns:p14="http://schemas.microsoft.com/office/powerpoint/2010/main" val="4215906830"/>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A43BC-1B61-4F86-ADFE-DF9CFBF1408E}"/>
              </a:ext>
            </a:extLst>
          </p:cNvPr>
          <p:cNvSpPr>
            <a:spLocks noGrp="1"/>
          </p:cNvSpPr>
          <p:nvPr>
            <p:ph type="title"/>
          </p:nvPr>
        </p:nvSpPr>
        <p:spPr/>
        <p:txBody>
          <a:bodyPr/>
          <a:lstStyle/>
          <a:p>
            <a:r>
              <a:rPr lang="en-GB" dirty="0" smtClean="0"/>
              <a:t>Identification and Versioning</a:t>
            </a:r>
            <a:endParaRPr lang="en-GB" dirty="0"/>
          </a:p>
        </p:txBody>
      </p:sp>
      <p:sp>
        <p:nvSpPr>
          <p:cNvPr id="4" name="Content Placeholder 3"/>
          <p:cNvSpPr>
            <a:spLocks noGrp="1"/>
          </p:cNvSpPr>
          <p:nvPr>
            <p:ph idx="1"/>
          </p:nvPr>
        </p:nvSpPr>
        <p:spPr/>
        <p:txBody>
          <a:bodyPr>
            <a:normAutofit/>
          </a:bodyPr>
          <a:lstStyle/>
          <a:p>
            <a:r>
              <a:rPr lang="en-GB" sz="2400" dirty="0" smtClean="0"/>
              <a:t>Managing metadata could be considered to be managing the relationships between different types of content</a:t>
            </a:r>
          </a:p>
          <a:p>
            <a:r>
              <a:rPr lang="en-GB" sz="2400" dirty="0" smtClean="0"/>
              <a:t>This content may change over time</a:t>
            </a:r>
          </a:p>
          <a:p>
            <a:r>
              <a:rPr lang="en-GB" sz="2400" dirty="0" smtClean="0"/>
              <a:t>It is advisable to decouple the content from how it is referenced</a:t>
            </a:r>
          </a:p>
          <a:p>
            <a:r>
              <a:rPr lang="en-GB" sz="2400" dirty="0" smtClean="0"/>
              <a:t>Each element therefore needs an ID</a:t>
            </a:r>
          </a:p>
          <a:p>
            <a:r>
              <a:rPr lang="en-GB" sz="2400" dirty="0" smtClean="0"/>
              <a:t>If </a:t>
            </a:r>
            <a:r>
              <a:rPr lang="en-GB" sz="2400" dirty="0"/>
              <a:t>you </a:t>
            </a:r>
            <a:r>
              <a:rPr lang="en-GB" sz="2400" dirty="0" smtClean="0"/>
              <a:t>want </a:t>
            </a:r>
            <a:r>
              <a:rPr lang="en-GB" sz="2400" dirty="0"/>
              <a:t>to know what </a:t>
            </a:r>
            <a:r>
              <a:rPr lang="en-GB" sz="2400" dirty="0" smtClean="0"/>
              <a:t>has changed then you must version</a:t>
            </a:r>
          </a:p>
          <a:p>
            <a:r>
              <a:rPr lang="en-GB" sz="2400" dirty="0"/>
              <a:t>If you wish to know </a:t>
            </a:r>
            <a:r>
              <a:rPr lang="en-GB" sz="2400" dirty="0" smtClean="0"/>
              <a:t>why it has changed, </a:t>
            </a:r>
            <a:r>
              <a:rPr lang="en-GB" sz="2400" dirty="0"/>
              <a:t>you should have a rationale that is aligned with the version</a:t>
            </a:r>
            <a:r>
              <a:rPr lang="en-GB" sz="2400" dirty="0" smtClean="0"/>
              <a:t>.</a:t>
            </a:r>
          </a:p>
          <a:p>
            <a:pPr marL="0" indent="0">
              <a:buNone/>
            </a:pPr>
            <a:endParaRPr lang="en-GB" sz="2400" dirty="0"/>
          </a:p>
        </p:txBody>
      </p:sp>
    </p:spTree>
    <p:extLst>
      <p:ext uri="{BB962C8B-B14F-4D97-AF65-F5344CB8AC3E}">
        <p14:creationId xmlns:p14="http://schemas.microsoft.com/office/powerpoint/2010/main" val="20402508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A43BC-1B61-4F86-ADFE-DF9CFBF1408E}"/>
              </a:ext>
            </a:extLst>
          </p:cNvPr>
          <p:cNvSpPr>
            <a:spLocks noGrp="1"/>
          </p:cNvSpPr>
          <p:nvPr>
            <p:ph type="title"/>
          </p:nvPr>
        </p:nvSpPr>
        <p:spPr/>
        <p:txBody>
          <a:bodyPr/>
          <a:lstStyle/>
          <a:p>
            <a:r>
              <a:rPr lang="en-GB" dirty="0" smtClean="0"/>
              <a:t>Identification and Versioning</a:t>
            </a:r>
            <a:endParaRPr lang="en-GB" dirty="0"/>
          </a:p>
        </p:txBody>
      </p:sp>
      <p:sp>
        <p:nvSpPr>
          <p:cNvPr id="4" name="Content Placeholder 3"/>
          <p:cNvSpPr>
            <a:spLocks noGrp="1"/>
          </p:cNvSpPr>
          <p:nvPr>
            <p:ph idx="1"/>
          </p:nvPr>
        </p:nvSpPr>
        <p:spPr/>
        <p:txBody>
          <a:bodyPr>
            <a:normAutofit/>
          </a:bodyPr>
          <a:lstStyle/>
          <a:p>
            <a:r>
              <a:rPr lang="en-GB" dirty="0" smtClean="0"/>
              <a:t>The details of this are laid out in ISO/IEC 11179</a:t>
            </a:r>
          </a:p>
          <a:p>
            <a:pPr lvl="1"/>
            <a:r>
              <a:rPr lang="en-GB" dirty="0" smtClean="0"/>
              <a:t>Each administered item shall have a unique data identifier within the register of a Registration Authority</a:t>
            </a:r>
          </a:p>
          <a:p>
            <a:r>
              <a:rPr lang="en-GB" dirty="0" smtClean="0"/>
              <a:t>An ID should therefore be composed of</a:t>
            </a:r>
          </a:p>
          <a:p>
            <a:pPr lvl="1"/>
            <a:r>
              <a:rPr lang="en-GB" dirty="0" smtClean="0"/>
              <a:t>An agency : an identifier :  a version</a:t>
            </a:r>
          </a:p>
          <a:p>
            <a:pPr marL="457200" lvl="1" indent="0">
              <a:buNone/>
            </a:pPr>
            <a:r>
              <a:rPr lang="en-GB" dirty="0"/>
              <a:t>e.g. </a:t>
            </a:r>
            <a:r>
              <a:rPr lang="en-GB" dirty="0" err="1"/>
              <a:t>urn:ddi:</a:t>
            </a:r>
            <a:r>
              <a:rPr lang="en-GB" dirty="0" err="1">
                <a:solidFill>
                  <a:srgbClr val="FF0000"/>
                </a:solidFill>
              </a:rPr>
              <a:t>agency</a:t>
            </a:r>
            <a:r>
              <a:rPr lang="en-GB" dirty="0" err="1"/>
              <a:t>:</a:t>
            </a:r>
            <a:r>
              <a:rPr lang="en-GB" dirty="0" err="1">
                <a:solidFill>
                  <a:srgbClr val="0070C0"/>
                </a:solidFill>
              </a:rPr>
              <a:t>identifier</a:t>
            </a:r>
            <a:r>
              <a:rPr lang="en-GB" dirty="0" err="1"/>
              <a:t>:</a:t>
            </a:r>
            <a:r>
              <a:rPr lang="en-GB" dirty="0" err="1">
                <a:solidFill>
                  <a:srgbClr val="7030A0"/>
                </a:solidFill>
              </a:rPr>
              <a:t>version</a:t>
            </a:r>
            <a:endParaRPr lang="en-GB" dirty="0">
              <a:solidFill>
                <a:srgbClr val="7030A0"/>
              </a:solidFill>
            </a:endParaRPr>
          </a:p>
          <a:p>
            <a:pPr marL="457200" lvl="1" indent="0">
              <a:buNone/>
            </a:pPr>
            <a:endParaRPr lang="en-GB" dirty="0" smtClean="0"/>
          </a:p>
          <a:p>
            <a:r>
              <a:rPr lang="en-GB" dirty="0" smtClean="0"/>
              <a:t>This allows you to share metadata with another agency, safe in the knowledge that there will not be a clash of identifiers</a:t>
            </a:r>
          </a:p>
          <a:p>
            <a:endParaRPr lang="en-GB" dirty="0"/>
          </a:p>
          <a:p>
            <a:pPr marL="457200" lvl="1" indent="0">
              <a:buNone/>
            </a:pPr>
            <a:endParaRPr lang="en-GB" dirty="0" smtClean="0"/>
          </a:p>
        </p:txBody>
      </p:sp>
    </p:spTree>
    <p:extLst>
      <p:ext uri="{BB962C8B-B14F-4D97-AF65-F5344CB8AC3E}">
        <p14:creationId xmlns:p14="http://schemas.microsoft.com/office/powerpoint/2010/main" val="11748017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Benefits of identifying </a:t>
            </a:r>
            <a:r>
              <a:rPr lang="en-GB" dirty="0" smtClean="0"/>
              <a:t>items</a:t>
            </a:r>
            <a:endParaRPr lang="en-GB" dirty="0"/>
          </a:p>
        </p:txBody>
      </p:sp>
      <p:sp>
        <p:nvSpPr>
          <p:cNvPr id="3" name="Content Placeholder 2"/>
          <p:cNvSpPr>
            <a:spLocks noGrp="1"/>
          </p:cNvSpPr>
          <p:nvPr>
            <p:ph idx="1"/>
          </p:nvPr>
        </p:nvSpPr>
        <p:spPr/>
        <p:txBody>
          <a:bodyPr/>
          <a:lstStyle/>
          <a:p>
            <a:pPr marL="0" indent="0">
              <a:buNone/>
            </a:pPr>
            <a:r>
              <a:rPr lang="en-GB" dirty="0" smtClean="0"/>
              <a:t>Allows: </a:t>
            </a:r>
          </a:p>
          <a:p>
            <a:r>
              <a:rPr lang="en-GB" dirty="0" smtClean="0"/>
              <a:t>management </a:t>
            </a:r>
            <a:r>
              <a:rPr lang="en-GB" dirty="0"/>
              <a:t>of items separately from each other</a:t>
            </a:r>
          </a:p>
          <a:p>
            <a:r>
              <a:rPr lang="en-GB" dirty="0" smtClean="0"/>
              <a:t>reuse </a:t>
            </a:r>
            <a:r>
              <a:rPr lang="en-GB" dirty="0"/>
              <a:t>of items</a:t>
            </a:r>
          </a:p>
          <a:p>
            <a:r>
              <a:rPr lang="en-GB" dirty="0"/>
              <a:t>t</a:t>
            </a:r>
            <a:r>
              <a:rPr lang="en-GB" dirty="0" smtClean="0"/>
              <a:t>racking of </a:t>
            </a:r>
            <a:r>
              <a:rPr lang="en-GB" dirty="0"/>
              <a:t>provenance between items</a:t>
            </a:r>
          </a:p>
          <a:p>
            <a:r>
              <a:rPr lang="en-GB" dirty="0" smtClean="0"/>
              <a:t>use of a </a:t>
            </a:r>
            <a:r>
              <a:rPr lang="en-GB" dirty="0"/>
              <a:t>specific version of </a:t>
            </a:r>
            <a:r>
              <a:rPr lang="en-GB" dirty="0" smtClean="0"/>
              <a:t>an item</a:t>
            </a:r>
            <a:endParaRPr lang="en-GB" dirty="0"/>
          </a:p>
          <a:p>
            <a:r>
              <a:rPr lang="en-GB" dirty="0"/>
              <a:t>t</a:t>
            </a:r>
            <a:r>
              <a:rPr lang="en-GB" dirty="0" smtClean="0"/>
              <a:t>racking and management of changes </a:t>
            </a:r>
            <a:r>
              <a:rPr lang="en-GB" dirty="0"/>
              <a:t>to content over </a:t>
            </a:r>
            <a:r>
              <a:rPr lang="en-GB" dirty="0" smtClean="0"/>
              <a:t>time</a:t>
            </a:r>
            <a:endParaRPr lang="en-GB" dirty="0"/>
          </a:p>
        </p:txBody>
      </p:sp>
      <p:pic>
        <p:nvPicPr>
          <p:cNvPr id="4" name="Picture 3">
            <a:extLst>
              <a:ext uri="{FF2B5EF4-FFF2-40B4-BE49-F238E27FC236}">
                <a16:creationId xmlns:a16="http://schemas.microsoft.com/office/drawing/2014/main" id="{30FC4C21-5CA5-874F-BCDC-CA03DF2749E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7697" y="6137721"/>
            <a:ext cx="1541816" cy="571500"/>
          </a:xfrm>
          <a:prstGeom prst="rect">
            <a:avLst/>
          </a:prstGeom>
        </p:spPr>
      </p:pic>
    </p:spTree>
    <p:extLst>
      <p:ext uri="{BB962C8B-B14F-4D97-AF65-F5344CB8AC3E}">
        <p14:creationId xmlns:p14="http://schemas.microsoft.com/office/powerpoint/2010/main" val="1828290230"/>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Decouple </a:t>
            </a:r>
            <a:r>
              <a:rPr lang="en-GB" sz="3600" dirty="0"/>
              <a:t>the content </a:t>
            </a:r>
            <a:r>
              <a:rPr lang="en-GB" sz="3600" dirty="0" smtClean="0"/>
              <a:t>from the reference - Example</a:t>
            </a:r>
            <a:endParaRPr lang="en-GB" sz="3600" dirty="0"/>
          </a:p>
        </p:txBody>
      </p:sp>
      <p:sp>
        <p:nvSpPr>
          <p:cNvPr id="3" name="Content Placeholder 2"/>
          <p:cNvSpPr>
            <a:spLocks noGrp="1"/>
          </p:cNvSpPr>
          <p:nvPr>
            <p:ph idx="1"/>
          </p:nvPr>
        </p:nvSpPr>
        <p:spPr/>
        <p:txBody>
          <a:bodyPr/>
          <a:lstStyle/>
          <a:p>
            <a:r>
              <a:rPr lang="en-GB" dirty="0" smtClean="0"/>
              <a:t>A response domain can </a:t>
            </a:r>
            <a:r>
              <a:rPr lang="en-GB" dirty="0"/>
              <a:t>be maintained separately from the question referencing it. </a:t>
            </a:r>
          </a:p>
          <a:p>
            <a:pPr marL="0" indent="0">
              <a:buNone/>
            </a:pPr>
            <a:endParaRPr lang="en-GB" dirty="0" smtClean="0"/>
          </a:p>
          <a:p>
            <a:pPr marL="0" indent="0">
              <a:buNone/>
            </a:pPr>
            <a:r>
              <a:rPr lang="en-GB" dirty="0" smtClean="0"/>
              <a:t>V1</a:t>
            </a:r>
            <a:r>
              <a:rPr lang="en-GB" dirty="0"/>
              <a:t>, V2, V3 represent different versions of the item.</a:t>
            </a:r>
          </a:p>
          <a:p>
            <a:endParaRPr lang="en-GB" dirty="0"/>
          </a:p>
        </p:txBody>
      </p:sp>
      <p:cxnSp>
        <p:nvCxnSpPr>
          <p:cNvPr id="4" name="Google Shape;65;p11"/>
          <p:cNvCxnSpPr/>
          <p:nvPr/>
        </p:nvCxnSpPr>
        <p:spPr>
          <a:xfrm>
            <a:off x="4963740" y="5107349"/>
            <a:ext cx="887307" cy="4932"/>
          </a:xfrm>
          <a:prstGeom prst="straightConnector1">
            <a:avLst/>
          </a:prstGeom>
          <a:noFill/>
          <a:ln w="47625" cap="flat" cmpd="sng">
            <a:solidFill>
              <a:srgbClr val="054E72"/>
            </a:solidFill>
            <a:prstDash val="solid"/>
            <a:miter lim="800000"/>
            <a:headEnd type="none" w="sm" len="sm"/>
            <a:tailEnd type="triangle" w="med" len="med"/>
          </a:ln>
        </p:spPr>
      </p:cxnSp>
      <p:sp>
        <p:nvSpPr>
          <p:cNvPr id="5" name="Google Shape;66;p11"/>
          <p:cNvSpPr/>
          <p:nvPr/>
        </p:nvSpPr>
        <p:spPr>
          <a:xfrm>
            <a:off x="2083156" y="4062398"/>
            <a:ext cx="2541916" cy="668036"/>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algn="ctr"/>
            <a:r>
              <a:rPr lang="no-NO" sz="1600" b="1">
                <a:solidFill>
                  <a:schemeClr val="lt1"/>
                </a:solidFill>
                <a:latin typeface="Calibri"/>
                <a:ea typeface="Calibri"/>
                <a:cs typeface="Calibri"/>
                <a:sym typeface="Calibri"/>
              </a:rPr>
              <a:t> </a:t>
            </a:r>
            <a:endParaRPr sz="1600">
              <a:solidFill>
                <a:schemeClr val="lt1"/>
              </a:solidFill>
              <a:latin typeface="Calibri"/>
              <a:ea typeface="Calibri"/>
              <a:cs typeface="Calibri"/>
              <a:sym typeface="Calibri"/>
            </a:endParaRPr>
          </a:p>
        </p:txBody>
      </p:sp>
      <p:sp>
        <p:nvSpPr>
          <p:cNvPr id="6" name="Google Shape;67;p11"/>
          <p:cNvSpPr txBox="1"/>
          <p:nvPr/>
        </p:nvSpPr>
        <p:spPr>
          <a:xfrm>
            <a:off x="9798266" y="4211995"/>
            <a:ext cx="410690" cy="338554"/>
          </a:xfrm>
          <a:prstGeom prst="rect">
            <a:avLst/>
          </a:prstGeom>
          <a:noFill/>
          <a:ln>
            <a:noFill/>
          </a:ln>
        </p:spPr>
        <p:txBody>
          <a:bodyPr spcFirstLastPara="1" wrap="square" lIns="91425" tIns="45700" rIns="91425" bIns="45700" anchor="t" anchorCtr="0">
            <a:noAutofit/>
          </a:bodyPr>
          <a:lstStyle/>
          <a:p>
            <a:r>
              <a:rPr lang="no-NO" sz="1600" b="1">
                <a:solidFill>
                  <a:schemeClr val="dk1"/>
                </a:solidFill>
                <a:latin typeface="Calibri"/>
                <a:ea typeface="Calibri"/>
                <a:cs typeface="Calibri"/>
                <a:sym typeface="Calibri"/>
              </a:rPr>
              <a:t>V1</a:t>
            </a:r>
            <a:endParaRPr sz="1600" b="1">
              <a:solidFill>
                <a:schemeClr val="dk1"/>
              </a:solidFill>
              <a:latin typeface="Calibri"/>
              <a:ea typeface="Calibri"/>
              <a:cs typeface="Calibri"/>
              <a:sym typeface="Calibri"/>
            </a:endParaRPr>
          </a:p>
        </p:txBody>
      </p:sp>
      <p:sp>
        <p:nvSpPr>
          <p:cNvPr id="7" name="Google Shape;68;p11"/>
          <p:cNvSpPr txBox="1"/>
          <p:nvPr/>
        </p:nvSpPr>
        <p:spPr>
          <a:xfrm>
            <a:off x="4675619" y="4037952"/>
            <a:ext cx="410690" cy="338554"/>
          </a:xfrm>
          <a:prstGeom prst="rect">
            <a:avLst/>
          </a:prstGeom>
          <a:noFill/>
          <a:ln>
            <a:noFill/>
          </a:ln>
        </p:spPr>
        <p:txBody>
          <a:bodyPr spcFirstLastPara="1" wrap="square" lIns="91425" tIns="45700" rIns="91425" bIns="45700" anchor="t" anchorCtr="0">
            <a:noAutofit/>
          </a:bodyPr>
          <a:lstStyle/>
          <a:p>
            <a:r>
              <a:rPr lang="no-NO" sz="1600" b="1">
                <a:solidFill>
                  <a:schemeClr val="dk1"/>
                </a:solidFill>
                <a:latin typeface="Calibri"/>
                <a:ea typeface="Calibri"/>
                <a:cs typeface="Calibri"/>
                <a:sym typeface="Calibri"/>
              </a:rPr>
              <a:t>V1</a:t>
            </a:r>
            <a:endParaRPr sz="1600" b="1">
              <a:solidFill>
                <a:schemeClr val="dk1"/>
              </a:solidFill>
              <a:latin typeface="Calibri"/>
              <a:ea typeface="Calibri"/>
              <a:cs typeface="Calibri"/>
              <a:sym typeface="Calibri"/>
            </a:endParaRPr>
          </a:p>
        </p:txBody>
      </p:sp>
      <p:sp>
        <p:nvSpPr>
          <p:cNvPr id="8" name="Google Shape;69;p11"/>
          <p:cNvSpPr txBox="1"/>
          <p:nvPr/>
        </p:nvSpPr>
        <p:spPr>
          <a:xfrm>
            <a:off x="4827429" y="4355924"/>
            <a:ext cx="410690" cy="338554"/>
          </a:xfrm>
          <a:prstGeom prst="rect">
            <a:avLst/>
          </a:prstGeom>
          <a:noFill/>
          <a:ln>
            <a:noFill/>
          </a:ln>
        </p:spPr>
        <p:txBody>
          <a:bodyPr spcFirstLastPara="1" wrap="square" lIns="91425" tIns="45700" rIns="91425" bIns="45700" anchor="t" anchorCtr="0">
            <a:noAutofit/>
          </a:bodyPr>
          <a:lstStyle/>
          <a:p>
            <a:r>
              <a:rPr lang="no-NO" sz="1600" b="1">
                <a:solidFill>
                  <a:schemeClr val="dk1"/>
                </a:solidFill>
                <a:latin typeface="Calibri"/>
                <a:ea typeface="Calibri"/>
                <a:cs typeface="Calibri"/>
                <a:sym typeface="Calibri"/>
              </a:rPr>
              <a:t>V2</a:t>
            </a:r>
            <a:endParaRPr sz="1600" b="1">
              <a:solidFill>
                <a:schemeClr val="dk1"/>
              </a:solidFill>
              <a:latin typeface="Calibri"/>
              <a:ea typeface="Calibri"/>
              <a:cs typeface="Calibri"/>
              <a:sym typeface="Calibri"/>
            </a:endParaRPr>
          </a:p>
        </p:txBody>
      </p:sp>
      <p:sp>
        <p:nvSpPr>
          <p:cNvPr id="9" name="Google Shape;70;p11"/>
          <p:cNvSpPr txBox="1"/>
          <p:nvPr/>
        </p:nvSpPr>
        <p:spPr>
          <a:xfrm>
            <a:off x="4963739" y="4669614"/>
            <a:ext cx="410690" cy="338554"/>
          </a:xfrm>
          <a:prstGeom prst="rect">
            <a:avLst/>
          </a:prstGeom>
          <a:noFill/>
          <a:ln>
            <a:noFill/>
          </a:ln>
        </p:spPr>
        <p:txBody>
          <a:bodyPr spcFirstLastPara="1" wrap="square" lIns="91425" tIns="45700" rIns="91425" bIns="45700" anchor="t" anchorCtr="0">
            <a:noAutofit/>
          </a:bodyPr>
          <a:lstStyle/>
          <a:p>
            <a:r>
              <a:rPr lang="no-NO" sz="1600" b="1">
                <a:solidFill>
                  <a:schemeClr val="dk1"/>
                </a:solidFill>
                <a:latin typeface="Calibri"/>
                <a:ea typeface="Calibri"/>
                <a:cs typeface="Calibri"/>
                <a:sym typeface="Calibri"/>
              </a:rPr>
              <a:t>V3</a:t>
            </a:r>
            <a:endParaRPr sz="1600" b="1">
              <a:solidFill>
                <a:schemeClr val="dk1"/>
              </a:solidFill>
              <a:latin typeface="Calibri"/>
              <a:ea typeface="Calibri"/>
              <a:cs typeface="Calibri"/>
              <a:sym typeface="Calibri"/>
            </a:endParaRPr>
          </a:p>
        </p:txBody>
      </p:sp>
      <p:sp>
        <p:nvSpPr>
          <p:cNvPr id="10" name="Google Shape;71;p11"/>
          <p:cNvSpPr/>
          <p:nvPr/>
        </p:nvSpPr>
        <p:spPr>
          <a:xfrm>
            <a:off x="5851377" y="4641285"/>
            <a:ext cx="4463311" cy="888800"/>
          </a:xfrm>
          <a:prstGeom prst="roundRect">
            <a:avLst>
              <a:gd name="adj" fmla="val 16667"/>
            </a:avLst>
          </a:prstGeom>
          <a:solidFill>
            <a:srgbClr val="00B050"/>
          </a:solidFill>
          <a:ln w="12700" cap="flat" cmpd="sng">
            <a:solidFill>
              <a:srgbClr val="2F2F2F"/>
            </a:solidFill>
            <a:prstDash val="solid"/>
            <a:miter lim="800000"/>
            <a:headEnd type="none" w="sm" len="sm"/>
            <a:tailEnd type="none" w="sm" len="sm"/>
          </a:ln>
        </p:spPr>
        <p:txBody>
          <a:bodyPr spcFirstLastPara="1" wrap="square" lIns="91425" tIns="45700" rIns="91425" bIns="45700" anchor="ctr" anchorCtr="0">
            <a:noAutofit/>
          </a:bodyPr>
          <a:lstStyle/>
          <a:p>
            <a:r>
              <a:rPr lang="no-NO" sz="1400" b="1">
                <a:solidFill>
                  <a:schemeClr val="lt1"/>
                </a:solidFill>
                <a:latin typeface="Calibri"/>
                <a:ea typeface="Calibri"/>
                <a:cs typeface="Calibri"/>
                <a:sym typeface="Calibri"/>
              </a:rPr>
              <a:t>Strongly agree                                             Strongly disagree</a:t>
            </a:r>
            <a:endParaRPr sz="1400">
              <a:solidFill>
                <a:schemeClr val="lt1"/>
              </a:solidFill>
              <a:latin typeface="Calibri"/>
              <a:ea typeface="Calibri"/>
              <a:cs typeface="Calibri"/>
              <a:sym typeface="Calibri"/>
            </a:endParaRPr>
          </a:p>
          <a:p>
            <a:r>
              <a:rPr lang="no-NO" sz="1400" b="1">
                <a:solidFill>
                  <a:schemeClr val="lt1"/>
                </a:solidFill>
                <a:latin typeface="Calibri"/>
                <a:ea typeface="Calibri"/>
                <a:cs typeface="Calibri"/>
                <a:sym typeface="Calibri"/>
              </a:rPr>
              <a:t>              </a:t>
            </a:r>
            <a:r>
              <a:rPr lang="no-NO" sz="1400">
                <a:solidFill>
                  <a:schemeClr val="lt1"/>
                </a:solidFill>
                <a:latin typeface="Calibri"/>
                <a:ea typeface="Calibri"/>
                <a:cs typeface="Calibri"/>
                <a:sym typeface="Calibri"/>
              </a:rPr>
              <a:t>0    1     2     3     4     5     6     7     8     9     10</a:t>
            </a:r>
            <a:endParaRPr/>
          </a:p>
        </p:txBody>
      </p:sp>
      <p:sp>
        <p:nvSpPr>
          <p:cNvPr id="11" name="Google Shape;72;p11"/>
          <p:cNvSpPr/>
          <p:nvPr/>
        </p:nvSpPr>
        <p:spPr>
          <a:xfrm>
            <a:off x="2232974" y="4381273"/>
            <a:ext cx="2608846" cy="687715"/>
          </a:xfrm>
          <a:prstGeom prst="roundRect">
            <a:avLst>
              <a:gd name="adj" fmla="val 16667"/>
            </a:avLst>
          </a:prstGeom>
          <a:solidFill>
            <a:srgbClr val="0070C0"/>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algn="ctr"/>
            <a:r>
              <a:rPr lang="no-NO" sz="1600" b="1">
                <a:solidFill>
                  <a:schemeClr val="lt1"/>
                </a:solidFill>
                <a:latin typeface="Calibri"/>
                <a:ea typeface="Calibri"/>
                <a:cs typeface="Calibri"/>
                <a:sym typeface="Calibri"/>
              </a:rPr>
              <a:t> </a:t>
            </a:r>
            <a:endParaRPr sz="1600">
              <a:solidFill>
                <a:schemeClr val="lt1"/>
              </a:solidFill>
              <a:latin typeface="Calibri"/>
              <a:ea typeface="Calibri"/>
              <a:cs typeface="Calibri"/>
              <a:sym typeface="Calibri"/>
            </a:endParaRPr>
          </a:p>
        </p:txBody>
      </p:sp>
      <p:sp>
        <p:nvSpPr>
          <p:cNvPr id="12" name="Google Shape;73;p11"/>
          <p:cNvSpPr/>
          <p:nvPr/>
        </p:nvSpPr>
        <p:spPr>
          <a:xfrm>
            <a:off x="2371871" y="4694479"/>
            <a:ext cx="2591869" cy="835607"/>
          </a:xfrm>
          <a:prstGeom prst="roundRect">
            <a:avLst>
              <a:gd name="adj" fmla="val 16667"/>
            </a:avLst>
          </a:prstGeom>
          <a:solidFill>
            <a:srgbClr val="0070C0"/>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algn="ctr"/>
            <a:r>
              <a:rPr lang="no-NO" sz="1200" b="1" dirty="0">
                <a:solidFill>
                  <a:schemeClr val="lt1"/>
                </a:solidFill>
                <a:latin typeface="Calibri"/>
                <a:ea typeface="Calibri"/>
                <a:cs typeface="Calibri"/>
                <a:sym typeface="Calibri"/>
              </a:rPr>
              <a:t> </a:t>
            </a:r>
            <a:r>
              <a:rPr lang="no-NO" sz="1400" b="1" dirty="0">
                <a:solidFill>
                  <a:schemeClr val="lt1"/>
                </a:solidFill>
                <a:latin typeface="Calibri"/>
                <a:ea typeface="Calibri"/>
                <a:cs typeface="Calibri"/>
                <a:sym typeface="Calibri"/>
              </a:rPr>
              <a:t>People in general should care more about the environment</a:t>
            </a:r>
            <a:endParaRPr sz="1400" b="1" dirty="0">
              <a:solidFill>
                <a:schemeClr val="lt1"/>
              </a:solidFill>
              <a:latin typeface="Calibri"/>
              <a:ea typeface="Calibri"/>
              <a:cs typeface="Calibri"/>
              <a:sym typeface="Calibri"/>
            </a:endParaRPr>
          </a:p>
        </p:txBody>
      </p:sp>
      <p:pic>
        <p:nvPicPr>
          <p:cNvPr id="13" name="Picture 12">
            <a:extLst>
              <a:ext uri="{FF2B5EF4-FFF2-40B4-BE49-F238E27FC236}">
                <a16:creationId xmlns:a16="http://schemas.microsoft.com/office/drawing/2014/main" id="{30FC4C21-5CA5-874F-BCDC-CA03DF2749E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7697" y="6137721"/>
            <a:ext cx="1541816" cy="571500"/>
          </a:xfrm>
          <a:prstGeom prst="rect">
            <a:avLst/>
          </a:prstGeom>
        </p:spPr>
      </p:pic>
    </p:spTree>
    <p:extLst>
      <p:ext uri="{BB962C8B-B14F-4D97-AF65-F5344CB8AC3E}">
        <p14:creationId xmlns:p14="http://schemas.microsoft.com/office/powerpoint/2010/main" val="2483149706"/>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892634" y="211979"/>
            <a:ext cx="5712030" cy="6112305"/>
          </a:xfrm>
        </p:spPr>
      </p:pic>
      <p:sp>
        <p:nvSpPr>
          <p:cNvPr id="2" name="Title 1">
            <a:extLst>
              <a:ext uri="{FF2B5EF4-FFF2-40B4-BE49-F238E27FC236}">
                <a16:creationId xmlns:a16="http://schemas.microsoft.com/office/drawing/2014/main" id="{A13A43BC-1B61-4F86-ADFE-DF9CFBF1408E}"/>
              </a:ext>
            </a:extLst>
          </p:cNvPr>
          <p:cNvSpPr>
            <a:spLocks noGrp="1"/>
          </p:cNvSpPr>
          <p:nvPr>
            <p:ph type="title"/>
          </p:nvPr>
        </p:nvSpPr>
        <p:spPr/>
        <p:txBody>
          <a:bodyPr/>
          <a:lstStyle/>
          <a:p>
            <a:r>
              <a:rPr lang="en-GB" dirty="0" smtClean="0"/>
              <a:t>Connecting up </a:t>
            </a:r>
            <a:br>
              <a:rPr lang="en-GB" dirty="0" smtClean="0"/>
            </a:br>
            <a:r>
              <a:rPr lang="en-GB" dirty="0" smtClean="0"/>
              <a:t>research</a:t>
            </a:r>
            <a:endParaRPr lang="en-GB" dirty="0"/>
          </a:p>
        </p:txBody>
      </p:sp>
    </p:spTree>
    <p:extLst>
      <p:ext uri="{BB962C8B-B14F-4D97-AF65-F5344CB8AC3E}">
        <p14:creationId xmlns:p14="http://schemas.microsoft.com/office/powerpoint/2010/main" val="31052033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A43BC-1B61-4F86-ADFE-DF9CFBF1408E}"/>
              </a:ext>
            </a:extLst>
          </p:cNvPr>
          <p:cNvSpPr>
            <a:spLocks noGrp="1"/>
          </p:cNvSpPr>
          <p:nvPr>
            <p:ph type="title"/>
          </p:nvPr>
        </p:nvSpPr>
        <p:spPr/>
        <p:txBody>
          <a:bodyPr/>
          <a:lstStyle/>
          <a:p>
            <a:r>
              <a:rPr lang="en-GB" dirty="0" smtClean="0"/>
              <a:t>Reusing objects</a:t>
            </a:r>
            <a:endParaRPr lang="en-GB" dirty="0"/>
          </a:p>
        </p:txBody>
      </p:sp>
      <p:sp>
        <p:nvSpPr>
          <p:cNvPr id="4" name="Content Placeholder 3"/>
          <p:cNvSpPr>
            <a:spLocks noGrp="1"/>
          </p:cNvSpPr>
          <p:nvPr>
            <p:ph idx="1"/>
          </p:nvPr>
        </p:nvSpPr>
        <p:spPr/>
        <p:txBody>
          <a:bodyPr>
            <a:normAutofit/>
          </a:bodyPr>
          <a:lstStyle/>
          <a:p>
            <a:r>
              <a:rPr lang="en-GB" sz="2400" dirty="0" smtClean="0"/>
              <a:t>Reusing objects means you don’t have duplication</a:t>
            </a:r>
          </a:p>
          <a:p>
            <a:r>
              <a:rPr lang="en-GB" sz="2400" dirty="0" smtClean="0"/>
              <a:t>But referencing objects means you have to take care when you change them, (you need to be sure you are not changing something which is used elsewhere)</a:t>
            </a:r>
          </a:p>
          <a:p>
            <a:r>
              <a:rPr lang="en-GB" sz="2400" dirty="0" smtClean="0"/>
              <a:t>If you want to change something, you can ‘take a copy’ and provide a reference to the original object using ‘</a:t>
            </a:r>
            <a:r>
              <a:rPr lang="en-GB" sz="2400" dirty="0" err="1" smtClean="0"/>
              <a:t>BasedOn</a:t>
            </a:r>
            <a:r>
              <a:rPr lang="en-GB" sz="2400" dirty="0" smtClean="0"/>
              <a:t>’. This provides a provenance chain.</a:t>
            </a:r>
          </a:p>
          <a:p>
            <a:endParaRPr lang="en-GB" sz="2400" dirty="0"/>
          </a:p>
          <a:p>
            <a:pPr marL="457200" lvl="1" indent="0">
              <a:buNone/>
            </a:pPr>
            <a:endParaRPr lang="en-GB" sz="2000" dirty="0" smtClean="0"/>
          </a:p>
        </p:txBody>
      </p:sp>
      <p:pic>
        <p:nvPicPr>
          <p:cNvPr id="5" name="Picture 4">
            <a:extLst>
              <a:ext uri="{FF2B5EF4-FFF2-40B4-BE49-F238E27FC236}">
                <a16:creationId xmlns:a16="http://schemas.microsoft.com/office/drawing/2014/main" id="{30FC4C21-5CA5-874F-BCDC-CA03DF2749E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7697" y="6137721"/>
            <a:ext cx="1541816" cy="571500"/>
          </a:xfrm>
          <a:prstGeom prst="rect">
            <a:avLst/>
          </a:prstGeom>
        </p:spPr>
      </p:pic>
    </p:spTree>
    <p:extLst>
      <p:ext uri="{BB962C8B-B14F-4D97-AF65-F5344CB8AC3E}">
        <p14:creationId xmlns:p14="http://schemas.microsoft.com/office/powerpoint/2010/main" val="3244179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Reuse of </a:t>
            </a:r>
            <a:r>
              <a:rPr lang="en-GB" dirty="0" smtClean="0"/>
              <a:t>items - Example</a:t>
            </a:r>
            <a:endParaRPr lang="en-GB" dirty="0"/>
          </a:p>
        </p:txBody>
      </p:sp>
      <p:sp>
        <p:nvSpPr>
          <p:cNvPr id="3" name="Content Placeholder 2"/>
          <p:cNvSpPr>
            <a:spLocks noGrp="1"/>
          </p:cNvSpPr>
          <p:nvPr>
            <p:ph idx="1"/>
          </p:nvPr>
        </p:nvSpPr>
        <p:spPr/>
        <p:txBody>
          <a:bodyPr/>
          <a:lstStyle/>
          <a:p>
            <a:pPr marL="342900" lvl="1" indent="-342900">
              <a:spcBef>
                <a:spcPts val="750"/>
              </a:spcBef>
            </a:pPr>
            <a:r>
              <a:rPr lang="en-GB" dirty="0" smtClean="0"/>
              <a:t>A response domain can be </a:t>
            </a:r>
            <a:r>
              <a:rPr lang="en-GB" dirty="0"/>
              <a:t>reused </a:t>
            </a:r>
            <a:r>
              <a:rPr lang="en-GB" i="1" dirty="0"/>
              <a:t>by reference </a:t>
            </a:r>
            <a:r>
              <a:rPr lang="en-GB" dirty="0"/>
              <a:t>by many different question items</a:t>
            </a:r>
          </a:p>
          <a:p>
            <a:pPr marL="0" indent="0">
              <a:buNone/>
            </a:pPr>
            <a:endParaRPr lang="en-GB" dirty="0"/>
          </a:p>
        </p:txBody>
      </p:sp>
      <p:cxnSp>
        <p:nvCxnSpPr>
          <p:cNvPr id="4" name="Google Shape;86;p13"/>
          <p:cNvCxnSpPr/>
          <p:nvPr/>
        </p:nvCxnSpPr>
        <p:spPr>
          <a:xfrm>
            <a:off x="4086672" y="3996082"/>
            <a:ext cx="0" cy="740425"/>
          </a:xfrm>
          <a:prstGeom prst="straightConnector1">
            <a:avLst/>
          </a:prstGeom>
          <a:noFill/>
          <a:ln w="47625" cap="flat" cmpd="sng">
            <a:solidFill>
              <a:srgbClr val="054E72"/>
            </a:solidFill>
            <a:prstDash val="solid"/>
            <a:miter lim="800000"/>
            <a:headEnd type="none" w="sm" len="sm"/>
            <a:tailEnd type="triangle" w="med" len="med"/>
          </a:ln>
        </p:spPr>
      </p:cxnSp>
      <p:cxnSp>
        <p:nvCxnSpPr>
          <p:cNvPr id="5" name="Google Shape;87;p13"/>
          <p:cNvCxnSpPr/>
          <p:nvPr/>
        </p:nvCxnSpPr>
        <p:spPr>
          <a:xfrm>
            <a:off x="5784491" y="3977168"/>
            <a:ext cx="0" cy="740425"/>
          </a:xfrm>
          <a:prstGeom prst="straightConnector1">
            <a:avLst/>
          </a:prstGeom>
          <a:noFill/>
          <a:ln w="47625" cap="flat" cmpd="sng">
            <a:solidFill>
              <a:srgbClr val="007682"/>
            </a:solidFill>
            <a:prstDash val="solid"/>
            <a:miter lim="800000"/>
            <a:headEnd type="none" w="sm" len="sm"/>
            <a:tailEnd type="triangle" w="med" len="med"/>
          </a:ln>
        </p:spPr>
      </p:cxnSp>
      <p:cxnSp>
        <p:nvCxnSpPr>
          <p:cNvPr id="6" name="Google Shape;88;p13"/>
          <p:cNvCxnSpPr/>
          <p:nvPr/>
        </p:nvCxnSpPr>
        <p:spPr>
          <a:xfrm>
            <a:off x="7807437" y="4001967"/>
            <a:ext cx="0" cy="740425"/>
          </a:xfrm>
          <a:prstGeom prst="straightConnector1">
            <a:avLst/>
          </a:prstGeom>
          <a:noFill/>
          <a:ln w="47625" cap="flat" cmpd="sng">
            <a:solidFill>
              <a:srgbClr val="7B9C3E"/>
            </a:solidFill>
            <a:prstDash val="solid"/>
            <a:miter lim="800000"/>
            <a:headEnd type="none" w="sm" len="sm"/>
            <a:tailEnd type="triangle" w="med" len="med"/>
          </a:ln>
        </p:spPr>
      </p:cxnSp>
      <p:sp>
        <p:nvSpPr>
          <p:cNvPr id="7" name="Google Shape;92;p13"/>
          <p:cNvSpPr/>
          <p:nvPr/>
        </p:nvSpPr>
        <p:spPr>
          <a:xfrm>
            <a:off x="3858453" y="4717661"/>
            <a:ext cx="4438880" cy="914400"/>
          </a:xfrm>
          <a:prstGeom prst="roundRect">
            <a:avLst>
              <a:gd name="adj" fmla="val 16667"/>
            </a:avLst>
          </a:prstGeom>
          <a:solidFill>
            <a:srgbClr val="00B050"/>
          </a:solidFill>
          <a:ln>
            <a:noFill/>
          </a:ln>
        </p:spPr>
        <p:txBody>
          <a:bodyPr spcFirstLastPara="1" wrap="square" lIns="91425" tIns="45700" rIns="91425" bIns="45700" anchor="ctr" anchorCtr="0">
            <a:noAutofit/>
          </a:bodyPr>
          <a:lstStyle/>
          <a:p>
            <a:r>
              <a:rPr lang="no-NO" sz="1400" b="1">
                <a:solidFill>
                  <a:schemeClr val="lt1"/>
                </a:solidFill>
                <a:latin typeface="Calibri"/>
                <a:ea typeface="Calibri"/>
                <a:cs typeface="Calibri"/>
                <a:sym typeface="Calibri"/>
              </a:rPr>
              <a:t> Strongly agree                                             Strongly disagree</a:t>
            </a:r>
            <a:endParaRPr sz="1400">
              <a:solidFill>
                <a:schemeClr val="lt1"/>
              </a:solidFill>
              <a:latin typeface="Calibri"/>
              <a:ea typeface="Calibri"/>
              <a:cs typeface="Calibri"/>
              <a:sym typeface="Calibri"/>
            </a:endParaRPr>
          </a:p>
          <a:p>
            <a:r>
              <a:rPr lang="no-NO" sz="1400" b="1">
                <a:solidFill>
                  <a:schemeClr val="lt1"/>
                </a:solidFill>
                <a:latin typeface="Calibri"/>
                <a:ea typeface="Calibri"/>
                <a:cs typeface="Calibri"/>
                <a:sym typeface="Calibri"/>
              </a:rPr>
              <a:t>               </a:t>
            </a:r>
            <a:r>
              <a:rPr lang="no-NO" sz="1400">
                <a:solidFill>
                  <a:schemeClr val="lt1"/>
                </a:solidFill>
                <a:latin typeface="Calibri"/>
                <a:ea typeface="Calibri"/>
                <a:cs typeface="Calibri"/>
                <a:sym typeface="Calibri"/>
              </a:rPr>
              <a:t>0    1     2     3     4     5     6     7     8     9     10</a:t>
            </a:r>
            <a:endParaRPr/>
          </a:p>
        </p:txBody>
      </p:sp>
      <p:sp>
        <p:nvSpPr>
          <p:cNvPr id="8" name="Google Shape;93;p13"/>
          <p:cNvSpPr/>
          <p:nvPr/>
        </p:nvSpPr>
        <p:spPr>
          <a:xfrm>
            <a:off x="1806813" y="3166360"/>
            <a:ext cx="2593039" cy="835606"/>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algn="ctr"/>
            <a:r>
              <a:rPr lang="no-NO" sz="1400" b="1">
                <a:solidFill>
                  <a:schemeClr val="lt1"/>
                </a:solidFill>
                <a:latin typeface="Calibri"/>
                <a:ea typeface="Calibri"/>
                <a:cs typeface="Calibri"/>
                <a:sym typeface="Calibri"/>
              </a:rPr>
              <a:t> People in general should care more about the environment</a:t>
            </a:r>
            <a:endParaRPr sz="1400" b="1">
              <a:solidFill>
                <a:schemeClr val="lt1"/>
              </a:solidFill>
              <a:latin typeface="Calibri"/>
              <a:ea typeface="Calibri"/>
              <a:cs typeface="Calibri"/>
              <a:sym typeface="Calibri"/>
            </a:endParaRPr>
          </a:p>
        </p:txBody>
      </p:sp>
      <p:sp>
        <p:nvSpPr>
          <p:cNvPr id="9" name="Google Shape;94;p13"/>
          <p:cNvSpPr/>
          <p:nvPr/>
        </p:nvSpPr>
        <p:spPr>
          <a:xfrm>
            <a:off x="7382935" y="3191618"/>
            <a:ext cx="2709333" cy="803575"/>
          </a:xfrm>
          <a:prstGeom prst="roundRect">
            <a:avLst>
              <a:gd name="adj" fmla="val 16667"/>
            </a:avLst>
          </a:prstGeom>
          <a:solidFill>
            <a:schemeClr val="accent4">
              <a:lumMod val="50000"/>
            </a:schemeClr>
          </a:solidFill>
          <a:ln>
            <a:noFill/>
          </a:ln>
        </p:spPr>
        <p:txBody>
          <a:bodyPr spcFirstLastPara="1" wrap="square" lIns="91425" tIns="45700" rIns="91425" bIns="45700" anchor="ctr" anchorCtr="0">
            <a:noAutofit/>
          </a:bodyPr>
          <a:lstStyle/>
          <a:p>
            <a:pPr algn="ctr"/>
            <a:r>
              <a:rPr lang="no-NO" sz="1400" b="1">
                <a:solidFill>
                  <a:schemeClr val="lt1"/>
                </a:solidFill>
                <a:latin typeface="Calibri"/>
                <a:ea typeface="Calibri"/>
                <a:cs typeface="Calibri"/>
                <a:sym typeface="Calibri"/>
              </a:rPr>
              <a:t>There is nothing I can do to prevent global temp</a:t>
            </a:r>
            <a:r>
              <a:rPr lang="no-NO" b="1">
                <a:solidFill>
                  <a:schemeClr val="lt1"/>
                </a:solidFill>
                <a:latin typeface="Calibri"/>
                <a:ea typeface="Calibri"/>
                <a:cs typeface="Calibri"/>
                <a:sym typeface="Calibri"/>
              </a:rPr>
              <a:t>e</a:t>
            </a:r>
            <a:r>
              <a:rPr lang="no-NO" sz="1400" b="1">
                <a:solidFill>
                  <a:schemeClr val="lt1"/>
                </a:solidFill>
                <a:latin typeface="Calibri"/>
                <a:ea typeface="Calibri"/>
                <a:cs typeface="Calibri"/>
                <a:sym typeface="Calibri"/>
              </a:rPr>
              <a:t>rature rise</a:t>
            </a:r>
            <a:endParaRPr/>
          </a:p>
        </p:txBody>
      </p:sp>
      <p:sp>
        <p:nvSpPr>
          <p:cNvPr id="10" name="Google Shape;95;p13"/>
          <p:cNvSpPr txBox="1"/>
          <p:nvPr/>
        </p:nvSpPr>
        <p:spPr>
          <a:xfrm>
            <a:off x="7915497" y="4372179"/>
            <a:ext cx="381836" cy="307777"/>
          </a:xfrm>
          <a:prstGeom prst="rect">
            <a:avLst/>
          </a:prstGeom>
          <a:noFill/>
          <a:ln>
            <a:noFill/>
          </a:ln>
        </p:spPr>
        <p:txBody>
          <a:bodyPr spcFirstLastPara="1" wrap="square" lIns="91425" tIns="45700" rIns="91425" bIns="45700" anchor="t" anchorCtr="0">
            <a:noAutofit/>
          </a:bodyPr>
          <a:lstStyle/>
          <a:p>
            <a:r>
              <a:rPr lang="no-NO" sz="1400" b="1">
                <a:solidFill>
                  <a:schemeClr val="dk1"/>
                </a:solidFill>
                <a:latin typeface="Calibri"/>
                <a:ea typeface="Calibri"/>
                <a:cs typeface="Calibri"/>
                <a:sym typeface="Calibri"/>
              </a:rPr>
              <a:t>V1</a:t>
            </a:r>
            <a:endParaRPr sz="1400" b="1">
              <a:solidFill>
                <a:schemeClr val="dk1"/>
              </a:solidFill>
              <a:latin typeface="Calibri"/>
              <a:ea typeface="Calibri"/>
              <a:cs typeface="Calibri"/>
              <a:sym typeface="Calibri"/>
            </a:endParaRPr>
          </a:p>
        </p:txBody>
      </p:sp>
      <p:sp>
        <p:nvSpPr>
          <p:cNvPr id="11" name="Google Shape;96;p13"/>
          <p:cNvSpPr/>
          <p:nvPr/>
        </p:nvSpPr>
        <p:spPr>
          <a:xfrm>
            <a:off x="4590653" y="3166361"/>
            <a:ext cx="2593039" cy="810807"/>
          </a:xfrm>
          <a:prstGeom prst="roundRect">
            <a:avLst>
              <a:gd name="adj" fmla="val 16667"/>
            </a:avLst>
          </a:prstGeom>
          <a:solidFill>
            <a:srgbClr val="00B0F0"/>
          </a:solidFill>
          <a:ln>
            <a:noFill/>
          </a:ln>
        </p:spPr>
        <p:txBody>
          <a:bodyPr spcFirstLastPara="1" wrap="square" lIns="91425" tIns="45700" rIns="91425" bIns="45700" anchor="ctr" anchorCtr="0">
            <a:noAutofit/>
          </a:bodyPr>
          <a:lstStyle/>
          <a:p>
            <a:pPr algn="ctr"/>
            <a:r>
              <a:rPr lang="no-NO" sz="1400" b="1">
                <a:solidFill>
                  <a:schemeClr val="lt1"/>
                </a:solidFill>
                <a:latin typeface="Calibri"/>
                <a:ea typeface="Calibri"/>
                <a:cs typeface="Calibri"/>
                <a:sym typeface="Calibri"/>
              </a:rPr>
              <a:t>Climate change is caused by human activity alone</a:t>
            </a:r>
            <a:endParaRPr sz="1400" b="1">
              <a:solidFill>
                <a:schemeClr val="lt1"/>
              </a:solidFill>
              <a:latin typeface="Calibri"/>
              <a:ea typeface="Calibri"/>
              <a:cs typeface="Calibri"/>
              <a:sym typeface="Calibri"/>
            </a:endParaRPr>
          </a:p>
        </p:txBody>
      </p:sp>
      <p:pic>
        <p:nvPicPr>
          <p:cNvPr id="12" name="Picture 11">
            <a:extLst>
              <a:ext uri="{FF2B5EF4-FFF2-40B4-BE49-F238E27FC236}">
                <a16:creationId xmlns:a16="http://schemas.microsoft.com/office/drawing/2014/main" id="{30FC4C21-5CA5-874F-BCDC-CA03DF2749E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7697" y="6137721"/>
            <a:ext cx="1541816" cy="571500"/>
          </a:xfrm>
          <a:prstGeom prst="rect">
            <a:avLst/>
          </a:prstGeom>
        </p:spPr>
      </p:pic>
    </p:spTree>
    <p:extLst>
      <p:ext uri="{BB962C8B-B14F-4D97-AF65-F5344CB8AC3E}">
        <p14:creationId xmlns:p14="http://schemas.microsoft.com/office/powerpoint/2010/main" val="3187759700"/>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4"/>
          <p:cNvSpPr txBox="1">
            <a:spLocks noGrp="1"/>
          </p:cNvSpPr>
          <p:nvPr>
            <p:ph type="body" idx="3"/>
          </p:nvPr>
        </p:nvSpPr>
        <p:spPr>
          <a:xfrm>
            <a:off x="4271059" y="365917"/>
            <a:ext cx="7454095" cy="1460646"/>
          </a:xfrm>
          <a:prstGeom prst="rect">
            <a:avLst/>
          </a:prstGeom>
          <a:noFill/>
          <a:ln>
            <a:noFill/>
          </a:ln>
        </p:spPr>
        <p:txBody>
          <a:bodyPr spcFirstLastPara="1" vert="horz" wrap="square" lIns="91425" tIns="45700" rIns="91425" bIns="45700" rtlCol="0" anchor="ctr" anchorCtr="0">
            <a:noAutofit/>
          </a:bodyPr>
          <a:lstStyle/>
          <a:p>
            <a:pPr marL="0" indent="0">
              <a:spcBef>
                <a:spcPts val="0"/>
              </a:spcBef>
            </a:pPr>
            <a:r>
              <a:rPr lang="no-NO" dirty="0"/>
              <a:t>Track provenance between </a:t>
            </a:r>
            <a:r>
              <a:rPr lang="no-NO" dirty="0" smtClean="0"/>
              <a:t>items</a:t>
            </a:r>
            <a:r>
              <a:rPr lang="en-GB" dirty="0" smtClean="0"/>
              <a:t> - Example</a:t>
            </a:r>
            <a:endParaRPr dirty="0"/>
          </a:p>
          <a:p>
            <a:pPr marL="0" indent="0"/>
            <a:endParaRPr dirty="0"/>
          </a:p>
        </p:txBody>
      </p:sp>
      <p:sp>
        <p:nvSpPr>
          <p:cNvPr id="102" name="Google Shape;102;p14"/>
          <p:cNvSpPr/>
          <p:nvPr/>
        </p:nvSpPr>
        <p:spPr>
          <a:xfrm>
            <a:off x="4097438" y="1384330"/>
            <a:ext cx="7627716" cy="2794805"/>
          </a:xfrm>
          <a:prstGeom prst="rect">
            <a:avLst/>
          </a:prstGeom>
          <a:noFill/>
          <a:ln>
            <a:noFill/>
          </a:ln>
        </p:spPr>
        <p:txBody>
          <a:bodyPr spcFirstLastPara="1" wrap="square" lIns="91425" tIns="45700" rIns="91425" bIns="45700" anchor="t" anchorCtr="0">
            <a:noAutofit/>
          </a:bodyPr>
          <a:lstStyle/>
          <a:p>
            <a:pPr lvl="1"/>
            <a:endParaRPr sz="2400" dirty="0"/>
          </a:p>
        </p:txBody>
      </p:sp>
      <p:sp>
        <p:nvSpPr>
          <p:cNvPr id="103" name="Google Shape;103;p14"/>
          <p:cNvSpPr txBox="1"/>
          <p:nvPr/>
        </p:nvSpPr>
        <p:spPr>
          <a:xfrm>
            <a:off x="160315" y="48779"/>
            <a:ext cx="1025400" cy="307800"/>
          </a:xfrm>
          <a:prstGeom prst="rect">
            <a:avLst/>
          </a:prstGeom>
          <a:noFill/>
          <a:ln>
            <a:noFill/>
          </a:ln>
        </p:spPr>
        <p:txBody>
          <a:bodyPr spcFirstLastPara="1" wrap="square" lIns="91425" tIns="45700" rIns="91425" bIns="45700" anchor="t" anchorCtr="0">
            <a:noAutofit/>
          </a:bodyPr>
          <a:lstStyle/>
          <a:p>
            <a:r>
              <a:rPr lang="no-NO" sz="1400" b="1" dirty="0">
                <a:solidFill>
                  <a:schemeClr val="dk1"/>
                </a:solidFill>
                <a:latin typeface="Arial"/>
                <a:ea typeface="Arial"/>
                <a:cs typeface="Arial"/>
                <a:sym typeface="Arial"/>
              </a:rPr>
              <a:t>ID1 V1</a:t>
            </a:r>
            <a:endParaRPr sz="1400" b="1" dirty="0">
              <a:solidFill>
                <a:schemeClr val="dk1"/>
              </a:solidFill>
              <a:latin typeface="Arial"/>
              <a:ea typeface="Arial"/>
              <a:cs typeface="Arial"/>
              <a:sym typeface="Arial"/>
            </a:endParaRPr>
          </a:p>
        </p:txBody>
      </p:sp>
      <p:graphicFrame>
        <p:nvGraphicFramePr>
          <p:cNvPr id="104" name="Google Shape;104;p14"/>
          <p:cNvGraphicFramePr/>
          <p:nvPr>
            <p:extLst>
              <p:ext uri="{D42A27DB-BD31-4B8C-83A1-F6EECF244321}">
                <p14:modId xmlns:p14="http://schemas.microsoft.com/office/powerpoint/2010/main" val="2160204363"/>
              </p:ext>
            </p:extLst>
          </p:nvPr>
        </p:nvGraphicFramePr>
        <p:xfrm>
          <a:off x="160315" y="443157"/>
          <a:ext cx="3793800" cy="6224870"/>
        </p:xfrm>
        <a:graphic>
          <a:graphicData uri="http://schemas.openxmlformats.org/drawingml/2006/table">
            <a:tbl>
              <a:tblPr firstRow="1" bandRow="1">
                <a:noFill/>
              </a:tblPr>
              <a:tblGrid>
                <a:gridCol w="442125">
                  <a:extLst>
                    <a:ext uri="{9D8B030D-6E8A-4147-A177-3AD203B41FA5}">
                      <a16:colId xmlns:a16="http://schemas.microsoft.com/office/drawing/2014/main" val="20000"/>
                    </a:ext>
                  </a:extLst>
                </a:gridCol>
                <a:gridCol w="3351675">
                  <a:extLst>
                    <a:ext uri="{9D8B030D-6E8A-4147-A177-3AD203B41FA5}">
                      <a16:colId xmlns:a16="http://schemas.microsoft.com/office/drawing/2014/main" val="20001"/>
                    </a:ext>
                  </a:extLst>
                </a:gridCol>
              </a:tblGrid>
              <a:tr h="211625">
                <a:tc>
                  <a:txBody>
                    <a:bodyPr/>
                    <a:lstStyle/>
                    <a:p>
                      <a:pPr marL="0" marR="0" lvl="0" indent="0" algn="l" rtl="0">
                        <a:spcBef>
                          <a:spcPts val="0"/>
                        </a:spcBef>
                        <a:spcAft>
                          <a:spcPts val="0"/>
                        </a:spcAft>
                        <a:buNone/>
                      </a:pPr>
                      <a:r>
                        <a:rPr lang="no-NO" sz="800" u="none" strike="noStrike" cap="none"/>
                        <a:t>code</a:t>
                      </a:r>
                      <a:endParaRPr sz="800"/>
                    </a:p>
                  </a:txBody>
                  <a:tcPr marL="91450" marR="91450" marT="45725" marB="45725">
                    <a:solidFill>
                      <a:srgbClr val="054E72"/>
                    </a:solidFill>
                  </a:tcPr>
                </a:tc>
                <a:tc>
                  <a:txBody>
                    <a:bodyPr/>
                    <a:lstStyle/>
                    <a:p>
                      <a:pPr marL="0" marR="0" lvl="0" indent="0" algn="l" rtl="0">
                        <a:spcBef>
                          <a:spcPts val="0"/>
                        </a:spcBef>
                        <a:spcAft>
                          <a:spcPts val="0"/>
                        </a:spcAft>
                        <a:buNone/>
                      </a:pPr>
                      <a:r>
                        <a:rPr lang="no-NO" sz="800" dirty="0"/>
                        <a:t>category</a:t>
                      </a:r>
                      <a:endParaRPr sz="800" dirty="0"/>
                    </a:p>
                  </a:txBody>
                  <a:tcPr marL="91450" marR="91450" marT="45725" marB="45725">
                    <a:solidFill>
                      <a:srgbClr val="054E72"/>
                    </a:solidFill>
                  </a:tcPr>
                </a:tc>
                <a:extLst>
                  <a:ext uri="{0D108BD9-81ED-4DB2-BD59-A6C34878D82A}">
                    <a16:rowId xmlns:a16="http://schemas.microsoft.com/office/drawing/2014/main" val="10000"/>
                  </a:ext>
                </a:extLst>
              </a:tr>
              <a:tr h="211625">
                <a:tc>
                  <a:txBody>
                    <a:bodyPr/>
                    <a:lstStyle/>
                    <a:p>
                      <a:pPr marL="0" marR="0" lvl="0" indent="0" algn="l" rtl="0">
                        <a:spcBef>
                          <a:spcPts val="0"/>
                        </a:spcBef>
                        <a:spcAft>
                          <a:spcPts val="0"/>
                        </a:spcAft>
                        <a:buNone/>
                      </a:pPr>
                      <a:r>
                        <a:rPr lang="no-NO" sz="800"/>
                        <a:t>0</a:t>
                      </a:r>
                      <a:endParaRPr sz="800"/>
                    </a:p>
                  </a:txBody>
                  <a:tcPr marL="91450" marR="91450" marT="45725" marB="45725"/>
                </a:tc>
                <a:tc>
                  <a:txBody>
                    <a:bodyPr/>
                    <a:lstStyle/>
                    <a:p>
                      <a:pPr marL="0" marR="0" lvl="0" indent="0" algn="l" rtl="0">
                        <a:spcBef>
                          <a:spcPts val="0"/>
                        </a:spcBef>
                        <a:spcAft>
                          <a:spcPts val="0"/>
                        </a:spcAft>
                        <a:buNone/>
                      </a:pPr>
                      <a:r>
                        <a:rPr lang="no-NO" sz="800"/>
                        <a:t>Not  completed ISCED level 1</a:t>
                      </a:r>
                      <a:endParaRPr sz="800"/>
                    </a:p>
                  </a:txBody>
                  <a:tcPr marL="91450" marR="91450" marT="45725" marB="45725"/>
                </a:tc>
                <a:extLst>
                  <a:ext uri="{0D108BD9-81ED-4DB2-BD59-A6C34878D82A}">
                    <a16:rowId xmlns:a16="http://schemas.microsoft.com/office/drawing/2014/main" val="10001"/>
                  </a:ext>
                </a:extLst>
              </a:tr>
              <a:tr h="211625">
                <a:tc>
                  <a:txBody>
                    <a:bodyPr/>
                    <a:lstStyle/>
                    <a:p>
                      <a:pPr marL="0" marR="0" lvl="0" indent="0" algn="l" rtl="0">
                        <a:spcBef>
                          <a:spcPts val="0"/>
                        </a:spcBef>
                        <a:spcAft>
                          <a:spcPts val="0"/>
                        </a:spcAft>
                        <a:buNone/>
                      </a:pPr>
                      <a:r>
                        <a:rPr lang="no-NO" sz="800"/>
                        <a:t>113</a:t>
                      </a:r>
                      <a:endParaRPr sz="800"/>
                    </a:p>
                  </a:txBody>
                  <a:tcPr marL="91450" marR="91450" marT="45725" marB="45725"/>
                </a:tc>
                <a:tc>
                  <a:txBody>
                    <a:bodyPr/>
                    <a:lstStyle/>
                    <a:p>
                      <a:pPr marL="0" marR="0" lvl="0" indent="0" algn="l" rtl="0">
                        <a:spcBef>
                          <a:spcPts val="0"/>
                        </a:spcBef>
                        <a:spcAft>
                          <a:spcPts val="0"/>
                        </a:spcAft>
                        <a:buNone/>
                      </a:pPr>
                      <a:r>
                        <a:rPr lang="no-NO" sz="800"/>
                        <a:t>ISCED 1, completed primary education</a:t>
                      </a:r>
                      <a:endParaRPr sz="800"/>
                    </a:p>
                  </a:txBody>
                  <a:tcPr marL="91450" marR="91450" marT="45725" marB="45725"/>
                </a:tc>
                <a:extLst>
                  <a:ext uri="{0D108BD9-81ED-4DB2-BD59-A6C34878D82A}">
                    <a16:rowId xmlns:a16="http://schemas.microsoft.com/office/drawing/2014/main" val="10002"/>
                  </a:ext>
                </a:extLst>
              </a:tr>
              <a:tr h="211625">
                <a:tc>
                  <a:txBody>
                    <a:bodyPr/>
                    <a:lstStyle/>
                    <a:p>
                      <a:pPr marL="0" marR="0" lvl="0" indent="0" algn="l" rtl="0">
                        <a:spcBef>
                          <a:spcPts val="0"/>
                        </a:spcBef>
                        <a:spcAft>
                          <a:spcPts val="0"/>
                        </a:spcAft>
                        <a:buNone/>
                      </a:pPr>
                      <a:r>
                        <a:rPr lang="no-NO" sz="800"/>
                        <a:t>129</a:t>
                      </a:r>
                      <a:endParaRPr sz="800"/>
                    </a:p>
                  </a:txBody>
                  <a:tcPr marL="91450" marR="91450" marT="45725" marB="45725"/>
                </a:tc>
                <a:tc>
                  <a:txBody>
                    <a:bodyPr/>
                    <a:lstStyle/>
                    <a:p>
                      <a:pPr marL="0" marR="0" lvl="0" indent="0" algn="l" rtl="0">
                        <a:spcBef>
                          <a:spcPts val="0"/>
                        </a:spcBef>
                        <a:spcAft>
                          <a:spcPts val="0"/>
                        </a:spcAft>
                        <a:buNone/>
                      </a:pPr>
                      <a:r>
                        <a:rPr lang="no-NO" sz="800" dirty="0"/>
                        <a:t>Vocational ISCED 2C &lt; 2 years, no access ISCED 3</a:t>
                      </a:r>
                      <a:endParaRPr sz="800" dirty="0"/>
                    </a:p>
                  </a:txBody>
                  <a:tcPr marL="91450" marR="91450" marT="45725" marB="45725"/>
                </a:tc>
                <a:extLst>
                  <a:ext uri="{0D108BD9-81ED-4DB2-BD59-A6C34878D82A}">
                    <a16:rowId xmlns:a16="http://schemas.microsoft.com/office/drawing/2014/main" val="10003"/>
                  </a:ext>
                </a:extLst>
              </a:tr>
              <a:tr h="211625">
                <a:tc>
                  <a:txBody>
                    <a:bodyPr/>
                    <a:lstStyle/>
                    <a:p>
                      <a:pPr marL="0" marR="0" lvl="0" indent="0" algn="l" rtl="0">
                        <a:spcBef>
                          <a:spcPts val="0"/>
                        </a:spcBef>
                        <a:spcAft>
                          <a:spcPts val="0"/>
                        </a:spcAft>
                        <a:buNone/>
                      </a:pPr>
                      <a:r>
                        <a:rPr lang="no-NO" sz="800"/>
                        <a:t>212</a:t>
                      </a:r>
                      <a:endParaRPr sz="800"/>
                    </a:p>
                  </a:txBody>
                  <a:tcPr marL="91450" marR="91450" marT="45725" marB="45725"/>
                </a:tc>
                <a:tc>
                  <a:txBody>
                    <a:bodyPr/>
                    <a:lstStyle/>
                    <a:p>
                      <a:pPr marL="0" marR="0" lvl="0" indent="0" algn="l" rtl="0">
                        <a:spcBef>
                          <a:spcPts val="0"/>
                        </a:spcBef>
                        <a:spcAft>
                          <a:spcPts val="0"/>
                        </a:spcAft>
                        <a:buNone/>
                      </a:pPr>
                      <a:r>
                        <a:rPr lang="no-NO" sz="800" dirty="0"/>
                        <a:t>General/pre-vocational ISCED 2A/2B, access ISCED 3 vocational</a:t>
                      </a:r>
                      <a:endParaRPr sz="800" dirty="0"/>
                    </a:p>
                  </a:txBody>
                  <a:tcPr marL="91450" marR="91450" marT="45725" marB="45725"/>
                </a:tc>
                <a:extLst>
                  <a:ext uri="{0D108BD9-81ED-4DB2-BD59-A6C34878D82A}">
                    <a16:rowId xmlns:a16="http://schemas.microsoft.com/office/drawing/2014/main" val="10004"/>
                  </a:ext>
                </a:extLst>
              </a:tr>
              <a:tr h="211625">
                <a:tc>
                  <a:txBody>
                    <a:bodyPr/>
                    <a:lstStyle/>
                    <a:p>
                      <a:pPr marL="0" marR="0" lvl="0" indent="0" algn="l" rtl="0">
                        <a:spcBef>
                          <a:spcPts val="0"/>
                        </a:spcBef>
                        <a:spcAft>
                          <a:spcPts val="0"/>
                        </a:spcAft>
                        <a:buNone/>
                      </a:pPr>
                      <a:r>
                        <a:rPr lang="no-NO" sz="800"/>
                        <a:t>213</a:t>
                      </a:r>
                      <a:endParaRPr sz="800"/>
                    </a:p>
                  </a:txBody>
                  <a:tcPr marL="91450" marR="91450" marT="45725" marB="45725"/>
                </a:tc>
                <a:tc>
                  <a:txBody>
                    <a:bodyPr/>
                    <a:lstStyle/>
                    <a:p>
                      <a:pPr marL="0" marR="0" lvl="0" indent="0" algn="l" rtl="0">
                        <a:lnSpc>
                          <a:spcPct val="100000"/>
                        </a:lnSpc>
                        <a:spcBef>
                          <a:spcPts val="0"/>
                        </a:spcBef>
                        <a:spcAft>
                          <a:spcPts val="0"/>
                        </a:spcAft>
                        <a:buClr>
                          <a:schemeClr val="dk1"/>
                        </a:buClr>
                        <a:buSzPts val="800"/>
                        <a:buFont typeface="Arial"/>
                        <a:buNone/>
                      </a:pPr>
                      <a:r>
                        <a:rPr lang="no-NO" sz="800"/>
                        <a:t>General ISCED 2A, access ISCED 3A general/all 3</a:t>
                      </a:r>
                      <a:endParaRPr sz="800"/>
                    </a:p>
                  </a:txBody>
                  <a:tcPr marL="91450" marR="91450" marT="45725" marB="45725"/>
                </a:tc>
                <a:extLst>
                  <a:ext uri="{0D108BD9-81ED-4DB2-BD59-A6C34878D82A}">
                    <a16:rowId xmlns:a16="http://schemas.microsoft.com/office/drawing/2014/main" val="10005"/>
                  </a:ext>
                </a:extLst>
              </a:tr>
              <a:tr h="211625">
                <a:tc>
                  <a:txBody>
                    <a:bodyPr/>
                    <a:lstStyle/>
                    <a:p>
                      <a:pPr marL="0" marR="0" lvl="0" indent="0" algn="l" rtl="0">
                        <a:spcBef>
                          <a:spcPts val="0"/>
                        </a:spcBef>
                        <a:spcAft>
                          <a:spcPts val="0"/>
                        </a:spcAft>
                        <a:buNone/>
                      </a:pPr>
                      <a:r>
                        <a:rPr lang="no-NO" sz="800"/>
                        <a:t>221</a:t>
                      </a:r>
                      <a:endParaRPr sz="800"/>
                    </a:p>
                  </a:txBody>
                  <a:tcPr marL="91450" marR="91450" marT="45725" marB="45725"/>
                </a:tc>
                <a:tc>
                  <a:txBody>
                    <a:bodyPr/>
                    <a:lstStyle/>
                    <a:p>
                      <a:pPr marL="0" marR="0" lvl="0" indent="0" algn="l" rtl="0">
                        <a:spcBef>
                          <a:spcPts val="0"/>
                        </a:spcBef>
                        <a:spcAft>
                          <a:spcPts val="0"/>
                        </a:spcAft>
                        <a:buNone/>
                      </a:pPr>
                      <a:r>
                        <a:rPr lang="no-NO" sz="800"/>
                        <a:t>Vocational ISCED 2C &gt;= 2 years, no access ISCED 3</a:t>
                      </a:r>
                      <a:endParaRPr sz="800"/>
                    </a:p>
                  </a:txBody>
                  <a:tcPr marL="91450" marR="91450" marT="45725" marB="45725"/>
                </a:tc>
                <a:extLst>
                  <a:ext uri="{0D108BD9-81ED-4DB2-BD59-A6C34878D82A}">
                    <a16:rowId xmlns:a16="http://schemas.microsoft.com/office/drawing/2014/main" val="10006"/>
                  </a:ext>
                </a:extLst>
              </a:tr>
              <a:tr h="211625">
                <a:tc>
                  <a:txBody>
                    <a:bodyPr/>
                    <a:lstStyle/>
                    <a:p>
                      <a:pPr marL="0" marR="0" lvl="0" indent="0" algn="l" rtl="0">
                        <a:spcBef>
                          <a:spcPts val="0"/>
                        </a:spcBef>
                        <a:spcAft>
                          <a:spcPts val="0"/>
                        </a:spcAft>
                        <a:buNone/>
                      </a:pPr>
                      <a:r>
                        <a:rPr lang="no-NO" sz="800"/>
                        <a:t>222</a:t>
                      </a:r>
                      <a:endParaRPr sz="800"/>
                    </a:p>
                  </a:txBody>
                  <a:tcPr marL="91450" marR="91450" marT="45725" marB="45725"/>
                </a:tc>
                <a:tc>
                  <a:txBody>
                    <a:bodyPr/>
                    <a:lstStyle/>
                    <a:p>
                      <a:pPr marL="0" marR="0" lvl="0" indent="0" algn="l" rtl="0">
                        <a:spcBef>
                          <a:spcPts val="0"/>
                        </a:spcBef>
                        <a:spcAft>
                          <a:spcPts val="0"/>
                        </a:spcAft>
                        <a:buNone/>
                      </a:pPr>
                      <a:r>
                        <a:rPr lang="no-NO" sz="800"/>
                        <a:t>Vocational ISCED 2A/B, access ISCED 3 vocational</a:t>
                      </a:r>
                      <a:endParaRPr sz="800"/>
                    </a:p>
                  </a:txBody>
                  <a:tcPr marL="91450" marR="91450" marT="45725" marB="45725"/>
                </a:tc>
                <a:extLst>
                  <a:ext uri="{0D108BD9-81ED-4DB2-BD59-A6C34878D82A}">
                    <a16:rowId xmlns:a16="http://schemas.microsoft.com/office/drawing/2014/main" val="10007"/>
                  </a:ext>
                </a:extLst>
              </a:tr>
              <a:tr h="211625">
                <a:tc>
                  <a:txBody>
                    <a:bodyPr/>
                    <a:lstStyle/>
                    <a:p>
                      <a:pPr marL="0" marR="0" lvl="0" indent="0" algn="l" rtl="0">
                        <a:spcBef>
                          <a:spcPts val="0"/>
                        </a:spcBef>
                        <a:spcAft>
                          <a:spcPts val="0"/>
                        </a:spcAft>
                        <a:buNone/>
                      </a:pPr>
                      <a:r>
                        <a:rPr lang="no-NO" sz="800"/>
                        <a:t>223</a:t>
                      </a:r>
                      <a:endParaRPr sz="800"/>
                    </a:p>
                  </a:txBody>
                  <a:tcPr marL="91450" marR="91450" marT="45725" marB="45725"/>
                </a:tc>
                <a:tc>
                  <a:txBody>
                    <a:bodyPr/>
                    <a:lstStyle/>
                    <a:p>
                      <a:pPr marL="0" marR="0" lvl="0" indent="0" algn="l" rtl="0">
                        <a:spcBef>
                          <a:spcPts val="0"/>
                        </a:spcBef>
                        <a:spcAft>
                          <a:spcPts val="0"/>
                        </a:spcAft>
                        <a:buNone/>
                      </a:pPr>
                      <a:r>
                        <a:rPr lang="no-NO" sz="800"/>
                        <a:t>Vocational ISCED 2, access ISCED 3 general/all</a:t>
                      </a:r>
                      <a:endParaRPr sz="800"/>
                    </a:p>
                  </a:txBody>
                  <a:tcPr marL="91450" marR="91450" marT="45725" marB="45725"/>
                </a:tc>
                <a:extLst>
                  <a:ext uri="{0D108BD9-81ED-4DB2-BD59-A6C34878D82A}">
                    <a16:rowId xmlns:a16="http://schemas.microsoft.com/office/drawing/2014/main" val="10008"/>
                  </a:ext>
                </a:extLst>
              </a:tr>
              <a:tr h="211625">
                <a:tc>
                  <a:txBody>
                    <a:bodyPr/>
                    <a:lstStyle/>
                    <a:p>
                      <a:pPr marL="0" marR="0" lvl="0" indent="0" algn="l" rtl="0">
                        <a:spcBef>
                          <a:spcPts val="0"/>
                        </a:spcBef>
                        <a:spcAft>
                          <a:spcPts val="0"/>
                        </a:spcAft>
                        <a:buNone/>
                      </a:pPr>
                      <a:r>
                        <a:rPr lang="no-NO" sz="800"/>
                        <a:t>229</a:t>
                      </a:r>
                      <a:endParaRPr sz="800"/>
                    </a:p>
                  </a:txBody>
                  <a:tcPr marL="91450" marR="91450" marT="45725" marB="45725"/>
                </a:tc>
                <a:tc>
                  <a:txBody>
                    <a:bodyPr/>
                    <a:lstStyle/>
                    <a:p>
                      <a:pPr marL="0" marR="0" lvl="0" indent="0" algn="l" rtl="0">
                        <a:spcBef>
                          <a:spcPts val="0"/>
                        </a:spcBef>
                        <a:spcAft>
                          <a:spcPts val="0"/>
                        </a:spcAft>
                        <a:buNone/>
                      </a:pPr>
                      <a:r>
                        <a:rPr lang="no-NO" sz="800"/>
                        <a:t>Vocational Isced 3C &lt; 2 years, no access ISCED 5</a:t>
                      </a:r>
                      <a:endParaRPr sz="800"/>
                    </a:p>
                  </a:txBody>
                  <a:tcPr marL="91450" marR="91450" marT="45725" marB="45725"/>
                </a:tc>
                <a:extLst>
                  <a:ext uri="{0D108BD9-81ED-4DB2-BD59-A6C34878D82A}">
                    <a16:rowId xmlns:a16="http://schemas.microsoft.com/office/drawing/2014/main" val="10009"/>
                  </a:ext>
                </a:extLst>
              </a:tr>
              <a:tr h="211625">
                <a:tc>
                  <a:txBody>
                    <a:bodyPr/>
                    <a:lstStyle/>
                    <a:p>
                      <a:pPr marL="0" marR="0" lvl="0" indent="0" algn="l" rtl="0">
                        <a:spcBef>
                          <a:spcPts val="0"/>
                        </a:spcBef>
                        <a:spcAft>
                          <a:spcPts val="0"/>
                        </a:spcAft>
                        <a:buNone/>
                      </a:pPr>
                      <a:r>
                        <a:rPr lang="no-NO" sz="800"/>
                        <a:t>311</a:t>
                      </a:r>
                      <a:endParaRPr sz="800"/>
                    </a:p>
                  </a:txBody>
                  <a:tcPr marL="91450" marR="91450" marT="45725" marB="45725"/>
                </a:tc>
                <a:tc>
                  <a:txBody>
                    <a:bodyPr/>
                    <a:lstStyle/>
                    <a:p>
                      <a:pPr marL="0" marR="0" lvl="0" indent="0" algn="l" rtl="0">
                        <a:spcBef>
                          <a:spcPts val="0"/>
                        </a:spcBef>
                        <a:spcAft>
                          <a:spcPts val="0"/>
                        </a:spcAft>
                        <a:buNone/>
                      </a:pPr>
                      <a:r>
                        <a:rPr lang="no-NO" sz="800"/>
                        <a:t>General ISCED 3 &gt;=2 years, no access ISCED 5</a:t>
                      </a:r>
                      <a:endParaRPr sz="800"/>
                    </a:p>
                  </a:txBody>
                  <a:tcPr marL="91450" marR="91450" marT="45725" marB="45725"/>
                </a:tc>
                <a:extLst>
                  <a:ext uri="{0D108BD9-81ED-4DB2-BD59-A6C34878D82A}">
                    <a16:rowId xmlns:a16="http://schemas.microsoft.com/office/drawing/2014/main" val="10010"/>
                  </a:ext>
                </a:extLst>
              </a:tr>
              <a:tr h="211625">
                <a:tc>
                  <a:txBody>
                    <a:bodyPr/>
                    <a:lstStyle/>
                    <a:p>
                      <a:pPr marL="0" marR="0" lvl="0" indent="0" algn="l" rtl="0">
                        <a:spcBef>
                          <a:spcPts val="0"/>
                        </a:spcBef>
                        <a:spcAft>
                          <a:spcPts val="0"/>
                        </a:spcAft>
                        <a:buNone/>
                      </a:pPr>
                      <a:r>
                        <a:rPr lang="no-NO" sz="800"/>
                        <a:t>312</a:t>
                      </a:r>
                      <a:endParaRPr sz="800"/>
                    </a:p>
                  </a:txBody>
                  <a:tcPr marL="91450" marR="91450" marT="45725" marB="45725"/>
                </a:tc>
                <a:tc>
                  <a:txBody>
                    <a:bodyPr/>
                    <a:lstStyle/>
                    <a:p>
                      <a:pPr marL="0" marR="0" lvl="0" indent="0" algn="l" rtl="0">
                        <a:spcBef>
                          <a:spcPts val="0"/>
                        </a:spcBef>
                        <a:spcAft>
                          <a:spcPts val="0"/>
                        </a:spcAft>
                        <a:buNone/>
                      </a:pPr>
                      <a:r>
                        <a:rPr lang="no-NO" sz="800"/>
                        <a:t>General ISCED 3A/3B, access ISCED 5B/lower tier 5A</a:t>
                      </a:r>
                      <a:endParaRPr sz="800"/>
                    </a:p>
                  </a:txBody>
                  <a:tcPr marL="91450" marR="91450" marT="45725" marB="45725"/>
                </a:tc>
                <a:extLst>
                  <a:ext uri="{0D108BD9-81ED-4DB2-BD59-A6C34878D82A}">
                    <a16:rowId xmlns:a16="http://schemas.microsoft.com/office/drawing/2014/main" val="10011"/>
                  </a:ext>
                </a:extLst>
              </a:tr>
              <a:tr h="211625">
                <a:tc>
                  <a:txBody>
                    <a:bodyPr/>
                    <a:lstStyle/>
                    <a:p>
                      <a:pPr marL="0" marR="0" lvl="0" indent="0" algn="l" rtl="0">
                        <a:spcBef>
                          <a:spcPts val="0"/>
                        </a:spcBef>
                        <a:spcAft>
                          <a:spcPts val="0"/>
                        </a:spcAft>
                        <a:buNone/>
                      </a:pPr>
                      <a:r>
                        <a:rPr lang="no-NO" sz="800"/>
                        <a:t>313 </a:t>
                      </a:r>
                      <a:endParaRPr sz="800"/>
                    </a:p>
                  </a:txBody>
                  <a:tcPr marL="91450" marR="91450" marT="45725" marB="45725"/>
                </a:tc>
                <a:tc>
                  <a:txBody>
                    <a:bodyPr/>
                    <a:lstStyle/>
                    <a:p>
                      <a:pPr marL="0" marR="0" lvl="0" indent="0" algn="l" rtl="0">
                        <a:spcBef>
                          <a:spcPts val="0"/>
                        </a:spcBef>
                        <a:spcAft>
                          <a:spcPts val="0"/>
                        </a:spcAft>
                        <a:buNone/>
                      </a:pPr>
                      <a:r>
                        <a:rPr lang="no-NO" sz="800"/>
                        <a:t>General ISCED 3A, access upper tier ISCED 5A/all 5</a:t>
                      </a:r>
                      <a:endParaRPr sz="800"/>
                    </a:p>
                  </a:txBody>
                  <a:tcPr marL="91450" marR="91450" marT="45725" marB="45725"/>
                </a:tc>
                <a:extLst>
                  <a:ext uri="{0D108BD9-81ED-4DB2-BD59-A6C34878D82A}">
                    <a16:rowId xmlns:a16="http://schemas.microsoft.com/office/drawing/2014/main" val="10012"/>
                  </a:ext>
                </a:extLst>
              </a:tr>
              <a:tr h="211625">
                <a:tc>
                  <a:txBody>
                    <a:bodyPr/>
                    <a:lstStyle/>
                    <a:p>
                      <a:pPr marL="0" marR="0" lvl="0" indent="0" algn="l" rtl="0">
                        <a:spcBef>
                          <a:spcPts val="0"/>
                        </a:spcBef>
                        <a:spcAft>
                          <a:spcPts val="0"/>
                        </a:spcAft>
                        <a:buNone/>
                      </a:pPr>
                      <a:r>
                        <a:rPr lang="no-NO" sz="800"/>
                        <a:t>321</a:t>
                      </a:r>
                      <a:endParaRPr sz="800"/>
                    </a:p>
                  </a:txBody>
                  <a:tcPr marL="91450" marR="91450" marT="45725" marB="45725"/>
                </a:tc>
                <a:tc>
                  <a:txBody>
                    <a:bodyPr/>
                    <a:lstStyle/>
                    <a:p>
                      <a:pPr marL="0" marR="0" lvl="0" indent="0" algn="l" rtl="0">
                        <a:spcBef>
                          <a:spcPts val="0"/>
                        </a:spcBef>
                        <a:spcAft>
                          <a:spcPts val="0"/>
                        </a:spcAft>
                        <a:buNone/>
                      </a:pPr>
                      <a:r>
                        <a:rPr lang="no-NO" sz="800" dirty="0"/>
                        <a:t>Vocational ISCED 3C &gt;=2 years, no access ISCED 5</a:t>
                      </a:r>
                      <a:endParaRPr sz="800" dirty="0"/>
                    </a:p>
                  </a:txBody>
                  <a:tcPr marL="91450" marR="91450" marT="45725" marB="45725"/>
                </a:tc>
                <a:extLst>
                  <a:ext uri="{0D108BD9-81ED-4DB2-BD59-A6C34878D82A}">
                    <a16:rowId xmlns:a16="http://schemas.microsoft.com/office/drawing/2014/main" val="10013"/>
                  </a:ext>
                </a:extLst>
              </a:tr>
              <a:tr h="211625">
                <a:tc>
                  <a:txBody>
                    <a:bodyPr/>
                    <a:lstStyle/>
                    <a:p>
                      <a:pPr marL="0" marR="0" lvl="0" indent="0" algn="l" rtl="0">
                        <a:spcBef>
                          <a:spcPts val="0"/>
                        </a:spcBef>
                        <a:spcAft>
                          <a:spcPts val="0"/>
                        </a:spcAft>
                        <a:buNone/>
                      </a:pPr>
                      <a:r>
                        <a:rPr lang="no-NO" sz="800"/>
                        <a:t>322</a:t>
                      </a:r>
                      <a:endParaRPr sz="800"/>
                    </a:p>
                  </a:txBody>
                  <a:tcPr marL="91450" marR="91450" marT="45725" marB="45725"/>
                </a:tc>
                <a:tc>
                  <a:txBody>
                    <a:bodyPr/>
                    <a:lstStyle/>
                    <a:p>
                      <a:pPr marL="0" marR="0" lvl="0" indent="0" algn="l" rtl="0">
                        <a:spcBef>
                          <a:spcPts val="0"/>
                        </a:spcBef>
                        <a:spcAft>
                          <a:spcPts val="0"/>
                        </a:spcAft>
                        <a:buNone/>
                      </a:pPr>
                      <a:r>
                        <a:rPr lang="no-NO" sz="800"/>
                        <a:t>Vocational ISCED 3A, access ISCED 5B/lower tier 5A</a:t>
                      </a:r>
                      <a:endParaRPr sz="800"/>
                    </a:p>
                  </a:txBody>
                  <a:tcPr marL="91450" marR="91450" marT="45725" marB="45725"/>
                </a:tc>
                <a:extLst>
                  <a:ext uri="{0D108BD9-81ED-4DB2-BD59-A6C34878D82A}">
                    <a16:rowId xmlns:a16="http://schemas.microsoft.com/office/drawing/2014/main" val="10014"/>
                  </a:ext>
                </a:extLst>
              </a:tr>
              <a:tr h="211625">
                <a:tc>
                  <a:txBody>
                    <a:bodyPr/>
                    <a:lstStyle/>
                    <a:p>
                      <a:pPr marL="0" marR="0" lvl="0" indent="0" algn="l" rtl="0">
                        <a:spcBef>
                          <a:spcPts val="0"/>
                        </a:spcBef>
                        <a:spcAft>
                          <a:spcPts val="0"/>
                        </a:spcAft>
                        <a:buNone/>
                      </a:pPr>
                      <a:r>
                        <a:rPr lang="no-NO" sz="800"/>
                        <a:t>323</a:t>
                      </a:r>
                      <a:endParaRPr sz="800"/>
                    </a:p>
                  </a:txBody>
                  <a:tcPr marL="91450" marR="91450" marT="45725" marB="45725"/>
                </a:tc>
                <a:tc>
                  <a:txBody>
                    <a:bodyPr/>
                    <a:lstStyle/>
                    <a:p>
                      <a:pPr marL="0" marR="0" lvl="0" indent="0" algn="l" rtl="0">
                        <a:spcBef>
                          <a:spcPts val="0"/>
                        </a:spcBef>
                        <a:spcAft>
                          <a:spcPts val="0"/>
                        </a:spcAft>
                        <a:buNone/>
                      </a:pPr>
                      <a:r>
                        <a:rPr lang="no-NO" sz="800" dirty="0"/>
                        <a:t>Vocational ISCED 3A, access upper tier ISCED 5A/all 5</a:t>
                      </a:r>
                      <a:endParaRPr sz="800" dirty="0"/>
                    </a:p>
                  </a:txBody>
                  <a:tcPr marL="91450" marR="91450" marT="45725" marB="45725"/>
                </a:tc>
                <a:extLst>
                  <a:ext uri="{0D108BD9-81ED-4DB2-BD59-A6C34878D82A}">
                    <a16:rowId xmlns:a16="http://schemas.microsoft.com/office/drawing/2014/main" val="10015"/>
                  </a:ext>
                </a:extLst>
              </a:tr>
              <a:tr h="211625">
                <a:tc>
                  <a:txBody>
                    <a:bodyPr/>
                    <a:lstStyle/>
                    <a:p>
                      <a:pPr marL="0" marR="0" lvl="0" indent="0" algn="l" rtl="0">
                        <a:spcBef>
                          <a:spcPts val="0"/>
                        </a:spcBef>
                        <a:spcAft>
                          <a:spcPts val="0"/>
                        </a:spcAft>
                        <a:buNone/>
                      </a:pPr>
                      <a:r>
                        <a:rPr lang="no-NO" sz="800" dirty="0"/>
                        <a:t>412</a:t>
                      </a:r>
                      <a:endParaRPr sz="800" dirty="0"/>
                    </a:p>
                  </a:txBody>
                  <a:tcPr marL="91450" marR="91450" marT="45725" marB="45725"/>
                </a:tc>
                <a:tc>
                  <a:txBody>
                    <a:bodyPr/>
                    <a:lstStyle/>
                    <a:p>
                      <a:pPr marL="0" marR="0" lvl="0" indent="0" algn="l" rtl="0">
                        <a:spcBef>
                          <a:spcPts val="0"/>
                        </a:spcBef>
                        <a:spcAft>
                          <a:spcPts val="0"/>
                        </a:spcAft>
                        <a:buNone/>
                      </a:pPr>
                      <a:r>
                        <a:rPr lang="no-NO" sz="800" dirty="0"/>
                        <a:t>General ISCED 4A/4B, access ISCED 5B/lower tier 5A</a:t>
                      </a:r>
                      <a:endParaRPr sz="800" dirty="0"/>
                    </a:p>
                  </a:txBody>
                  <a:tcPr marL="91450" marR="91450" marT="45725" marB="45725"/>
                </a:tc>
                <a:extLst>
                  <a:ext uri="{0D108BD9-81ED-4DB2-BD59-A6C34878D82A}">
                    <a16:rowId xmlns:a16="http://schemas.microsoft.com/office/drawing/2014/main" val="10016"/>
                  </a:ext>
                </a:extLst>
              </a:tr>
              <a:tr h="211625">
                <a:tc>
                  <a:txBody>
                    <a:bodyPr/>
                    <a:lstStyle/>
                    <a:p>
                      <a:pPr marL="0" marR="0" lvl="0" indent="0" algn="l" rtl="0">
                        <a:spcBef>
                          <a:spcPts val="0"/>
                        </a:spcBef>
                        <a:spcAft>
                          <a:spcPts val="0"/>
                        </a:spcAft>
                        <a:buNone/>
                      </a:pPr>
                      <a:r>
                        <a:rPr lang="no-NO" sz="800" dirty="0"/>
                        <a:t>413</a:t>
                      </a:r>
                      <a:endParaRPr sz="800" dirty="0"/>
                    </a:p>
                  </a:txBody>
                  <a:tcPr marL="91450" marR="91450" marT="45725" marB="45725"/>
                </a:tc>
                <a:tc>
                  <a:txBody>
                    <a:bodyPr/>
                    <a:lstStyle/>
                    <a:p>
                      <a:pPr marL="0" marR="0" lvl="0" indent="0" algn="l" rtl="0">
                        <a:spcBef>
                          <a:spcPts val="0"/>
                        </a:spcBef>
                        <a:spcAft>
                          <a:spcPts val="0"/>
                        </a:spcAft>
                        <a:buNone/>
                      </a:pPr>
                      <a:r>
                        <a:rPr lang="no-NO" sz="800"/>
                        <a:t>General ISCED 4A, access upper tier ISCED 5A/all 5</a:t>
                      </a:r>
                      <a:endParaRPr sz="800"/>
                    </a:p>
                  </a:txBody>
                  <a:tcPr marL="91450" marR="91450" marT="45725" marB="45725"/>
                </a:tc>
                <a:extLst>
                  <a:ext uri="{0D108BD9-81ED-4DB2-BD59-A6C34878D82A}">
                    <a16:rowId xmlns:a16="http://schemas.microsoft.com/office/drawing/2014/main" val="10017"/>
                  </a:ext>
                </a:extLst>
              </a:tr>
              <a:tr h="211625">
                <a:tc>
                  <a:txBody>
                    <a:bodyPr/>
                    <a:lstStyle/>
                    <a:p>
                      <a:pPr marL="0" marR="0" lvl="0" indent="0" algn="l" rtl="0">
                        <a:spcBef>
                          <a:spcPts val="0"/>
                        </a:spcBef>
                        <a:spcAft>
                          <a:spcPts val="0"/>
                        </a:spcAft>
                        <a:buNone/>
                      </a:pPr>
                      <a:r>
                        <a:rPr lang="no-NO" sz="800" dirty="0"/>
                        <a:t>421</a:t>
                      </a:r>
                      <a:endParaRPr sz="800" dirty="0"/>
                    </a:p>
                  </a:txBody>
                  <a:tcPr marL="91450" marR="91450" marT="45725" marB="45725"/>
                </a:tc>
                <a:tc>
                  <a:txBody>
                    <a:bodyPr/>
                    <a:lstStyle/>
                    <a:p>
                      <a:pPr marL="0" marR="0" lvl="0" indent="0" algn="l" rtl="0">
                        <a:spcBef>
                          <a:spcPts val="0"/>
                        </a:spcBef>
                        <a:spcAft>
                          <a:spcPts val="0"/>
                        </a:spcAft>
                        <a:buNone/>
                      </a:pPr>
                      <a:r>
                        <a:rPr lang="no-NO" sz="800"/>
                        <a:t>ISCED 4 programmes without access ISCED 5</a:t>
                      </a:r>
                      <a:endParaRPr sz="800"/>
                    </a:p>
                  </a:txBody>
                  <a:tcPr marL="91450" marR="91450" marT="45725" marB="45725"/>
                </a:tc>
                <a:extLst>
                  <a:ext uri="{0D108BD9-81ED-4DB2-BD59-A6C34878D82A}">
                    <a16:rowId xmlns:a16="http://schemas.microsoft.com/office/drawing/2014/main" val="10018"/>
                  </a:ext>
                </a:extLst>
              </a:tr>
              <a:tr h="211625">
                <a:tc>
                  <a:txBody>
                    <a:bodyPr/>
                    <a:lstStyle/>
                    <a:p>
                      <a:pPr marL="0" marR="0" lvl="0" indent="0" algn="l" rtl="0">
                        <a:spcBef>
                          <a:spcPts val="0"/>
                        </a:spcBef>
                        <a:spcAft>
                          <a:spcPts val="0"/>
                        </a:spcAft>
                        <a:buNone/>
                      </a:pPr>
                      <a:r>
                        <a:rPr lang="no-NO" sz="800" dirty="0"/>
                        <a:t>422</a:t>
                      </a:r>
                      <a:endParaRPr sz="800" dirty="0"/>
                    </a:p>
                  </a:txBody>
                  <a:tcPr marL="91450" marR="91450" marT="45725" marB="45725"/>
                </a:tc>
                <a:tc>
                  <a:txBody>
                    <a:bodyPr/>
                    <a:lstStyle/>
                    <a:p>
                      <a:pPr marL="0" marR="0" lvl="0" indent="0" algn="l" rtl="0">
                        <a:lnSpc>
                          <a:spcPct val="100000"/>
                        </a:lnSpc>
                        <a:spcBef>
                          <a:spcPts val="0"/>
                        </a:spcBef>
                        <a:spcAft>
                          <a:spcPts val="0"/>
                        </a:spcAft>
                        <a:buClr>
                          <a:schemeClr val="dk1"/>
                        </a:buClr>
                        <a:buSzPts val="800"/>
                        <a:buFont typeface="Arial"/>
                        <a:buNone/>
                      </a:pPr>
                      <a:r>
                        <a:rPr lang="no-NO" sz="800" dirty="0"/>
                        <a:t>Vocational ISCED 4A/4B, access ISCED 5B/lower tier 5A</a:t>
                      </a:r>
                      <a:endParaRPr dirty="0"/>
                    </a:p>
                  </a:txBody>
                  <a:tcPr marL="91450" marR="91450" marT="45725" marB="45725"/>
                </a:tc>
                <a:extLst>
                  <a:ext uri="{0D108BD9-81ED-4DB2-BD59-A6C34878D82A}">
                    <a16:rowId xmlns:a16="http://schemas.microsoft.com/office/drawing/2014/main" val="10019"/>
                  </a:ext>
                </a:extLst>
              </a:tr>
              <a:tr h="211625">
                <a:tc>
                  <a:txBody>
                    <a:bodyPr/>
                    <a:lstStyle/>
                    <a:p>
                      <a:pPr marL="0" marR="0" lvl="0" indent="0" algn="l" rtl="0">
                        <a:spcBef>
                          <a:spcPts val="0"/>
                        </a:spcBef>
                        <a:spcAft>
                          <a:spcPts val="0"/>
                        </a:spcAft>
                        <a:buNone/>
                      </a:pPr>
                      <a:r>
                        <a:rPr lang="no-NO" sz="800"/>
                        <a:t>423</a:t>
                      </a:r>
                      <a:endParaRPr sz="800"/>
                    </a:p>
                  </a:txBody>
                  <a:tcPr marL="91450" marR="91450" marT="45725" marB="45725"/>
                </a:tc>
                <a:tc>
                  <a:txBody>
                    <a:bodyPr/>
                    <a:lstStyle/>
                    <a:p>
                      <a:pPr marL="0" marR="0" lvl="0" indent="0" algn="l" rtl="0">
                        <a:spcBef>
                          <a:spcPts val="0"/>
                        </a:spcBef>
                        <a:spcAft>
                          <a:spcPts val="0"/>
                        </a:spcAft>
                        <a:buNone/>
                      </a:pPr>
                      <a:r>
                        <a:rPr lang="no-NO" sz="800" dirty="0"/>
                        <a:t>Vocational ISCED 4A, access upper  tier ISCED 5A/all 5</a:t>
                      </a:r>
                      <a:endParaRPr sz="800" dirty="0"/>
                    </a:p>
                  </a:txBody>
                  <a:tcPr marL="91450" marR="91450" marT="45725" marB="45725"/>
                </a:tc>
                <a:extLst>
                  <a:ext uri="{0D108BD9-81ED-4DB2-BD59-A6C34878D82A}">
                    <a16:rowId xmlns:a16="http://schemas.microsoft.com/office/drawing/2014/main" val="10020"/>
                  </a:ext>
                </a:extLst>
              </a:tr>
              <a:tr h="338625">
                <a:tc>
                  <a:txBody>
                    <a:bodyPr/>
                    <a:lstStyle/>
                    <a:p>
                      <a:pPr marL="0" marR="0" lvl="0" indent="0" algn="l" rtl="0">
                        <a:spcBef>
                          <a:spcPts val="0"/>
                        </a:spcBef>
                        <a:spcAft>
                          <a:spcPts val="0"/>
                        </a:spcAft>
                        <a:buNone/>
                      </a:pPr>
                      <a:r>
                        <a:rPr lang="no-NO" sz="800"/>
                        <a:t>510</a:t>
                      </a:r>
                      <a:endParaRPr sz="800"/>
                    </a:p>
                  </a:txBody>
                  <a:tcPr marL="91450" marR="91450" marT="45725" marB="45725"/>
                </a:tc>
                <a:tc>
                  <a:txBody>
                    <a:bodyPr/>
                    <a:lstStyle/>
                    <a:p>
                      <a:pPr marL="0" marR="0" lvl="0" indent="0" algn="l" rtl="0">
                        <a:spcBef>
                          <a:spcPts val="0"/>
                        </a:spcBef>
                        <a:spcAft>
                          <a:spcPts val="0"/>
                        </a:spcAft>
                        <a:buNone/>
                      </a:pPr>
                      <a:r>
                        <a:rPr lang="no-NO" sz="800" dirty="0"/>
                        <a:t>ISCED 5A short, intermediate/academic/general tertiary below bachelor</a:t>
                      </a:r>
                      <a:endParaRPr sz="800" dirty="0"/>
                    </a:p>
                  </a:txBody>
                  <a:tcPr marL="91450" marR="91450" marT="45725" marB="45725"/>
                </a:tc>
                <a:extLst>
                  <a:ext uri="{0D108BD9-81ED-4DB2-BD59-A6C34878D82A}">
                    <a16:rowId xmlns:a16="http://schemas.microsoft.com/office/drawing/2014/main" val="10021"/>
                  </a:ext>
                </a:extLst>
              </a:tr>
              <a:tr h="211625">
                <a:tc>
                  <a:txBody>
                    <a:bodyPr/>
                    <a:lstStyle/>
                    <a:p>
                      <a:pPr marL="0" marR="0" lvl="0" indent="0" algn="l" rtl="0">
                        <a:spcBef>
                          <a:spcPts val="0"/>
                        </a:spcBef>
                        <a:spcAft>
                          <a:spcPts val="0"/>
                        </a:spcAft>
                        <a:buNone/>
                      </a:pPr>
                      <a:r>
                        <a:rPr lang="no-NO" sz="800"/>
                        <a:t>520</a:t>
                      </a:r>
                      <a:endParaRPr sz="800"/>
                    </a:p>
                  </a:txBody>
                  <a:tcPr marL="91450" marR="91450" marT="45725" marB="45725"/>
                </a:tc>
                <a:tc>
                  <a:txBody>
                    <a:bodyPr/>
                    <a:lstStyle/>
                    <a:p>
                      <a:pPr marL="0" marR="0" lvl="0" indent="0" algn="l" rtl="0">
                        <a:spcBef>
                          <a:spcPts val="0"/>
                        </a:spcBef>
                        <a:spcAft>
                          <a:spcPts val="0"/>
                        </a:spcAft>
                        <a:buNone/>
                      </a:pPr>
                      <a:r>
                        <a:rPr lang="no-NO" sz="800" dirty="0"/>
                        <a:t>ISCED 5B short, advanced vocational education</a:t>
                      </a:r>
                      <a:endParaRPr sz="800" dirty="0"/>
                    </a:p>
                  </a:txBody>
                  <a:tcPr marL="91450" marR="91450" marT="45725" marB="45725"/>
                </a:tc>
                <a:extLst>
                  <a:ext uri="{0D108BD9-81ED-4DB2-BD59-A6C34878D82A}">
                    <a16:rowId xmlns:a16="http://schemas.microsoft.com/office/drawing/2014/main" val="10022"/>
                  </a:ext>
                </a:extLst>
              </a:tr>
              <a:tr h="211625">
                <a:tc>
                  <a:txBody>
                    <a:bodyPr/>
                    <a:lstStyle/>
                    <a:p>
                      <a:pPr marL="0" marR="0" lvl="0" indent="0" algn="l" rtl="0">
                        <a:spcBef>
                          <a:spcPts val="0"/>
                        </a:spcBef>
                        <a:spcAft>
                          <a:spcPts val="0"/>
                        </a:spcAft>
                        <a:buNone/>
                      </a:pPr>
                      <a:r>
                        <a:rPr lang="no-NO" sz="800"/>
                        <a:t>610 </a:t>
                      </a:r>
                      <a:endParaRPr sz="800"/>
                    </a:p>
                  </a:txBody>
                  <a:tcPr marL="91450" marR="91450" marT="45725" marB="45725"/>
                </a:tc>
                <a:tc>
                  <a:txBody>
                    <a:bodyPr/>
                    <a:lstStyle/>
                    <a:p>
                      <a:pPr marL="0" marR="0" lvl="0" indent="0" algn="l" rtl="0">
                        <a:spcBef>
                          <a:spcPts val="0"/>
                        </a:spcBef>
                        <a:spcAft>
                          <a:spcPts val="0"/>
                        </a:spcAft>
                        <a:buNone/>
                      </a:pPr>
                      <a:r>
                        <a:rPr lang="no-NO" sz="800" dirty="0"/>
                        <a:t>ISCED 5A medium, bachelor/equivalent fro lower tier tertiary</a:t>
                      </a:r>
                      <a:endParaRPr sz="800" dirty="0"/>
                    </a:p>
                  </a:txBody>
                  <a:tcPr marL="91450" marR="91450" marT="45725" marB="45725"/>
                </a:tc>
                <a:extLst>
                  <a:ext uri="{0D108BD9-81ED-4DB2-BD59-A6C34878D82A}">
                    <a16:rowId xmlns:a16="http://schemas.microsoft.com/office/drawing/2014/main" val="10023"/>
                  </a:ext>
                </a:extLst>
              </a:tr>
              <a:tr h="338625">
                <a:tc>
                  <a:txBody>
                    <a:bodyPr/>
                    <a:lstStyle/>
                    <a:p>
                      <a:pPr marL="0" marR="0" lvl="0" indent="0" algn="l" rtl="0">
                        <a:spcBef>
                          <a:spcPts val="0"/>
                        </a:spcBef>
                        <a:spcAft>
                          <a:spcPts val="0"/>
                        </a:spcAft>
                        <a:buNone/>
                      </a:pPr>
                      <a:r>
                        <a:rPr lang="no-NO" sz="800"/>
                        <a:t>620</a:t>
                      </a:r>
                      <a:endParaRPr sz="800"/>
                    </a:p>
                  </a:txBody>
                  <a:tcPr marL="91450" marR="91450" marT="45725" marB="45725"/>
                </a:tc>
                <a:tc>
                  <a:txBody>
                    <a:bodyPr/>
                    <a:lstStyle/>
                    <a:p>
                      <a:pPr marL="0" marR="0" lvl="0" indent="0" algn="l" rtl="0">
                        <a:spcBef>
                          <a:spcPts val="0"/>
                        </a:spcBef>
                        <a:spcAft>
                          <a:spcPts val="0"/>
                        </a:spcAft>
                        <a:buNone/>
                      </a:pPr>
                      <a:r>
                        <a:rPr lang="no-NO" sz="800" dirty="0"/>
                        <a:t>ISCED 5A medium, bachelor/equivalent from upper/single tier tertiary</a:t>
                      </a:r>
                      <a:endParaRPr sz="800" dirty="0"/>
                    </a:p>
                  </a:txBody>
                  <a:tcPr marL="91450" marR="91450" marT="45725" marB="45725"/>
                </a:tc>
                <a:extLst>
                  <a:ext uri="{0D108BD9-81ED-4DB2-BD59-A6C34878D82A}">
                    <a16:rowId xmlns:a16="http://schemas.microsoft.com/office/drawing/2014/main" val="10024"/>
                  </a:ext>
                </a:extLst>
              </a:tr>
              <a:tr h="211625">
                <a:tc>
                  <a:txBody>
                    <a:bodyPr/>
                    <a:lstStyle/>
                    <a:p>
                      <a:pPr marL="0" marR="0" lvl="0" indent="0" algn="l" rtl="0">
                        <a:spcBef>
                          <a:spcPts val="0"/>
                        </a:spcBef>
                        <a:spcAft>
                          <a:spcPts val="0"/>
                        </a:spcAft>
                        <a:buNone/>
                      </a:pPr>
                      <a:r>
                        <a:rPr lang="no-NO" sz="800"/>
                        <a:t>710</a:t>
                      </a:r>
                      <a:endParaRPr sz="800"/>
                    </a:p>
                  </a:txBody>
                  <a:tcPr marL="91450" marR="91450" marT="45725" marB="45725"/>
                </a:tc>
                <a:tc>
                  <a:txBody>
                    <a:bodyPr/>
                    <a:lstStyle/>
                    <a:p>
                      <a:pPr marL="0" marR="0" lvl="0" indent="0" algn="l" rtl="0">
                        <a:spcBef>
                          <a:spcPts val="0"/>
                        </a:spcBef>
                        <a:spcAft>
                          <a:spcPts val="0"/>
                        </a:spcAft>
                        <a:buNone/>
                      </a:pPr>
                      <a:r>
                        <a:rPr lang="no-NO" sz="800" dirty="0"/>
                        <a:t>ISCED 5A long,master/equivalent from upper/single tier tertiary </a:t>
                      </a:r>
                      <a:endParaRPr sz="800" dirty="0"/>
                    </a:p>
                  </a:txBody>
                  <a:tcPr marL="91450" marR="91450" marT="45725" marB="45725"/>
                </a:tc>
                <a:extLst>
                  <a:ext uri="{0D108BD9-81ED-4DB2-BD59-A6C34878D82A}">
                    <a16:rowId xmlns:a16="http://schemas.microsoft.com/office/drawing/2014/main" val="10025"/>
                  </a:ext>
                </a:extLst>
              </a:tr>
              <a:tr h="211625">
                <a:tc>
                  <a:txBody>
                    <a:bodyPr/>
                    <a:lstStyle/>
                    <a:p>
                      <a:pPr marL="0" marR="0" lvl="0" indent="0" algn="l" rtl="0">
                        <a:spcBef>
                          <a:spcPts val="0"/>
                        </a:spcBef>
                        <a:spcAft>
                          <a:spcPts val="0"/>
                        </a:spcAft>
                        <a:buNone/>
                      </a:pPr>
                      <a:r>
                        <a:rPr lang="no-NO" sz="800"/>
                        <a:t>720</a:t>
                      </a:r>
                      <a:endParaRPr sz="800"/>
                    </a:p>
                  </a:txBody>
                  <a:tcPr marL="91450" marR="91450" marT="45725" marB="45725"/>
                </a:tc>
                <a:tc>
                  <a:txBody>
                    <a:bodyPr/>
                    <a:lstStyle/>
                    <a:p>
                      <a:pPr marL="0" marR="0" lvl="0" indent="0" algn="l" rtl="0">
                        <a:spcBef>
                          <a:spcPts val="0"/>
                        </a:spcBef>
                        <a:spcAft>
                          <a:spcPts val="0"/>
                        </a:spcAft>
                        <a:buNone/>
                      </a:pPr>
                      <a:r>
                        <a:rPr lang="no-NO" sz="800" dirty="0"/>
                        <a:t>ISCED 5A long, master/equivalent from upper/single tier tertiary</a:t>
                      </a:r>
                      <a:endParaRPr sz="800" dirty="0"/>
                    </a:p>
                  </a:txBody>
                  <a:tcPr marL="91450" marR="91450" marT="45725" marB="45725"/>
                </a:tc>
                <a:extLst>
                  <a:ext uri="{0D108BD9-81ED-4DB2-BD59-A6C34878D82A}">
                    <a16:rowId xmlns:a16="http://schemas.microsoft.com/office/drawing/2014/main" val="10026"/>
                  </a:ext>
                </a:extLst>
              </a:tr>
              <a:tr h="211625">
                <a:tc>
                  <a:txBody>
                    <a:bodyPr/>
                    <a:lstStyle/>
                    <a:p>
                      <a:pPr marL="0" marR="0" lvl="0" indent="0" algn="l" rtl="0">
                        <a:spcBef>
                          <a:spcPts val="0"/>
                        </a:spcBef>
                        <a:spcAft>
                          <a:spcPts val="0"/>
                        </a:spcAft>
                        <a:buNone/>
                      </a:pPr>
                      <a:r>
                        <a:rPr lang="no-NO" sz="800"/>
                        <a:t>800</a:t>
                      </a:r>
                      <a:endParaRPr sz="800"/>
                    </a:p>
                  </a:txBody>
                  <a:tcPr marL="91450" marR="91450" marT="45725" marB="45725"/>
                </a:tc>
                <a:tc>
                  <a:txBody>
                    <a:bodyPr/>
                    <a:lstStyle/>
                    <a:p>
                      <a:pPr marL="0" marR="0" lvl="0" indent="0" algn="l" rtl="0">
                        <a:spcBef>
                          <a:spcPts val="0"/>
                        </a:spcBef>
                        <a:spcAft>
                          <a:spcPts val="0"/>
                        </a:spcAft>
                        <a:buNone/>
                      </a:pPr>
                      <a:r>
                        <a:rPr lang="no-NO" sz="800" dirty="0"/>
                        <a:t>ISCED 6 Doctoral degree</a:t>
                      </a:r>
                      <a:endParaRPr sz="800" dirty="0"/>
                    </a:p>
                  </a:txBody>
                  <a:tcPr marL="91450" marR="91450" marT="45725" marB="45725"/>
                </a:tc>
                <a:extLst>
                  <a:ext uri="{0D108BD9-81ED-4DB2-BD59-A6C34878D82A}">
                    <a16:rowId xmlns:a16="http://schemas.microsoft.com/office/drawing/2014/main" val="10027"/>
                  </a:ext>
                </a:extLst>
              </a:tr>
            </a:tbl>
          </a:graphicData>
        </a:graphic>
      </p:graphicFrame>
      <p:graphicFrame>
        <p:nvGraphicFramePr>
          <p:cNvPr id="105" name="Google Shape;105;p14"/>
          <p:cNvGraphicFramePr/>
          <p:nvPr>
            <p:extLst>
              <p:ext uri="{D42A27DB-BD31-4B8C-83A1-F6EECF244321}">
                <p14:modId xmlns:p14="http://schemas.microsoft.com/office/powerpoint/2010/main" val="2073447419"/>
              </p:ext>
            </p:extLst>
          </p:nvPr>
        </p:nvGraphicFramePr>
        <p:xfrm>
          <a:off x="5537651" y="4635823"/>
          <a:ext cx="3564800" cy="1743770"/>
        </p:xfrm>
        <a:graphic>
          <a:graphicData uri="http://schemas.openxmlformats.org/drawingml/2006/table">
            <a:tbl>
              <a:tblPr firstRow="1" bandRow="1">
                <a:noFill/>
              </a:tblPr>
              <a:tblGrid>
                <a:gridCol w="558125">
                  <a:extLst>
                    <a:ext uri="{9D8B030D-6E8A-4147-A177-3AD203B41FA5}">
                      <a16:colId xmlns:a16="http://schemas.microsoft.com/office/drawing/2014/main" val="20000"/>
                    </a:ext>
                  </a:extLst>
                </a:gridCol>
                <a:gridCol w="3006675">
                  <a:extLst>
                    <a:ext uri="{9D8B030D-6E8A-4147-A177-3AD203B41FA5}">
                      <a16:colId xmlns:a16="http://schemas.microsoft.com/office/drawing/2014/main" val="20001"/>
                    </a:ext>
                  </a:extLst>
                </a:gridCol>
              </a:tblGrid>
              <a:tr h="247075">
                <a:tc>
                  <a:txBody>
                    <a:bodyPr/>
                    <a:lstStyle/>
                    <a:p>
                      <a:pPr marL="0" marR="0" lvl="0" indent="0" algn="l" rtl="0">
                        <a:spcBef>
                          <a:spcPts val="0"/>
                        </a:spcBef>
                        <a:spcAft>
                          <a:spcPts val="0"/>
                        </a:spcAft>
                        <a:buNone/>
                      </a:pPr>
                      <a:r>
                        <a:rPr lang="no-NO" sz="800"/>
                        <a:t>code</a:t>
                      </a:r>
                      <a:endParaRPr sz="800"/>
                    </a:p>
                  </a:txBody>
                  <a:tcPr marL="91450" marR="91450" marT="45725" marB="45725">
                    <a:solidFill>
                      <a:srgbClr val="007682"/>
                    </a:solidFill>
                  </a:tcPr>
                </a:tc>
                <a:tc>
                  <a:txBody>
                    <a:bodyPr/>
                    <a:lstStyle/>
                    <a:p>
                      <a:pPr marL="0" marR="0" lvl="0" indent="0" algn="l" rtl="0">
                        <a:spcBef>
                          <a:spcPts val="0"/>
                        </a:spcBef>
                        <a:spcAft>
                          <a:spcPts val="0"/>
                        </a:spcAft>
                        <a:buNone/>
                      </a:pPr>
                      <a:r>
                        <a:rPr lang="no-NO" sz="800"/>
                        <a:t>category</a:t>
                      </a:r>
                      <a:endParaRPr sz="800"/>
                    </a:p>
                  </a:txBody>
                  <a:tcPr marL="91450" marR="91450" marT="45725" marB="45725">
                    <a:solidFill>
                      <a:srgbClr val="007682"/>
                    </a:solidFill>
                  </a:tcPr>
                </a:tc>
                <a:extLst>
                  <a:ext uri="{0D108BD9-81ED-4DB2-BD59-A6C34878D82A}">
                    <a16:rowId xmlns:a16="http://schemas.microsoft.com/office/drawing/2014/main" val="10000"/>
                  </a:ext>
                </a:extLst>
              </a:tr>
              <a:tr h="216475">
                <a:tc>
                  <a:txBody>
                    <a:bodyPr/>
                    <a:lstStyle/>
                    <a:p>
                      <a:pPr marL="0" marR="0" lvl="0" indent="0" algn="l" rtl="0">
                        <a:spcBef>
                          <a:spcPts val="0"/>
                        </a:spcBef>
                        <a:spcAft>
                          <a:spcPts val="0"/>
                        </a:spcAft>
                        <a:buNone/>
                      </a:pPr>
                      <a:r>
                        <a:rPr lang="no-NO" sz="800"/>
                        <a:t>1</a:t>
                      </a:r>
                      <a:endParaRPr sz="800"/>
                    </a:p>
                  </a:txBody>
                  <a:tcPr marL="91450" marR="91450" marT="45725" marB="45725">
                    <a:solidFill>
                      <a:srgbClr val="007682">
                        <a:alpha val="43921"/>
                      </a:srgbClr>
                    </a:solidFill>
                  </a:tcPr>
                </a:tc>
                <a:tc>
                  <a:txBody>
                    <a:bodyPr/>
                    <a:lstStyle/>
                    <a:p>
                      <a:pPr marL="0" marR="0" lvl="0" indent="0" algn="l" rtl="0">
                        <a:spcBef>
                          <a:spcPts val="0"/>
                        </a:spcBef>
                        <a:spcAft>
                          <a:spcPts val="0"/>
                        </a:spcAft>
                        <a:buNone/>
                      </a:pPr>
                      <a:r>
                        <a:rPr lang="no-NO" sz="800"/>
                        <a:t>ES-ISCED I, less than lower secondary</a:t>
                      </a:r>
                      <a:endParaRPr sz="800"/>
                    </a:p>
                  </a:txBody>
                  <a:tcPr marL="91450" marR="91450" marT="45725" marB="45725">
                    <a:solidFill>
                      <a:srgbClr val="007682">
                        <a:alpha val="45882"/>
                      </a:srgbClr>
                    </a:solidFill>
                  </a:tcPr>
                </a:tc>
                <a:extLst>
                  <a:ext uri="{0D108BD9-81ED-4DB2-BD59-A6C34878D82A}">
                    <a16:rowId xmlns:a16="http://schemas.microsoft.com/office/drawing/2014/main" val="10001"/>
                  </a:ext>
                </a:extLst>
              </a:tr>
              <a:tr h="0">
                <a:tc>
                  <a:txBody>
                    <a:bodyPr/>
                    <a:lstStyle/>
                    <a:p>
                      <a:pPr marL="0" marR="0" lvl="0" indent="0" algn="l" rtl="0">
                        <a:spcBef>
                          <a:spcPts val="0"/>
                        </a:spcBef>
                        <a:spcAft>
                          <a:spcPts val="0"/>
                        </a:spcAft>
                        <a:buNone/>
                      </a:pPr>
                      <a:r>
                        <a:rPr lang="no-NO" sz="800"/>
                        <a:t>2</a:t>
                      </a:r>
                      <a:endParaRPr sz="800"/>
                    </a:p>
                  </a:txBody>
                  <a:tcPr marL="91450" marR="91450" marT="45725" marB="45725">
                    <a:solidFill>
                      <a:srgbClr val="007682">
                        <a:alpha val="11764"/>
                      </a:srgbClr>
                    </a:solidFill>
                  </a:tcPr>
                </a:tc>
                <a:tc>
                  <a:txBody>
                    <a:bodyPr/>
                    <a:lstStyle/>
                    <a:p>
                      <a:pPr marL="0" marR="0" lvl="0" indent="0" algn="l" rtl="0">
                        <a:spcBef>
                          <a:spcPts val="0"/>
                        </a:spcBef>
                        <a:spcAft>
                          <a:spcPts val="0"/>
                        </a:spcAft>
                        <a:buNone/>
                      </a:pPr>
                      <a:r>
                        <a:rPr lang="no-NO" sz="800"/>
                        <a:t>ES-ISCED II, lower secondary</a:t>
                      </a:r>
                      <a:endParaRPr sz="800"/>
                    </a:p>
                  </a:txBody>
                  <a:tcPr marL="91450" marR="91450" marT="45725" marB="45725">
                    <a:solidFill>
                      <a:srgbClr val="007682">
                        <a:alpha val="11764"/>
                      </a:srgbClr>
                    </a:solidFill>
                  </a:tcPr>
                </a:tc>
                <a:extLst>
                  <a:ext uri="{0D108BD9-81ED-4DB2-BD59-A6C34878D82A}">
                    <a16:rowId xmlns:a16="http://schemas.microsoft.com/office/drawing/2014/main" val="10002"/>
                  </a:ext>
                </a:extLst>
              </a:tr>
              <a:tr h="181500">
                <a:tc>
                  <a:txBody>
                    <a:bodyPr/>
                    <a:lstStyle/>
                    <a:p>
                      <a:pPr marL="0" marR="0" lvl="0" indent="0" algn="l" rtl="0">
                        <a:spcBef>
                          <a:spcPts val="0"/>
                        </a:spcBef>
                        <a:spcAft>
                          <a:spcPts val="0"/>
                        </a:spcAft>
                        <a:buNone/>
                      </a:pPr>
                      <a:r>
                        <a:rPr lang="no-NO" sz="800"/>
                        <a:t>3</a:t>
                      </a:r>
                      <a:endParaRPr sz="800"/>
                    </a:p>
                  </a:txBody>
                  <a:tcPr marL="91450" marR="91450" marT="45725" marB="45725">
                    <a:solidFill>
                      <a:srgbClr val="007682">
                        <a:alpha val="46666"/>
                      </a:srgbClr>
                    </a:solidFill>
                  </a:tcPr>
                </a:tc>
                <a:tc>
                  <a:txBody>
                    <a:bodyPr/>
                    <a:lstStyle/>
                    <a:p>
                      <a:pPr marL="0" marR="0" lvl="0" indent="0" algn="l" rtl="0">
                        <a:spcBef>
                          <a:spcPts val="0"/>
                        </a:spcBef>
                        <a:spcAft>
                          <a:spcPts val="0"/>
                        </a:spcAft>
                        <a:buNone/>
                      </a:pPr>
                      <a:r>
                        <a:rPr lang="no-NO" sz="800"/>
                        <a:t>ES-ISCED IIIb, lower tier upper secondary</a:t>
                      </a:r>
                      <a:endParaRPr sz="800"/>
                    </a:p>
                  </a:txBody>
                  <a:tcPr marL="91450" marR="91450" marT="45725" marB="45725">
                    <a:solidFill>
                      <a:srgbClr val="007682">
                        <a:alpha val="45882"/>
                      </a:srgbClr>
                    </a:solidFill>
                  </a:tcPr>
                </a:tc>
                <a:extLst>
                  <a:ext uri="{0D108BD9-81ED-4DB2-BD59-A6C34878D82A}">
                    <a16:rowId xmlns:a16="http://schemas.microsoft.com/office/drawing/2014/main" val="10003"/>
                  </a:ext>
                </a:extLst>
              </a:tr>
              <a:tr h="181500">
                <a:tc>
                  <a:txBody>
                    <a:bodyPr/>
                    <a:lstStyle/>
                    <a:p>
                      <a:pPr marL="0" marR="0" lvl="0" indent="0" algn="l" rtl="0">
                        <a:spcBef>
                          <a:spcPts val="0"/>
                        </a:spcBef>
                        <a:spcAft>
                          <a:spcPts val="0"/>
                        </a:spcAft>
                        <a:buNone/>
                      </a:pPr>
                      <a:r>
                        <a:rPr lang="no-NO" sz="800"/>
                        <a:t>4</a:t>
                      </a:r>
                      <a:endParaRPr sz="800"/>
                    </a:p>
                  </a:txBody>
                  <a:tcPr marL="91450" marR="91450" marT="45725" marB="45725">
                    <a:solidFill>
                      <a:srgbClr val="007682">
                        <a:alpha val="11764"/>
                      </a:srgbClr>
                    </a:solidFill>
                  </a:tcPr>
                </a:tc>
                <a:tc>
                  <a:txBody>
                    <a:bodyPr/>
                    <a:lstStyle/>
                    <a:p>
                      <a:pPr marL="0" marR="0" lvl="0" indent="0" algn="l" rtl="0">
                        <a:spcBef>
                          <a:spcPts val="0"/>
                        </a:spcBef>
                        <a:spcAft>
                          <a:spcPts val="0"/>
                        </a:spcAft>
                        <a:buNone/>
                      </a:pPr>
                      <a:r>
                        <a:rPr lang="no-NO" sz="800" dirty="0"/>
                        <a:t>ES-ISCED IIIa, upper tier upper secondary</a:t>
                      </a:r>
                      <a:endParaRPr dirty="0"/>
                    </a:p>
                  </a:txBody>
                  <a:tcPr marL="91450" marR="91450" marT="45725" marB="45725">
                    <a:solidFill>
                      <a:srgbClr val="007682">
                        <a:alpha val="11764"/>
                      </a:srgbClr>
                    </a:solidFill>
                  </a:tcPr>
                </a:tc>
                <a:extLst>
                  <a:ext uri="{0D108BD9-81ED-4DB2-BD59-A6C34878D82A}">
                    <a16:rowId xmlns:a16="http://schemas.microsoft.com/office/drawing/2014/main" val="10004"/>
                  </a:ext>
                </a:extLst>
              </a:tr>
              <a:tr h="181500">
                <a:tc>
                  <a:txBody>
                    <a:bodyPr/>
                    <a:lstStyle/>
                    <a:p>
                      <a:pPr marL="0" marR="0" lvl="0" indent="0" algn="l" rtl="0">
                        <a:spcBef>
                          <a:spcPts val="0"/>
                        </a:spcBef>
                        <a:spcAft>
                          <a:spcPts val="0"/>
                        </a:spcAft>
                        <a:buNone/>
                      </a:pPr>
                      <a:r>
                        <a:rPr lang="no-NO" sz="800"/>
                        <a:t>5</a:t>
                      </a:r>
                      <a:endParaRPr sz="800"/>
                    </a:p>
                  </a:txBody>
                  <a:tcPr marL="91450" marR="91450" marT="45725" marB="45725">
                    <a:solidFill>
                      <a:srgbClr val="007682">
                        <a:alpha val="45882"/>
                      </a:srgbClr>
                    </a:solidFill>
                  </a:tcPr>
                </a:tc>
                <a:tc>
                  <a:txBody>
                    <a:bodyPr/>
                    <a:lstStyle/>
                    <a:p>
                      <a:pPr marL="0" marR="0" lvl="0" indent="0" algn="l" rtl="0">
                        <a:lnSpc>
                          <a:spcPct val="100000"/>
                        </a:lnSpc>
                        <a:spcBef>
                          <a:spcPts val="0"/>
                        </a:spcBef>
                        <a:spcAft>
                          <a:spcPts val="0"/>
                        </a:spcAft>
                        <a:buClr>
                          <a:schemeClr val="dk1"/>
                        </a:buClr>
                        <a:buSzPts val="800"/>
                        <a:buFont typeface="Arial"/>
                        <a:buNone/>
                      </a:pPr>
                      <a:r>
                        <a:rPr lang="no-NO" sz="800"/>
                        <a:t>ES-ISCED IV, advanced vocational, sub-degree</a:t>
                      </a:r>
                      <a:endParaRPr sz="800"/>
                    </a:p>
                  </a:txBody>
                  <a:tcPr marL="91450" marR="91450" marT="45725" marB="45725">
                    <a:solidFill>
                      <a:srgbClr val="007682">
                        <a:alpha val="45882"/>
                      </a:srgbClr>
                    </a:solidFill>
                  </a:tcPr>
                </a:tc>
                <a:extLst>
                  <a:ext uri="{0D108BD9-81ED-4DB2-BD59-A6C34878D82A}">
                    <a16:rowId xmlns:a16="http://schemas.microsoft.com/office/drawing/2014/main" val="10005"/>
                  </a:ext>
                </a:extLst>
              </a:tr>
              <a:tr h="181500">
                <a:tc>
                  <a:txBody>
                    <a:bodyPr/>
                    <a:lstStyle/>
                    <a:p>
                      <a:pPr marL="0" marR="0" lvl="0" indent="0" algn="l" rtl="0">
                        <a:spcBef>
                          <a:spcPts val="0"/>
                        </a:spcBef>
                        <a:spcAft>
                          <a:spcPts val="0"/>
                        </a:spcAft>
                        <a:buNone/>
                      </a:pPr>
                      <a:r>
                        <a:rPr lang="no-NO" sz="800"/>
                        <a:t>6</a:t>
                      </a:r>
                      <a:endParaRPr sz="800"/>
                    </a:p>
                  </a:txBody>
                  <a:tcPr marL="91450" marR="91450" marT="45725" marB="45725">
                    <a:solidFill>
                      <a:srgbClr val="007682">
                        <a:alpha val="11764"/>
                      </a:srgbClr>
                    </a:solidFill>
                  </a:tcPr>
                </a:tc>
                <a:tc>
                  <a:txBody>
                    <a:bodyPr/>
                    <a:lstStyle/>
                    <a:p>
                      <a:pPr marL="0" marR="0" lvl="0" indent="0" algn="l" rtl="0">
                        <a:spcBef>
                          <a:spcPts val="0"/>
                        </a:spcBef>
                        <a:spcAft>
                          <a:spcPts val="0"/>
                        </a:spcAft>
                        <a:buNone/>
                      </a:pPr>
                      <a:r>
                        <a:rPr lang="no-NO" sz="800"/>
                        <a:t>ES-ISCED V1, lower tertiary education, BA level</a:t>
                      </a:r>
                      <a:endParaRPr sz="800"/>
                    </a:p>
                  </a:txBody>
                  <a:tcPr marL="91450" marR="91450" marT="45725" marB="45725">
                    <a:solidFill>
                      <a:srgbClr val="007682">
                        <a:alpha val="11764"/>
                      </a:srgbClr>
                    </a:solidFill>
                  </a:tcPr>
                </a:tc>
                <a:extLst>
                  <a:ext uri="{0D108BD9-81ED-4DB2-BD59-A6C34878D82A}">
                    <a16:rowId xmlns:a16="http://schemas.microsoft.com/office/drawing/2014/main" val="10006"/>
                  </a:ext>
                </a:extLst>
              </a:tr>
              <a:tr h="181500">
                <a:tc>
                  <a:txBody>
                    <a:bodyPr/>
                    <a:lstStyle/>
                    <a:p>
                      <a:pPr marL="0" marR="0" lvl="0" indent="0" algn="l" rtl="0">
                        <a:spcBef>
                          <a:spcPts val="0"/>
                        </a:spcBef>
                        <a:spcAft>
                          <a:spcPts val="0"/>
                        </a:spcAft>
                        <a:buNone/>
                      </a:pPr>
                      <a:r>
                        <a:rPr lang="no-NO" sz="800"/>
                        <a:t>7</a:t>
                      </a:r>
                      <a:endParaRPr sz="800"/>
                    </a:p>
                  </a:txBody>
                  <a:tcPr marL="91450" marR="91450" marT="45725" marB="45725">
                    <a:solidFill>
                      <a:srgbClr val="007682">
                        <a:alpha val="43921"/>
                      </a:srgbClr>
                    </a:solidFill>
                  </a:tcPr>
                </a:tc>
                <a:tc>
                  <a:txBody>
                    <a:bodyPr/>
                    <a:lstStyle/>
                    <a:p>
                      <a:pPr marL="0" marR="0" lvl="0" indent="0" algn="l" rtl="0">
                        <a:spcBef>
                          <a:spcPts val="0"/>
                        </a:spcBef>
                        <a:spcAft>
                          <a:spcPts val="0"/>
                        </a:spcAft>
                        <a:buNone/>
                      </a:pPr>
                      <a:r>
                        <a:rPr lang="no-NO" sz="800" dirty="0"/>
                        <a:t>ES-ISCED V2, higher tertiary education, &gt;= MA level</a:t>
                      </a:r>
                      <a:endParaRPr sz="800" dirty="0"/>
                    </a:p>
                  </a:txBody>
                  <a:tcPr marL="91450" marR="91450" marT="45725" marB="45725">
                    <a:solidFill>
                      <a:srgbClr val="007682">
                        <a:alpha val="45882"/>
                      </a:srgbClr>
                    </a:solidFill>
                  </a:tcPr>
                </a:tc>
                <a:extLst>
                  <a:ext uri="{0D108BD9-81ED-4DB2-BD59-A6C34878D82A}">
                    <a16:rowId xmlns:a16="http://schemas.microsoft.com/office/drawing/2014/main" val="10007"/>
                  </a:ext>
                </a:extLst>
              </a:tr>
            </a:tbl>
          </a:graphicData>
        </a:graphic>
      </p:graphicFrame>
      <p:sp>
        <p:nvSpPr>
          <p:cNvPr id="106" name="Google Shape;106;p14"/>
          <p:cNvSpPr txBox="1"/>
          <p:nvPr/>
        </p:nvSpPr>
        <p:spPr>
          <a:xfrm>
            <a:off x="5519251" y="4253591"/>
            <a:ext cx="809459" cy="307777"/>
          </a:xfrm>
          <a:prstGeom prst="rect">
            <a:avLst/>
          </a:prstGeom>
          <a:noFill/>
          <a:ln>
            <a:noFill/>
          </a:ln>
        </p:spPr>
        <p:txBody>
          <a:bodyPr spcFirstLastPara="1" wrap="square" lIns="91425" tIns="45700" rIns="91425" bIns="45700" anchor="t" anchorCtr="0">
            <a:noAutofit/>
          </a:bodyPr>
          <a:lstStyle/>
          <a:p>
            <a:r>
              <a:rPr lang="no-NO" sz="1400" b="1">
                <a:solidFill>
                  <a:schemeClr val="dk1"/>
                </a:solidFill>
                <a:latin typeface="Arial"/>
                <a:ea typeface="Arial"/>
                <a:cs typeface="Arial"/>
                <a:sym typeface="Arial"/>
              </a:rPr>
              <a:t>ID2 V1</a:t>
            </a:r>
            <a:endParaRPr sz="1400" b="1">
              <a:solidFill>
                <a:schemeClr val="dk1"/>
              </a:solidFill>
              <a:latin typeface="Arial"/>
              <a:ea typeface="Arial"/>
              <a:cs typeface="Arial"/>
              <a:sym typeface="Arial"/>
            </a:endParaRPr>
          </a:p>
        </p:txBody>
      </p:sp>
      <p:cxnSp>
        <p:nvCxnSpPr>
          <p:cNvPr id="107" name="Google Shape;107;p14"/>
          <p:cNvCxnSpPr/>
          <p:nvPr/>
        </p:nvCxnSpPr>
        <p:spPr>
          <a:xfrm>
            <a:off x="3954115" y="4913616"/>
            <a:ext cx="1477734" cy="1"/>
          </a:xfrm>
          <a:prstGeom prst="straightConnector1">
            <a:avLst/>
          </a:prstGeom>
          <a:noFill/>
          <a:ln w="50800" cap="flat" cmpd="sng">
            <a:solidFill>
              <a:srgbClr val="007682"/>
            </a:solidFill>
            <a:prstDash val="solid"/>
            <a:miter lim="800000"/>
            <a:headEnd type="none" w="sm" len="sm"/>
            <a:tailEnd type="triangle" w="med" len="med"/>
          </a:ln>
        </p:spPr>
      </p:cxnSp>
      <p:sp>
        <p:nvSpPr>
          <p:cNvPr id="3" name="TextBox 2"/>
          <p:cNvSpPr txBox="1"/>
          <p:nvPr/>
        </p:nvSpPr>
        <p:spPr>
          <a:xfrm>
            <a:off x="4147307" y="4544284"/>
            <a:ext cx="1021433" cy="369332"/>
          </a:xfrm>
          <a:prstGeom prst="rect">
            <a:avLst/>
          </a:prstGeom>
          <a:noFill/>
        </p:spPr>
        <p:txBody>
          <a:bodyPr wrap="none" rtlCol="0">
            <a:spAutoFit/>
          </a:bodyPr>
          <a:lstStyle/>
          <a:p>
            <a:r>
              <a:rPr lang="en-GB" dirty="0" err="1" smtClean="0"/>
              <a:t>BasedOn</a:t>
            </a:r>
            <a:endParaRPr lang="en-GB" dirty="0"/>
          </a:p>
        </p:txBody>
      </p:sp>
      <p:sp>
        <p:nvSpPr>
          <p:cNvPr id="4" name="Rectangle 3"/>
          <p:cNvSpPr/>
          <p:nvPr/>
        </p:nvSpPr>
        <p:spPr>
          <a:xfrm>
            <a:off x="3817838" y="1635712"/>
            <a:ext cx="7467478" cy="2308324"/>
          </a:xfrm>
          <a:prstGeom prst="rect">
            <a:avLst/>
          </a:prstGeom>
        </p:spPr>
        <p:txBody>
          <a:bodyPr wrap="square">
            <a:spAutoFit/>
          </a:bodyPr>
          <a:lstStyle/>
          <a:p>
            <a:pPr marL="800100" lvl="1" indent="-342900">
              <a:buFont typeface="Arial" panose="020B0604020202020204" pitchFamily="34" charset="0"/>
              <a:buChar char="•"/>
            </a:pPr>
            <a:r>
              <a:rPr lang="en-GB" sz="2400" dirty="0">
                <a:solidFill>
                  <a:schemeClr val="dk1"/>
                </a:solidFill>
                <a:latin typeface="Arial"/>
                <a:ea typeface="Arial"/>
                <a:cs typeface="Arial"/>
                <a:sym typeface="Arial"/>
              </a:rPr>
              <a:t>Two related code lists with education categories. The short list is based on the long list. The short list has a </a:t>
            </a:r>
            <a:r>
              <a:rPr lang="en-GB" sz="2400" b="1" dirty="0">
                <a:solidFill>
                  <a:schemeClr val="dk1"/>
                </a:solidFill>
                <a:latin typeface="Arial"/>
                <a:ea typeface="Arial"/>
                <a:cs typeface="Arial"/>
                <a:sym typeface="Arial"/>
              </a:rPr>
              <a:t>based-on </a:t>
            </a:r>
            <a:r>
              <a:rPr lang="en-GB" sz="2400" dirty="0">
                <a:solidFill>
                  <a:schemeClr val="dk1"/>
                </a:solidFill>
                <a:latin typeface="Arial"/>
                <a:ea typeface="Arial"/>
                <a:cs typeface="Arial"/>
                <a:sym typeface="Arial"/>
              </a:rPr>
              <a:t>reference to the long list.</a:t>
            </a:r>
            <a:endParaRPr lang="en-GB" sz="2400" dirty="0"/>
          </a:p>
          <a:p>
            <a:pPr marL="800100" lvl="1" indent="-342900">
              <a:buFont typeface="Arial" panose="020B0604020202020204" pitchFamily="34" charset="0"/>
              <a:buChar char="•"/>
            </a:pPr>
            <a:r>
              <a:rPr lang="en-GB" sz="2400" dirty="0">
                <a:solidFill>
                  <a:schemeClr val="dk1"/>
                </a:solidFill>
                <a:latin typeface="Arial"/>
                <a:ea typeface="Arial"/>
                <a:cs typeface="Arial"/>
                <a:sym typeface="Arial"/>
              </a:rPr>
              <a:t>This allows to track  the relationship between the two related code lists.</a:t>
            </a:r>
            <a:endParaRPr lang="en-GB" sz="2400" dirty="0"/>
          </a:p>
        </p:txBody>
      </p:sp>
      <p:pic>
        <p:nvPicPr>
          <p:cNvPr id="11" name="Picture 10">
            <a:extLst>
              <a:ext uri="{FF2B5EF4-FFF2-40B4-BE49-F238E27FC236}">
                <a16:creationId xmlns:a16="http://schemas.microsoft.com/office/drawing/2014/main" id="{30FC4C21-5CA5-874F-BCDC-CA03DF2749E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39843" y="5661685"/>
            <a:ext cx="1541816" cy="571500"/>
          </a:xfrm>
          <a:prstGeom prst="rect">
            <a:avLst/>
          </a:prstGeom>
        </p:spPr>
      </p:pic>
      <p:sp>
        <p:nvSpPr>
          <p:cNvPr id="2" name="Rectangle 1"/>
          <p:cNvSpPr/>
          <p:nvPr/>
        </p:nvSpPr>
        <p:spPr>
          <a:xfrm>
            <a:off x="4351134" y="6454048"/>
            <a:ext cx="4797980" cy="369332"/>
          </a:xfrm>
          <a:prstGeom prst="rect">
            <a:avLst/>
          </a:prstGeom>
        </p:spPr>
        <p:txBody>
          <a:bodyPr wrap="none">
            <a:spAutoFit/>
          </a:bodyPr>
          <a:lstStyle/>
          <a:p>
            <a:r>
              <a:rPr lang="en-GB" dirty="0"/>
              <a:t>International Standard Classification of Education</a:t>
            </a:r>
          </a:p>
        </p:txBody>
      </p:sp>
    </p:spTree>
    <p:extLst>
      <p:ext uri="{BB962C8B-B14F-4D97-AF65-F5344CB8AC3E}">
        <p14:creationId xmlns:p14="http://schemas.microsoft.com/office/powerpoint/2010/main" val="31192561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Summary of versioning and </a:t>
            </a:r>
            <a:r>
              <a:rPr lang="en-GB" dirty="0" smtClean="0"/>
              <a:t>identification</a:t>
            </a:r>
            <a:r>
              <a:rPr lang="en-GB" dirty="0"/>
              <a:t/>
            </a:r>
            <a:br>
              <a:rPr lang="en-GB" dirty="0"/>
            </a:br>
            <a:endParaRPr lang="en-GB" dirty="0"/>
          </a:p>
        </p:txBody>
      </p:sp>
      <p:sp>
        <p:nvSpPr>
          <p:cNvPr id="3" name="Content Placeholder 2"/>
          <p:cNvSpPr>
            <a:spLocks noGrp="1"/>
          </p:cNvSpPr>
          <p:nvPr>
            <p:ph idx="1"/>
          </p:nvPr>
        </p:nvSpPr>
        <p:spPr/>
        <p:txBody>
          <a:bodyPr/>
          <a:lstStyle/>
          <a:p>
            <a:r>
              <a:rPr lang="en-GB" dirty="0" smtClean="0"/>
              <a:t>Metadata content should be decoupled from how it is referenced to allow:</a:t>
            </a:r>
          </a:p>
          <a:p>
            <a:pPr lvl="1"/>
            <a:r>
              <a:rPr lang="en-GB" dirty="0" smtClean="0"/>
              <a:t>Change management </a:t>
            </a:r>
          </a:p>
          <a:p>
            <a:pPr lvl="1"/>
            <a:r>
              <a:rPr lang="en-GB" dirty="0" smtClean="0"/>
              <a:t>Re-use</a:t>
            </a:r>
          </a:p>
          <a:p>
            <a:pPr lvl="1"/>
            <a:r>
              <a:rPr lang="en-GB" dirty="0" smtClean="0"/>
              <a:t>Provenance</a:t>
            </a:r>
          </a:p>
          <a:p>
            <a:pPr lvl="1"/>
            <a:endParaRPr lang="en-GB" dirty="0" smtClean="0"/>
          </a:p>
          <a:p>
            <a:pPr marL="0" indent="0">
              <a:buNone/>
            </a:pPr>
            <a:r>
              <a:rPr lang="en-GB" dirty="0" smtClean="0"/>
              <a:t>This puts your metadata on a firm footing for the current (and future) generation of semantic technologies</a:t>
            </a:r>
            <a:endParaRPr lang="en-GB" dirty="0"/>
          </a:p>
        </p:txBody>
      </p:sp>
    </p:spTree>
    <p:extLst>
      <p:ext uri="{BB962C8B-B14F-4D97-AF65-F5344CB8AC3E}">
        <p14:creationId xmlns:p14="http://schemas.microsoft.com/office/powerpoint/2010/main" val="420929740"/>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A43BC-1B61-4F86-ADFE-DF9CFBF1408E}"/>
              </a:ext>
            </a:extLst>
          </p:cNvPr>
          <p:cNvSpPr>
            <a:spLocks noGrp="1"/>
          </p:cNvSpPr>
          <p:nvPr>
            <p:ph type="title"/>
          </p:nvPr>
        </p:nvSpPr>
        <p:spPr/>
        <p:txBody>
          <a:bodyPr/>
          <a:lstStyle/>
          <a:p>
            <a:r>
              <a:rPr lang="en-GB" dirty="0" smtClean="0"/>
              <a:t>Relationships</a:t>
            </a:r>
            <a:endParaRPr lang="en-GB" dirty="0"/>
          </a:p>
        </p:txBody>
      </p:sp>
      <p:sp>
        <p:nvSpPr>
          <p:cNvPr id="4" name="Content Placeholder 3"/>
          <p:cNvSpPr>
            <a:spLocks noGrp="1"/>
          </p:cNvSpPr>
          <p:nvPr>
            <p:ph idx="1"/>
          </p:nvPr>
        </p:nvSpPr>
        <p:spPr/>
        <p:txBody>
          <a:bodyPr/>
          <a:lstStyle/>
          <a:p>
            <a:r>
              <a:rPr lang="en-GB" dirty="0" smtClean="0"/>
              <a:t>Metadata </a:t>
            </a:r>
            <a:r>
              <a:rPr lang="en-GB" dirty="0"/>
              <a:t>provides information enabling it to make sense </a:t>
            </a:r>
            <a:r>
              <a:rPr lang="en-GB" dirty="0" smtClean="0"/>
              <a:t>of;</a:t>
            </a:r>
          </a:p>
          <a:p>
            <a:pPr lvl="1"/>
            <a:r>
              <a:rPr lang="en-GB" b="1" dirty="0" smtClean="0"/>
              <a:t>data </a:t>
            </a:r>
            <a:r>
              <a:rPr lang="en-GB" dirty="0" smtClean="0"/>
              <a:t>(e.g. documents, images, datasets), </a:t>
            </a:r>
          </a:p>
          <a:p>
            <a:pPr lvl="1"/>
            <a:r>
              <a:rPr lang="en-GB" b="1" dirty="0" smtClean="0"/>
              <a:t>concepts </a:t>
            </a:r>
            <a:r>
              <a:rPr lang="en-GB" dirty="0" smtClean="0"/>
              <a:t>(e.g. controlled vocabularies, classification schemes), </a:t>
            </a:r>
          </a:p>
          <a:p>
            <a:pPr lvl="1"/>
            <a:r>
              <a:rPr lang="en-GB" b="1" dirty="0" smtClean="0"/>
              <a:t>real-world </a:t>
            </a:r>
            <a:r>
              <a:rPr lang="en-GB" b="1" dirty="0"/>
              <a:t>entities </a:t>
            </a:r>
            <a:r>
              <a:rPr lang="en-GB" dirty="0"/>
              <a:t>(e.g. people, organisations, places) </a:t>
            </a:r>
            <a:endParaRPr lang="en-GB" dirty="0" smtClean="0"/>
          </a:p>
          <a:p>
            <a:pPr lvl="1"/>
            <a:r>
              <a:rPr lang="en-GB" b="1" dirty="0" smtClean="0"/>
              <a:t>processes</a:t>
            </a:r>
            <a:r>
              <a:rPr lang="en-GB" dirty="0" smtClean="0"/>
              <a:t> </a:t>
            </a:r>
            <a:r>
              <a:rPr lang="en-GB" dirty="0"/>
              <a:t>(e.g. data collections, archiving, computation)</a:t>
            </a:r>
          </a:p>
          <a:p>
            <a:r>
              <a:rPr lang="en-GB" dirty="0" smtClean="0"/>
              <a:t>The relationship between these information items allows us to manage them</a:t>
            </a:r>
          </a:p>
          <a:p>
            <a:r>
              <a:rPr lang="en-GB" dirty="0"/>
              <a:t>Managing metadata could be considered to be managing the relationships between different types of content</a:t>
            </a:r>
          </a:p>
          <a:p>
            <a:endParaRPr lang="en-GB" dirty="0"/>
          </a:p>
        </p:txBody>
      </p:sp>
    </p:spTree>
    <p:extLst>
      <p:ext uri="{BB962C8B-B14F-4D97-AF65-F5344CB8AC3E}">
        <p14:creationId xmlns:p14="http://schemas.microsoft.com/office/powerpoint/2010/main" val="313625140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A43BC-1B61-4F86-ADFE-DF9CFBF1408E}"/>
              </a:ext>
            </a:extLst>
          </p:cNvPr>
          <p:cNvSpPr>
            <a:spLocks noGrp="1"/>
          </p:cNvSpPr>
          <p:nvPr>
            <p:ph type="title"/>
          </p:nvPr>
        </p:nvSpPr>
        <p:spPr/>
        <p:txBody>
          <a:bodyPr>
            <a:normAutofit/>
          </a:bodyPr>
          <a:lstStyle/>
          <a:p>
            <a:r>
              <a:rPr lang="en-GB" dirty="0" smtClean="0"/>
              <a:t>Concepts</a:t>
            </a:r>
            <a:endParaRPr lang="en-GB" sz="2000" dirty="0"/>
          </a:p>
        </p:txBody>
      </p:sp>
      <p:sp>
        <p:nvSpPr>
          <p:cNvPr id="4" name="Content Placeholder 3"/>
          <p:cNvSpPr>
            <a:spLocks noGrp="1"/>
          </p:cNvSpPr>
          <p:nvPr>
            <p:ph idx="1"/>
          </p:nvPr>
        </p:nvSpPr>
        <p:spPr/>
        <p:txBody>
          <a:bodyPr/>
          <a:lstStyle/>
          <a:p>
            <a:r>
              <a:rPr lang="en-GB" dirty="0" smtClean="0"/>
              <a:t>Concepts are defined in ISO/IEC 11179</a:t>
            </a:r>
          </a:p>
          <a:p>
            <a:pPr lvl="1"/>
            <a:r>
              <a:rPr lang="en-GB" dirty="0"/>
              <a:t>U</a:t>
            </a:r>
            <a:r>
              <a:rPr lang="en-GB" dirty="0" smtClean="0"/>
              <a:t>nit </a:t>
            </a:r>
            <a:r>
              <a:rPr lang="en-GB" dirty="0"/>
              <a:t>of knowledge created by a unique combination of </a:t>
            </a:r>
            <a:r>
              <a:rPr lang="en-GB" dirty="0" smtClean="0"/>
              <a:t>characteristics</a:t>
            </a:r>
          </a:p>
          <a:p>
            <a:pPr lvl="1"/>
            <a:r>
              <a:rPr lang="en-GB" dirty="0"/>
              <a:t>C</a:t>
            </a:r>
            <a:r>
              <a:rPr lang="en-GB" dirty="0" smtClean="0"/>
              <a:t>oncepts </a:t>
            </a:r>
            <a:r>
              <a:rPr lang="en-GB" dirty="0"/>
              <a:t>are not necessarily bound to particular languages. They are, however, influenced by the social or cultural background which often leads to different </a:t>
            </a:r>
            <a:r>
              <a:rPr lang="en-GB" dirty="0" smtClean="0"/>
              <a:t>categorizations</a:t>
            </a:r>
          </a:p>
          <a:p>
            <a:pPr lvl="1"/>
            <a:r>
              <a:rPr lang="en-GB" dirty="0"/>
              <a:t>A</a:t>
            </a:r>
            <a:r>
              <a:rPr lang="en-GB" dirty="0" smtClean="0"/>
              <a:t> concept is independent of its representation </a:t>
            </a:r>
          </a:p>
          <a:p>
            <a:pPr lvl="1"/>
            <a:r>
              <a:rPr lang="en-GB" dirty="0"/>
              <a:t>Not Keywords </a:t>
            </a:r>
          </a:p>
          <a:p>
            <a:pPr lvl="1"/>
            <a:r>
              <a:rPr lang="en-GB" dirty="0" smtClean="0"/>
              <a:t>A concept may have sub-concepts</a:t>
            </a:r>
          </a:p>
          <a:p>
            <a:pPr marL="457200" lvl="1" indent="0">
              <a:buNone/>
            </a:pPr>
            <a:endParaRPr lang="en-GB" dirty="0" smtClean="0"/>
          </a:p>
          <a:p>
            <a:pPr marL="457200" lvl="1" indent="0">
              <a:buNone/>
            </a:pPr>
            <a:r>
              <a:rPr lang="en-GB" dirty="0" smtClean="0"/>
              <a:t>Examples are: height, weight, country, sex </a:t>
            </a:r>
          </a:p>
          <a:p>
            <a:pPr marL="457200" lvl="1" indent="0">
              <a:buNone/>
            </a:pPr>
            <a:endParaRPr lang="en-GB" dirty="0"/>
          </a:p>
          <a:p>
            <a:pPr marL="457200" lvl="1" indent="0">
              <a:buNone/>
            </a:pPr>
            <a:endParaRPr lang="en-GB" dirty="0"/>
          </a:p>
        </p:txBody>
      </p:sp>
    </p:spTree>
    <p:extLst>
      <p:ext uri="{BB962C8B-B14F-4D97-AF65-F5344CB8AC3E}">
        <p14:creationId xmlns:p14="http://schemas.microsoft.com/office/powerpoint/2010/main" val="4624909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A43BC-1B61-4F86-ADFE-DF9CFBF1408E}"/>
              </a:ext>
            </a:extLst>
          </p:cNvPr>
          <p:cNvSpPr>
            <a:spLocks noGrp="1"/>
          </p:cNvSpPr>
          <p:nvPr>
            <p:ph type="title"/>
          </p:nvPr>
        </p:nvSpPr>
        <p:spPr/>
        <p:txBody>
          <a:bodyPr/>
          <a:lstStyle/>
          <a:p>
            <a:r>
              <a:rPr lang="en-GB" dirty="0" smtClean="0"/>
              <a:t>Concepts – Example</a:t>
            </a:r>
            <a:endParaRPr lang="en-GB" dirty="0"/>
          </a:p>
        </p:txBody>
      </p:sp>
      <p:pic>
        <p:nvPicPr>
          <p:cNvPr id="3076" name="Picture 4" descr="https://documents.lucidchart.com/documents/06485e8e-373b-43ac-b584-3495d6837b67/pages/0_0?a=432&amp;x=163&amp;y=192&amp;w=814&amp;h=616&amp;store=1&amp;accept=image%2F*&amp;auth=LCA%20965c3c16f40ed52cded81bc89a32230e2ad0512d-ts%3D156741146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6704" y="1356359"/>
            <a:ext cx="5819775" cy="440055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6877895" y="1894640"/>
            <a:ext cx="5847269" cy="3323987"/>
          </a:xfrm>
          <a:prstGeom prst="rect">
            <a:avLst/>
          </a:prstGeom>
          <a:noFill/>
        </p:spPr>
        <p:txBody>
          <a:bodyPr wrap="square" rtlCol="0">
            <a:spAutoFit/>
          </a:bodyPr>
          <a:lstStyle/>
          <a:p>
            <a:r>
              <a:rPr lang="en-GB" sz="1400" dirty="0">
                <a:latin typeface="Courier New" panose="02070309020205020404" pitchFamily="49" charset="0"/>
                <a:cs typeface="Courier New" panose="02070309020205020404" pitchFamily="49" charset="0"/>
              </a:rPr>
              <a:t>:</a:t>
            </a:r>
            <a:r>
              <a:rPr lang="en-GB" sz="1400" dirty="0" err="1">
                <a:latin typeface="Courier New" panose="02070309020205020404" pitchFamily="49" charset="0"/>
                <a:cs typeface="Courier New" panose="02070309020205020404" pitchFamily="49" charset="0"/>
              </a:rPr>
              <a:t>MaritalStatus</a:t>
            </a:r>
            <a:r>
              <a:rPr lang="en-GB" sz="1400" dirty="0">
                <a:latin typeface="Courier New" panose="02070309020205020404" pitchFamily="49" charset="0"/>
                <a:cs typeface="Courier New" panose="02070309020205020404" pitchFamily="49" charset="0"/>
              </a:rPr>
              <a:t> </a:t>
            </a:r>
            <a:r>
              <a:rPr lang="en-GB" sz="1400" dirty="0" err="1">
                <a:latin typeface="Courier New" panose="02070309020205020404" pitchFamily="49" charset="0"/>
                <a:cs typeface="Courier New" panose="02070309020205020404" pitchFamily="49" charset="0"/>
              </a:rPr>
              <a:t>rdf:type</a:t>
            </a:r>
            <a:r>
              <a:rPr lang="en-GB" sz="1400" dirty="0">
                <a:latin typeface="Courier New" panose="02070309020205020404" pitchFamily="49" charset="0"/>
                <a:cs typeface="Courier New" panose="02070309020205020404" pitchFamily="49" charset="0"/>
              </a:rPr>
              <a:t> </a:t>
            </a:r>
            <a:r>
              <a:rPr lang="en-GB" sz="1400" dirty="0" err="1" smtClean="0">
                <a:latin typeface="Courier New" panose="02070309020205020404" pitchFamily="49" charset="0"/>
                <a:cs typeface="Courier New" panose="02070309020205020404" pitchFamily="49" charset="0"/>
              </a:rPr>
              <a:t>skos:ConceptScheme</a:t>
            </a:r>
            <a:r>
              <a:rPr lang="en-GB" sz="1400" dirty="0">
                <a:latin typeface="Courier New" panose="02070309020205020404" pitchFamily="49" charset="0"/>
                <a:cs typeface="Courier New" panose="02070309020205020404" pitchFamily="49" charset="0"/>
              </a:rPr>
              <a:t>. </a:t>
            </a:r>
          </a:p>
          <a:p>
            <a:r>
              <a:rPr lang="en-GB" sz="1400" dirty="0" smtClean="0">
                <a:latin typeface="Courier New" panose="02070309020205020404" pitchFamily="49" charset="0"/>
                <a:cs typeface="Courier New" panose="02070309020205020404" pitchFamily="49" charset="0"/>
              </a:rPr>
              <a:t>:</a:t>
            </a:r>
            <a:r>
              <a:rPr lang="en-GB" sz="1400" dirty="0">
                <a:latin typeface="Courier New" panose="02070309020205020404" pitchFamily="49" charset="0"/>
                <a:cs typeface="Courier New" panose="02070309020205020404" pitchFamily="49" charset="0"/>
              </a:rPr>
              <a:t>Married </a:t>
            </a:r>
            <a:r>
              <a:rPr lang="en-GB" sz="1400" dirty="0" err="1">
                <a:latin typeface="Courier New" panose="02070309020205020404" pitchFamily="49" charset="0"/>
                <a:cs typeface="Courier New" panose="02070309020205020404" pitchFamily="49" charset="0"/>
              </a:rPr>
              <a:t>rdf:type</a:t>
            </a:r>
            <a:r>
              <a:rPr lang="en-GB" sz="1400" dirty="0">
                <a:latin typeface="Courier New" panose="02070309020205020404" pitchFamily="49" charset="0"/>
                <a:cs typeface="Courier New" panose="02070309020205020404" pitchFamily="49" charset="0"/>
              </a:rPr>
              <a:t> </a:t>
            </a:r>
            <a:r>
              <a:rPr lang="en-GB" sz="1400" dirty="0" err="1">
                <a:latin typeface="Courier New" panose="02070309020205020404" pitchFamily="49" charset="0"/>
                <a:cs typeface="Courier New" panose="02070309020205020404" pitchFamily="49" charset="0"/>
              </a:rPr>
              <a:t>skos:Concept</a:t>
            </a:r>
            <a:r>
              <a:rPr lang="en-GB" sz="1400" dirty="0">
                <a:latin typeface="Courier New" panose="02070309020205020404" pitchFamily="49" charset="0"/>
                <a:cs typeface="Courier New" panose="02070309020205020404" pitchFamily="49" charset="0"/>
              </a:rPr>
              <a:t> ; </a:t>
            </a:r>
          </a:p>
          <a:p>
            <a:r>
              <a:rPr lang="en-GB" sz="1400" dirty="0" smtClean="0">
                <a:latin typeface="Courier New" panose="02070309020205020404" pitchFamily="49" charset="0"/>
                <a:cs typeface="Courier New" panose="02070309020205020404" pitchFamily="49" charset="0"/>
              </a:rPr>
              <a:t>  </a:t>
            </a:r>
            <a:r>
              <a:rPr lang="en-GB" sz="1400" dirty="0" err="1" smtClean="0">
                <a:latin typeface="Courier New" panose="02070309020205020404" pitchFamily="49" charset="0"/>
                <a:cs typeface="Courier New" panose="02070309020205020404" pitchFamily="49" charset="0"/>
              </a:rPr>
              <a:t>skos:inScheme</a:t>
            </a:r>
            <a:r>
              <a:rPr lang="en-GB" sz="1400" dirty="0" smtClean="0">
                <a:latin typeface="Courier New" panose="02070309020205020404" pitchFamily="49" charset="0"/>
                <a:cs typeface="Courier New" panose="02070309020205020404" pitchFamily="49" charset="0"/>
              </a:rPr>
              <a:t> </a:t>
            </a:r>
            <a:r>
              <a:rPr lang="en-GB" sz="1400" dirty="0">
                <a:latin typeface="Courier New" panose="02070309020205020404" pitchFamily="49" charset="0"/>
                <a:cs typeface="Courier New" panose="02070309020205020404" pitchFamily="49" charset="0"/>
              </a:rPr>
              <a:t>:</a:t>
            </a:r>
            <a:r>
              <a:rPr lang="en-GB" sz="1400" dirty="0" err="1">
                <a:latin typeface="Courier New" panose="02070309020205020404" pitchFamily="49" charset="0"/>
                <a:cs typeface="Courier New" panose="02070309020205020404" pitchFamily="49" charset="0"/>
              </a:rPr>
              <a:t>MaritalStatus</a:t>
            </a:r>
            <a:r>
              <a:rPr lang="en-GB" sz="1400" dirty="0">
                <a:latin typeface="Courier New" panose="02070309020205020404" pitchFamily="49" charset="0"/>
                <a:cs typeface="Courier New" panose="02070309020205020404" pitchFamily="49" charset="0"/>
              </a:rPr>
              <a:t> ; </a:t>
            </a:r>
          </a:p>
          <a:p>
            <a:r>
              <a:rPr lang="en-GB" sz="1400" dirty="0" smtClean="0">
                <a:latin typeface="Courier New" panose="02070309020205020404" pitchFamily="49" charset="0"/>
                <a:cs typeface="Courier New" panose="02070309020205020404" pitchFamily="49" charset="0"/>
              </a:rPr>
              <a:t>  </a:t>
            </a:r>
            <a:r>
              <a:rPr lang="en-GB" sz="1400" dirty="0" err="1" smtClean="0">
                <a:latin typeface="Courier New" panose="02070309020205020404" pitchFamily="49" charset="0"/>
                <a:cs typeface="Courier New" panose="02070309020205020404" pitchFamily="49" charset="0"/>
              </a:rPr>
              <a:t>skos:related</a:t>
            </a:r>
            <a:r>
              <a:rPr lang="en-GB" sz="1400" dirty="0" smtClean="0">
                <a:latin typeface="Courier New" panose="02070309020205020404" pitchFamily="49" charset="0"/>
                <a:cs typeface="Courier New" panose="02070309020205020404" pitchFamily="49" charset="0"/>
              </a:rPr>
              <a:t> </a:t>
            </a:r>
            <a:r>
              <a:rPr lang="en-GB" sz="1400" dirty="0">
                <a:latin typeface="Courier New" panose="02070309020205020404" pitchFamily="49" charset="0"/>
                <a:cs typeface="Courier New" panose="02070309020205020404" pitchFamily="49" charset="0"/>
              </a:rPr>
              <a:t>:Single . </a:t>
            </a:r>
          </a:p>
          <a:p>
            <a:r>
              <a:rPr lang="en-GB" sz="1400" dirty="0">
                <a:latin typeface="Courier New" panose="02070309020205020404" pitchFamily="49" charset="0"/>
                <a:cs typeface="Courier New" panose="02070309020205020404" pitchFamily="49" charset="0"/>
              </a:rPr>
              <a:t>:Single </a:t>
            </a:r>
            <a:r>
              <a:rPr lang="en-GB" sz="1400" dirty="0" err="1">
                <a:latin typeface="Courier New" panose="02070309020205020404" pitchFamily="49" charset="0"/>
                <a:cs typeface="Courier New" panose="02070309020205020404" pitchFamily="49" charset="0"/>
              </a:rPr>
              <a:t>rdf:type</a:t>
            </a:r>
            <a:r>
              <a:rPr lang="en-GB" sz="1400" dirty="0">
                <a:latin typeface="Courier New" panose="02070309020205020404" pitchFamily="49" charset="0"/>
                <a:cs typeface="Courier New" panose="02070309020205020404" pitchFamily="49" charset="0"/>
              </a:rPr>
              <a:t> </a:t>
            </a:r>
            <a:r>
              <a:rPr lang="en-GB" sz="1400" dirty="0" err="1">
                <a:latin typeface="Courier New" panose="02070309020205020404" pitchFamily="49" charset="0"/>
                <a:cs typeface="Courier New" panose="02070309020205020404" pitchFamily="49" charset="0"/>
              </a:rPr>
              <a:t>skos:Concept</a:t>
            </a:r>
            <a:r>
              <a:rPr lang="en-GB" sz="1400" dirty="0">
                <a:latin typeface="Courier New" panose="02070309020205020404" pitchFamily="49" charset="0"/>
                <a:cs typeface="Courier New" panose="02070309020205020404" pitchFamily="49" charset="0"/>
              </a:rPr>
              <a:t> ; </a:t>
            </a:r>
          </a:p>
          <a:p>
            <a:r>
              <a:rPr lang="en-GB" sz="1400" dirty="0" smtClean="0">
                <a:latin typeface="Courier New" panose="02070309020205020404" pitchFamily="49" charset="0"/>
                <a:cs typeface="Courier New" panose="02070309020205020404" pitchFamily="49" charset="0"/>
              </a:rPr>
              <a:t>  </a:t>
            </a:r>
            <a:r>
              <a:rPr lang="en-GB" sz="1400" dirty="0" err="1" smtClean="0">
                <a:latin typeface="Courier New" panose="02070309020205020404" pitchFamily="49" charset="0"/>
                <a:cs typeface="Courier New" panose="02070309020205020404" pitchFamily="49" charset="0"/>
              </a:rPr>
              <a:t>skos:inScheme</a:t>
            </a:r>
            <a:r>
              <a:rPr lang="en-GB" sz="1400" dirty="0" smtClean="0">
                <a:latin typeface="Courier New" panose="02070309020205020404" pitchFamily="49" charset="0"/>
                <a:cs typeface="Courier New" panose="02070309020205020404" pitchFamily="49" charset="0"/>
              </a:rPr>
              <a:t> </a:t>
            </a:r>
            <a:r>
              <a:rPr lang="en-GB" sz="1400" dirty="0">
                <a:latin typeface="Courier New" panose="02070309020205020404" pitchFamily="49" charset="0"/>
                <a:cs typeface="Courier New" panose="02070309020205020404" pitchFamily="49" charset="0"/>
              </a:rPr>
              <a:t>:</a:t>
            </a:r>
            <a:r>
              <a:rPr lang="en-GB" sz="1400" dirty="0" err="1">
                <a:latin typeface="Courier New" panose="02070309020205020404" pitchFamily="49" charset="0"/>
                <a:cs typeface="Courier New" panose="02070309020205020404" pitchFamily="49" charset="0"/>
              </a:rPr>
              <a:t>MaritalStatus</a:t>
            </a:r>
            <a:r>
              <a:rPr lang="en-GB" sz="1400" dirty="0">
                <a:latin typeface="Courier New" panose="02070309020205020404" pitchFamily="49" charset="0"/>
                <a:cs typeface="Courier New" panose="02070309020205020404" pitchFamily="49" charset="0"/>
              </a:rPr>
              <a:t> ; </a:t>
            </a:r>
          </a:p>
          <a:p>
            <a:r>
              <a:rPr lang="en-GB" sz="1400" dirty="0" smtClean="0">
                <a:latin typeface="Courier New" panose="02070309020205020404" pitchFamily="49" charset="0"/>
                <a:cs typeface="Courier New" panose="02070309020205020404" pitchFamily="49" charset="0"/>
              </a:rPr>
              <a:t>  </a:t>
            </a:r>
            <a:r>
              <a:rPr lang="en-GB" sz="1400" dirty="0" err="1" smtClean="0">
                <a:latin typeface="Courier New" panose="02070309020205020404" pitchFamily="49" charset="0"/>
                <a:cs typeface="Courier New" panose="02070309020205020404" pitchFamily="49" charset="0"/>
              </a:rPr>
              <a:t>skos:narrower</a:t>
            </a:r>
            <a:r>
              <a:rPr lang="en-GB" sz="1400" dirty="0" smtClean="0">
                <a:latin typeface="Courier New" panose="02070309020205020404" pitchFamily="49" charset="0"/>
                <a:cs typeface="Courier New" panose="02070309020205020404" pitchFamily="49" charset="0"/>
              </a:rPr>
              <a:t> </a:t>
            </a:r>
            <a:r>
              <a:rPr lang="en-GB" sz="1400" dirty="0">
                <a:latin typeface="Courier New" panose="02070309020205020404" pitchFamily="49" charset="0"/>
                <a:cs typeface="Courier New" panose="02070309020205020404" pitchFamily="49" charset="0"/>
              </a:rPr>
              <a:t>:</a:t>
            </a:r>
            <a:r>
              <a:rPr lang="en-GB" sz="1400" dirty="0" err="1">
                <a:latin typeface="Courier New" panose="02070309020205020404" pitchFamily="49" charset="0"/>
                <a:cs typeface="Courier New" panose="02070309020205020404" pitchFamily="49" charset="0"/>
              </a:rPr>
              <a:t>NeverMarried</a:t>
            </a:r>
            <a:r>
              <a:rPr lang="en-GB" sz="1400" dirty="0">
                <a:latin typeface="Courier New" panose="02070309020205020404" pitchFamily="49" charset="0"/>
                <a:cs typeface="Courier New" panose="02070309020205020404" pitchFamily="49" charset="0"/>
              </a:rPr>
              <a:t> . </a:t>
            </a:r>
          </a:p>
          <a:p>
            <a:r>
              <a:rPr lang="en-GB" sz="1400" dirty="0">
                <a:latin typeface="Courier New" panose="02070309020205020404" pitchFamily="49" charset="0"/>
                <a:cs typeface="Courier New" panose="02070309020205020404" pitchFamily="49" charset="0"/>
              </a:rPr>
              <a:t>:</a:t>
            </a:r>
            <a:r>
              <a:rPr lang="en-GB" sz="1400" dirty="0" err="1">
                <a:latin typeface="Courier New" panose="02070309020205020404" pitchFamily="49" charset="0"/>
                <a:cs typeface="Courier New" panose="02070309020205020404" pitchFamily="49" charset="0"/>
              </a:rPr>
              <a:t>NeverMarried</a:t>
            </a:r>
            <a:r>
              <a:rPr lang="en-GB" sz="1400" dirty="0">
                <a:latin typeface="Courier New" panose="02070309020205020404" pitchFamily="49" charset="0"/>
                <a:cs typeface="Courier New" panose="02070309020205020404" pitchFamily="49" charset="0"/>
              </a:rPr>
              <a:t> </a:t>
            </a:r>
            <a:r>
              <a:rPr lang="en-GB" sz="1400" dirty="0" err="1">
                <a:latin typeface="Courier New" panose="02070309020205020404" pitchFamily="49" charset="0"/>
                <a:cs typeface="Courier New" panose="02070309020205020404" pitchFamily="49" charset="0"/>
              </a:rPr>
              <a:t>rdf:type</a:t>
            </a:r>
            <a:r>
              <a:rPr lang="en-GB" sz="1400" dirty="0">
                <a:latin typeface="Courier New" panose="02070309020205020404" pitchFamily="49" charset="0"/>
                <a:cs typeface="Courier New" panose="02070309020205020404" pitchFamily="49" charset="0"/>
              </a:rPr>
              <a:t> </a:t>
            </a:r>
            <a:r>
              <a:rPr lang="en-GB" sz="1400" dirty="0" err="1">
                <a:latin typeface="Courier New" panose="02070309020205020404" pitchFamily="49" charset="0"/>
                <a:cs typeface="Courier New" panose="02070309020205020404" pitchFamily="49" charset="0"/>
              </a:rPr>
              <a:t>skos:Concept</a:t>
            </a:r>
            <a:r>
              <a:rPr lang="en-GB" sz="1400" dirty="0">
                <a:latin typeface="Courier New" panose="02070309020205020404" pitchFamily="49" charset="0"/>
                <a:cs typeface="Courier New" panose="02070309020205020404" pitchFamily="49" charset="0"/>
              </a:rPr>
              <a:t> ; </a:t>
            </a:r>
          </a:p>
          <a:p>
            <a:r>
              <a:rPr lang="en-GB" sz="1400" dirty="0" smtClean="0">
                <a:latin typeface="Courier New" panose="02070309020205020404" pitchFamily="49" charset="0"/>
                <a:cs typeface="Courier New" panose="02070309020205020404" pitchFamily="49" charset="0"/>
              </a:rPr>
              <a:t>  </a:t>
            </a:r>
            <a:r>
              <a:rPr lang="en-GB" sz="1400" dirty="0" err="1" smtClean="0">
                <a:latin typeface="Courier New" panose="02070309020205020404" pitchFamily="49" charset="0"/>
                <a:cs typeface="Courier New" panose="02070309020205020404" pitchFamily="49" charset="0"/>
              </a:rPr>
              <a:t>skos:inScheme</a:t>
            </a:r>
            <a:r>
              <a:rPr lang="en-GB" sz="1400" dirty="0" smtClean="0">
                <a:latin typeface="Courier New" panose="02070309020205020404" pitchFamily="49" charset="0"/>
                <a:cs typeface="Courier New" panose="02070309020205020404" pitchFamily="49" charset="0"/>
              </a:rPr>
              <a:t> </a:t>
            </a:r>
            <a:r>
              <a:rPr lang="en-GB" sz="1400" dirty="0">
                <a:latin typeface="Courier New" panose="02070309020205020404" pitchFamily="49" charset="0"/>
                <a:cs typeface="Courier New" panose="02070309020205020404" pitchFamily="49" charset="0"/>
              </a:rPr>
              <a:t>:</a:t>
            </a:r>
            <a:r>
              <a:rPr lang="en-GB" sz="1400" dirty="0" err="1">
                <a:latin typeface="Courier New" panose="02070309020205020404" pitchFamily="49" charset="0"/>
                <a:cs typeface="Courier New" panose="02070309020205020404" pitchFamily="49" charset="0"/>
              </a:rPr>
              <a:t>MaritalStatus</a:t>
            </a:r>
            <a:r>
              <a:rPr lang="en-GB" sz="1400" dirty="0">
                <a:latin typeface="Courier New" panose="02070309020205020404" pitchFamily="49" charset="0"/>
                <a:cs typeface="Courier New" panose="02070309020205020404" pitchFamily="49" charset="0"/>
              </a:rPr>
              <a:t> ; </a:t>
            </a:r>
          </a:p>
          <a:p>
            <a:r>
              <a:rPr lang="en-GB" sz="1400" dirty="0">
                <a:latin typeface="Courier New" panose="02070309020205020404" pitchFamily="49" charset="0"/>
                <a:cs typeface="Courier New" panose="02070309020205020404" pitchFamily="49" charset="0"/>
              </a:rPr>
              <a:t>:Widowed </a:t>
            </a:r>
            <a:r>
              <a:rPr lang="en-GB" sz="1400" dirty="0" err="1">
                <a:latin typeface="Courier New" panose="02070309020205020404" pitchFamily="49" charset="0"/>
                <a:cs typeface="Courier New" panose="02070309020205020404" pitchFamily="49" charset="0"/>
              </a:rPr>
              <a:t>rdf:type</a:t>
            </a:r>
            <a:r>
              <a:rPr lang="en-GB" sz="1400" dirty="0">
                <a:latin typeface="Courier New" panose="02070309020205020404" pitchFamily="49" charset="0"/>
                <a:cs typeface="Courier New" panose="02070309020205020404" pitchFamily="49" charset="0"/>
              </a:rPr>
              <a:t> </a:t>
            </a:r>
            <a:r>
              <a:rPr lang="en-GB" sz="1400" dirty="0" err="1">
                <a:latin typeface="Courier New" panose="02070309020205020404" pitchFamily="49" charset="0"/>
                <a:cs typeface="Courier New" panose="02070309020205020404" pitchFamily="49" charset="0"/>
              </a:rPr>
              <a:t>skos:Concept</a:t>
            </a:r>
            <a:r>
              <a:rPr lang="en-GB" sz="1400" dirty="0">
                <a:latin typeface="Courier New" panose="02070309020205020404" pitchFamily="49" charset="0"/>
                <a:cs typeface="Courier New" panose="02070309020205020404" pitchFamily="49" charset="0"/>
              </a:rPr>
              <a:t> ; </a:t>
            </a:r>
          </a:p>
          <a:p>
            <a:r>
              <a:rPr lang="en-GB" sz="1400" dirty="0" smtClean="0">
                <a:latin typeface="Courier New" panose="02070309020205020404" pitchFamily="49" charset="0"/>
                <a:cs typeface="Courier New" panose="02070309020205020404" pitchFamily="49" charset="0"/>
              </a:rPr>
              <a:t>  </a:t>
            </a:r>
            <a:r>
              <a:rPr lang="en-GB" sz="1400" dirty="0" err="1" smtClean="0">
                <a:latin typeface="Courier New" panose="02070309020205020404" pitchFamily="49" charset="0"/>
                <a:cs typeface="Courier New" panose="02070309020205020404" pitchFamily="49" charset="0"/>
              </a:rPr>
              <a:t>skos:inScheme</a:t>
            </a:r>
            <a:r>
              <a:rPr lang="en-GB" sz="1400" dirty="0" smtClean="0">
                <a:latin typeface="Courier New" panose="02070309020205020404" pitchFamily="49" charset="0"/>
                <a:cs typeface="Courier New" panose="02070309020205020404" pitchFamily="49" charset="0"/>
              </a:rPr>
              <a:t> </a:t>
            </a:r>
            <a:r>
              <a:rPr lang="en-GB" sz="1400" dirty="0">
                <a:latin typeface="Courier New" panose="02070309020205020404" pitchFamily="49" charset="0"/>
                <a:cs typeface="Courier New" panose="02070309020205020404" pitchFamily="49" charset="0"/>
              </a:rPr>
              <a:t>:</a:t>
            </a:r>
            <a:r>
              <a:rPr lang="en-GB" sz="1400" dirty="0" err="1">
                <a:latin typeface="Courier New" panose="02070309020205020404" pitchFamily="49" charset="0"/>
                <a:cs typeface="Courier New" panose="02070309020205020404" pitchFamily="49" charset="0"/>
              </a:rPr>
              <a:t>MaritalStatus</a:t>
            </a:r>
            <a:r>
              <a:rPr lang="en-GB" sz="1400" dirty="0">
                <a:latin typeface="Courier New" panose="02070309020205020404" pitchFamily="49" charset="0"/>
                <a:cs typeface="Courier New" panose="02070309020205020404" pitchFamily="49" charset="0"/>
              </a:rPr>
              <a:t> ; </a:t>
            </a:r>
          </a:p>
          <a:p>
            <a:r>
              <a:rPr lang="en-GB" sz="1400" dirty="0" smtClean="0">
                <a:latin typeface="Courier New" panose="02070309020205020404" pitchFamily="49" charset="0"/>
                <a:cs typeface="Courier New" panose="02070309020205020404" pitchFamily="49" charset="0"/>
              </a:rPr>
              <a:t>  </a:t>
            </a:r>
            <a:r>
              <a:rPr lang="en-GB" sz="1400" dirty="0" err="1" smtClean="0">
                <a:latin typeface="Courier New" panose="02070309020205020404" pitchFamily="49" charset="0"/>
                <a:cs typeface="Courier New" panose="02070309020205020404" pitchFamily="49" charset="0"/>
              </a:rPr>
              <a:t>skos:broader</a:t>
            </a:r>
            <a:r>
              <a:rPr lang="en-GB" sz="1400" dirty="0" smtClean="0">
                <a:latin typeface="Courier New" panose="02070309020205020404" pitchFamily="49" charset="0"/>
                <a:cs typeface="Courier New" panose="02070309020205020404" pitchFamily="49" charset="0"/>
              </a:rPr>
              <a:t> </a:t>
            </a:r>
            <a:r>
              <a:rPr lang="en-GB" sz="1400" dirty="0">
                <a:latin typeface="Courier New" panose="02070309020205020404" pitchFamily="49" charset="0"/>
                <a:cs typeface="Courier New" panose="02070309020205020404" pitchFamily="49" charset="0"/>
              </a:rPr>
              <a:t>:Single . </a:t>
            </a:r>
          </a:p>
          <a:p>
            <a:r>
              <a:rPr lang="en-GB" sz="1400" dirty="0">
                <a:latin typeface="Courier New" panose="02070309020205020404" pitchFamily="49" charset="0"/>
                <a:cs typeface="Courier New" panose="02070309020205020404" pitchFamily="49" charset="0"/>
              </a:rPr>
              <a:t>:Divorced </a:t>
            </a:r>
            <a:r>
              <a:rPr lang="en-GB" sz="1400" dirty="0" err="1">
                <a:latin typeface="Courier New" panose="02070309020205020404" pitchFamily="49" charset="0"/>
                <a:cs typeface="Courier New" panose="02070309020205020404" pitchFamily="49" charset="0"/>
              </a:rPr>
              <a:t>rdf:type</a:t>
            </a:r>
            <a:r>
              <a:rPr lang="en-GB" sz="1400" dirty="0">
                <a:latin typeface="Courier New" panose="02070309020205020404" pitchFamily="49" charset="0"/>
                <a:cs typeface="Courier New" panose="02070309020205020404" pitchFamily="49" charset="0"/>
              </a:rPr>
              <a:t> </a:t>
            </a:r>
            <a:r>
              <a:rPr lang="en-GB" sz="1400" dirty="0" err="1">
                <a:latin typeface="Courier New" panose="02070309020205020404" pitchFamily="49" charset="0"/>
                <a:cs typeface="Courier New" panose="02070309020205020404" pitchFamily="49" charset="0"/>
              </a:rPr>
              <a:t>skos:Concept</a:t>
            </a:r>
            <a:r>
              <a:rPr lang="en-GB" sz="1400" dirty="0">
                <a:latin typeface="Courier New" panose="02070309020205020404" pitchFamily="49" charset="0"/>
                <a:cs typeface="Courier New" panose="02070309020205020404" pitchFamily="49" charset="0"/>
              </a:rPr>
              <a:t> ; </a:t>
            </a:r>
          </a:p>
          <a:p>
            <a:r>
              <a:rPr lang="en-GB" sz="1400" dirty="0" smtClean="0">
                <a:latin typeface="Courier New" panose="02070309020205020404" pitchFamily="49" charset="0"/>
                <a:cs typeface="Courier New" panose="02070309020205020404" pitchFamily="49" charset="0"/>
              </a:rPr>
              <a:t>  </a:t>
            </a:r>
            <a:r>
              <a:rPr lang="en-GB" sz="1400" dirty="0" err="1" smtClean="0">
                <a:latin typeface="Courier New" panose="02070309020205020404" pitchFamily="49" charset="0"/>
                <a:cs typeface="Courier New" panose="02070309020205020404" pitchFamily="49" charset="0"/>
              </a:rPr>
              <a:t>skos:inScheme</a:t>
            </a:r>
            <a:r>
              <a:rPr lang="en-GB" sz="1400" dirty="0" smtClean="0">
                <a:latin typeface="Courier New" panose="02070309020205020404" pitchFamily="49" charset="0"/>
                <a:cs typeface="Courier New" panose="02070309020205020404" pitchFamily="49" charset="0"/>
              </a:rPr>
              <a:t> </a:t>
            </a:r>
            <a:r>
              <a:rPr lang="en-GB" sz="1400" dirty="0">
                <a:latin typeface="Courier New" panose="02070309020205020404" pitchFamily="49" charset="0"/>
                <a:cs typeface="Courier New" panose="02070309020205020404" pitchFamily="49" charset="0"/>
              </a:rPr>
              <a:t>:</a:t>
            </a:r>
            <a:r>
              <a:rPr lang="en-GB" sz="1400" dirty="0" err="1">
                <a:latin typeface="Courier New" panose="02070309020205020404" pitchFamily="49" charset="0"/>
                <a:cs typeface="Courier New" panose="02070309020205020404" pitchFamily="49" charset="0"/>
              </a:rPr>
              <a:t>MaritalStatus</a:t>
            </a:r>
            <a:r>
              <a:rPr lang="en-GB" sz="1400" dirty="0">
                <a:latin typeface="Courier New" panose="02070309020205020404" pitchFamily="49" charset="0"/>
                <a:cs typeface="Courier New" panose="02070309020205020404" pitchFamily="49" charset="0"/>
              </a:rPr>
              <a:t> ; </a:t>
            </a:r>
          </a:p>
          <a:p>
            <a:r>
              <a:rPr lang="en-GB" sz="1400" dirty="0" smtClean="0">
                <a:latin typeface="Courier New" panose="02070309020205020404" pitchFamily="49" charset="0"/>
                <a:cs typeface="Courier New" panose="02070309020205020404" pitchFamily="49" charset="0"/>
              </a:rPr>
              <a:t>  </a:t>
            </a:r>
            <a:r>
              <a:rPr lang="en-GB" sz="1400" dirty="0" err="1" smtClean="0">
                <a:latin typeface="Courier New" panose="02070309020205020404" pitchFamily="49" charset="0"/>
                <a:cs typeface="Courier New" panose="02070309020205020404" pitchFamily="49" charset="0"/>
              </a:rPr>
              <a:t>skos:broader</a:t>
            </a:r>
            <a:r>
              <a:rPr lang="en-GB" sz="1400" dirty="0" smtClean="0">
                <a:latin typeface="Courier New" panose="02070309020205020404" pitchFamily="49" charset="0"/>
                <a:cs typeface="Courier New" panose="02070309020205020404" pitchFamily="49" charset="0"/>
              </a:rPr>
              <a:t> </a:t>
            </a:r>
            <a:r>
              <a:rPr lang="en-GB" sz="1400" dirty="0">
                <a:latin typeface="Courier New" panose="02070309020205020404" pitchFamily="49" charset="0"/>
                <a:cs typeface="Courier New" panose="02070309020205020404" pitchFamily="49" charset="0"/>
              </a:rPr>
              <a:t>:Single . </a:t>
            </a:r>
          </a:p>
        </p:txBody>
      </p:sp>
    </p:spTree>
    <p:extLst>
      <p:ext uri="{BB962C8B-B14F-4D97-AF65-F5344CB8AC3E}">
        <p14:creationId xmlns:p14="http://schemas.microsoft.com/office/powerpoint/2010/main" val="15097782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A43BC-1B61-4F86-ADFE-DF9CFBF1408E}"/>
              </a:ext>
            </a:extLst>
          </p:cNvPr>
          <p:cNvSpPr>
            <a:spLocks noGrp="1"/>
          </p:cNvSpPr>
          <p:nvPr>
            <p:ph type="title"/>
          </p:nvPr>
        </p:nvSpPr>
        <p:spPr/>
        <p:txBody>
          <a:bodyPr/>
          <a:lstStyle/>
          <a:p>
            <a:r>
              <a:rPr lang="en-GB" dirty="0" smtClean="0"/>
              <a:t>Concepts - Controlled Vocabularies	</a:t>
            </a:r>
            <a:endParaRPr lang="en-GB" dirty="0"/>
          </a:p>
        </p:txBody>
      </p:sp>
      <p:sp>
        <p:nvSpPr>
          <p:cNvPr id="5" name="Content Placeholder 4">
            <a:extLst>
              <a:ext uri="{FF2B5EF4-FFF2-40B4-BE49-F238E27FC236}">
                <a16:creationId xmlns:a16="http://schemas.microsoft.com/office/drawing/2014/main" id="{87A74FDC-BF4A-45CD-84D3-A911884AD275}"/>
              </a:ext>
            </a:extLst>
          </p:cNvPr>
          <p:cNvSpPr>
            <a:spLocks noGrp="1"/>
          </p:cNvSpPr>
          <p:nvPr>
            <p:ph idx="1"/>
          </p:nvPr>
        </p:nvSpPr>
        <p:spPr>
          <a:xfrm>
            <a:off x="838200" y="1825625"/>
            <a:ext cx="9740900" cy="1285710"/>
          </a:xfrm>
        </p:spPr>
        <p:txBody>
          <a:bodyPr>
            <a:noAutofit/>
          </a:bodyPr>
          <a:lstStyle/>
          <a:p>
            <a:pPr marL="0" indent="0">
              <a:buNone/>
            </a:pPr>
            <a:r>
              <a:rPr lang="en-GB" sz="2400" dirty="0" smtClean="0"/>
              <a:t>Controlled </a:t>
            </a:r>
            <a:r>
              <a:rPr lang="en-GB" sz="2400" dirty="0"/>
              <a:t>vocabularies are used in descriptive metadata fields to support consistent, accurate, and quick indexing and retrieval of digital asset </a:t>
            </a:r>
            <a:r>
              <a:rPr lang="en-GB" sz="2400" dirty="0" smtClean="0"/>
              <a:t>content. It has a specific definition associated with a particular value*.</a:t>
            </a:r>
          </a:p>
          <a:p>
            <a:pPr marL="0" indent="0">
              <a:buNone/>
            </a:pPr>
            <a:endParaRPr lang="en-GB" sz="2400" dirty="0" smtClean="0"/>
          </a:p>
          <a:p>
            <a:pPr marL="0" indent="0">
              <a:buNone/>
            </a:pPr>
            <a:endParaRPr lang="en-GB" sz="2400" dirty="0"/>
          </a:p>
        </p:txBody>
      </p:sp>
      <p:sp>
        <p:nvSpPr>
          <p:cNvPr id="3" name="TextBox 2"/>
          <p:cNvSpPr txBox="1"/>
          <p:nvPr/>
        </p:nvSpPr>
        <p:spPr>
          <a:xfrm>
            <a:off x="161306" y="6215979"/>
            <a:ext cx="10633364" cy="523220"/>
          </a:xfrm>
          <a:prstGeom prst="rect">
            <a:avLst/>
          </a:prstGeom>
          <a:noFill/>
        </p:spPr>
        <p:txBody>
          <a:bodyPr wrap="square" rtlCol="0">
            <a:spAutoFit/>
          </a:bodyPr>
          <a:lstStyle/>
          <a:p>
            <a:r>
              <a:rPr lang="en-GB" sz="1400" dirty="0" smtClean="0"/>
              <a:t>* </a:t>
            </a:r>
            <a:r>
              <a:rPr lang="en-GB" sz="1400" dirty="0" err="1" smtClean="0"/>
              <a:t>Hedden</a:t>
            </a:r>
            <a:r>
              <a:rPr lang="en-GB" sz="1400" dirty="0" smtClean="0"/>
              <a:t>, H (2007) Taxonomies </a:t>
            </a:r>
            <a:r>
              <a:rPr lang="en-GB" sz="1400" dirty="0"/>
              <a:t>and controlled vocabularies best practices for </a:t>
            </a:r>
            <a:r>
              <a:rPr lang="en-GB" sz="1400" dirty="0" smtClean="0"/>
              <a:t>metadata</a:t>
            </a:r>
            <a:r>
              <a:rPr lang="en-GB" sz="1400" dirty="0"/>
              <a:t>. </a:t>
            </a:r>
            <a:r>
              <a:rPr lang="en-GB" sz="1400" dirty="0" smtClean="0"/>
              <a:t>(https</a:t>
            </a:r>
            <a:r>
              <a:rPr lang="en-GB" sz="1400" dirty="0"/>
              <a:t>://</a:t>
            </a:r>
            <a:r>
              <a:rPr lang="en-GB" sz="1400" dirty="0" smtClean="0"/>
              <a:t>link.springer.com/article/10.1057/dam.2010.29) </a:t>
            </a:r>
            <a:endParaRPr lang="en-GB" sz="1400" dirty="0"/>
          </a:p>
        </p:txBody>
      </p:sp>
      <p:graphicFrame>
        <p:nvGraphicFramePr>
          <p:cNvPr id="6" name="Table 5"/>
          <p:cNvGraphicFramePr>
            <a:graphicFrameLocks noGrp="1"/>
          </p:cNvGraphicFramePr>
          <p:nvPr>
            <p:extLst>
              <p:ext uri="{D42A27DB-BD31-4B8C-83A1-F6EECF244321}">
                <p14:modId xmlns:p14="http://schemas.microsoft.com/office/powerpoint/2010/main" val="4185123231"/>
              </p:ext>
            </p:extLst>
          </p:nvPr>
        </p:nvGraphicFramePr>
        <p:xfrm>
          <a:off x="897576" y="3099460"/>
          <a:ext cx="10396847" cy="2743200"/>
        </p:xfrm>
        <a:graphic>
          <a:graphicData uri="http://schemas.openxmlformats.org/drawingml/2006/table">
            <a:tbl>
              <a:tblPr firstRow="1" bandRow="1">
                <a:tableStyleId>{5C22544A-7EE6-4342-B048-85BDC9FD1C3A}</a:tableStyleId>
              </a:tblPr>
              <a:tblGrid>
                <a:gridCol w="1568516">
                  <a:extLst>
                    <a:ext uri="{9D8B030D-6E8A-4147-A177-3AD203B41FA5}">
                      <a16:colId xmlns:a16="http://schemas.microsoft.com/office/drawing/2014/main" val="3065225353"/>
                    </a:ext>
                  </a:extLst>
                </a:gridCol>
                <a:gridCol w="8828331">
                  <a:extLst>
                    <a:ext uri="{9D8B030D-6E8A-4147-A177-3AD203B41FA5}">
                      <a16:colId xmlns:a16="http://schemas.microsoft.com/office/drawing/2014/main" val="4065559369"/>
                    </a:ext>
                  </a:extLst>
                </a:gridCol>
              </a:tblGrid>
              <a:tr h="370840">
                <a:tc>
                  <a:txBody>
                    <a:bodyPr/>
                    <a:lstStyle/>
                    <a:p>
                      <a:r>
                        <a:rPr lang="en-GB" dirty="0" smtClean="0"/>
                        <a:t>Value</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Definition</a:t>
                      </a:r>
                    </a:p>
                    <a:p>
                      <a:endParaRPr lang="en-GB" dirty="0"/>
                    </a:p>
                  </a:txBody>
                  <a:tcPr/>
                </a:tc>
                <a:extLst>
                  <a:ext uri="{0D108BD9-81ED-4DB2-BD59-A6C34878D82A}">
                    <a16:rowId xmlns:a16="http://schemas.microsoft.com/office/drawing/2014/main" val="3394727933"/>
                  </a:ext>
                </a:extLst>
              </a:tr>
              <a:tr h="370840">
                <a:tc>
                  <a:txBody>
                    <a:bodyPr/>
                    <a:lstStyle/>
                    <a:p>
                      <a:r>
                        <a:rPr lang="en-GB" dirty="0" smtClean="0"/>
                        <a:t>Family</a:t>
                      </a:r>
                      <a:endParaRPr lang="en-GB" dirty="0"/>
                    </a:p>
                  </a:txBody>
                  <a:tcPr/>
                </a:tc>
                <a:tc>
                  <a:txBody>
                    <a:bodyPr/>
                    <a:lstStyle/>
                    <a:p>
                      <a:r>
                        <a:rPr lang="en-GB" dirty="0" smtClean="0"/>
                        <a:t>Two or more people related by blood, marriage (including step-relations), adoption or fostering and who may or may not live together. For example, used when researching the extent to which people provide support and assistance for their relatives.</a:t>
                      </a:r>
                      <a:endParaRPr lang="en-GB" dirty="0"/>
                    </a:p>
                  </a:txBody>
                  <a:tcPr/>
                </a:tc>
                <a:extLst>
                  <a:ext uri="{0D108BD9-81ED-4DB2-BD59-A6C34878D82A}">
                    <a16:rowId xmlns:a16="http://schemas.microsoft.com/office/drawing/2014/main" val="429464273"/>
                  </a:ext>
                </a:extLst>
              </a:tr>
              <a:tr h="370840">
                <a:tc>
                  <a:txBody>
                    <a:bodyPr/>
                    <a:lstStyle/>
                    <a:p>
                      <a:r>
                        <a:rPr lang="en-GB" dirty="0" smtClean="0"/>
                        <a:t>Household</a:t>
                      </a:r>
                      <a:endParaRPr lang="en-GB" dirty="0"/>
                    </a:p>
                  </a:txBody>
                  <a:tcPr/>
                </a:tc>
                <a:tc>
                  <a:txBody>
                    <a:bodyPr/>
                    <a:lstStyle/>
                    <a:p>
                      <a:r>
                        <a:rPr lang="en-GB" dirty="0" smtClean="0"/>
                        <a:t>A person or a group of persons who share the same dwelling unit and common living arrangements. These common living arrangements may include pooling some, or all, of their income and wealth, and consuming certain types of goods and services collectively, mainly housing and food</a:t>
                      </a:r>
                      <a:endParaRPr lang="en-GB" dirty="0"/>
                    </a:p>
                  </a:txBody>
                  <a:tcPr/>
                </a:tc>
                <a:extLst>
                  <a:ext uri="{0D108BD9-81ED-4DB2-BD59-A6C34878D82A}">
                    <a16:rowId xmlns:a16="http://schemas.microsoft.com/office/drawing/2014/main" val="1651483770"/>
                  </a:ext>
                </a:extLst>
              </a:tr>
            </a:tbl>
          </a:graphicData>
        </a:graphic>
      </p:graphicFrame>
    </p:spTree>
    <p:extLst>
      <p:ext uri="{BB962C8B-B14F-4D97-AF65-F5344CB8AC3E}">
        <p14:creationId xmlns:p14="http://schemas.microsoft.com/office/powerpoint/2010/main" val="39258452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A43BC-1B61-4F86-ADFE-DF9CFBF1408E}"/>
              </a:ext>
            </a:extLst>
          </p:cNvPr>
          <p:cNvSpPr>
            <a:spLocks noGrp="1"/>
          </p:cNvSpPr>
          <p:nvPr>
            <p:ph type="title"/>
          </p:nvPr>
        </p:nvSpPr>
        <p:spPr/>
        <p:txBody>
          <a:bodyPr/>
          <a:lstStyle/>
          <a:p>
            <a:r>
              <a:rPr lang="en-GB" dirty="0" smtClean="0"/>
              <a:t>Unit Type</a:t>
            </a:r>
            <a:endParaRPr lang="en-GB" dirty="0"/>
          </a:p>
        </p:txBody>
      </p:sp>
      <p:sp>
        <p:nvSpPr>
          <p:cNvPr id="4" name="Content Placeholder 3"/>
          <p:cNvSpPr>
            <a:spLocks noGrp="1"/>
          </p:cNvSpPr>
          <p:nvPr>
            <p:ph idx="1"/>
          </p:nvPr>
        </p:nvSpPr>
        <p:spPr/>
        <p:txBody>
          <a:bodyPr/>
          <a:lstStyle/>
          <a:p>
            <a:r>
              <a:rPr lang="en-GB" dirty="0" smtClean="0"/>
              <a:t>Unit type is a synonym of Object class defined in ISO/IEC 11179</a:t>
            </a:r>
          </a:p>
          <a:p>
            <a:pPr lvl="1"/>
            <a:r>
              <a:rPr lang="en-GB" dirty="0" smtClean="0"/>
              <a:t>A sub-type of concept</a:t>
            </a:r>
          </a:p>
          <a:p>
            <a:pPr lvl="1"/>
            <a:r>
              <a:rPr lang="en-GB" dirty="0" smtClean="0"/>
              <a:t>A class of object of interest</a:t>
            </a:r>
          </a:p>
          <a:p>
            <a:pPr lvl="1"/>
            <a:r>
              <a:rPr lang="en-GB" dirty="0" smtClean="0"/>
              <a:t>It is </a:t>
            </a:r>
            <a:r>
              <a:rPr lang="en-GB" dirty="0"/>
              <a:t>used to describe a class or group of </a:t>
            </a:r>
            <a:r>
              <a:rPr lang="en-GB" i="1" dirty="0"/>
              <a:t>Units</a:t>
            </a:r>
            <a:r>
              <a:rPr lang="en-GB" dirty="0"/>
              <a:t> based on a single characteristic, but with no specification of time and </a:t>
            </a:r>
            <a:r>
              <a:rPr lang="en-GB" dirty="0" smtClean="0"/>
              <a:t>geography.</a:t>
            </a:r>
            <a:endParaRPr lang="en-GB" dirty="0"/>
          </a:p>
          <a:p>
            <a:pPr lvl="1"/>
            <a:r>
              <a:rPr lang="en-GB" dirty="0" smtClean="0"/>
              <a:t>For </a:t>
            </a:r>
            <a:r>
              <a:rPr lang="en-GB" dirty="0"/>
              <a:t>example, the </a:t>
            </a:r>
            <a:r>
              <a:rPr lang="en-GB" i="1" dirty="0"/>
              <a:t>Unit Type</a:t>
            </a:r>
            <a:r>
              <a:rPr lang="en-GB" dirty="0"/>
              <a:t> of “Person” groups together a set of </a:t>
            </a:r>
            <a:r>
              <a:rPr lang="en-GB" i="1" dirty="0"/>
              <a:t>Units</a:t>
            </a:r>
            <a:r>
              <a:rPr lang="en-GB" dirty="0"/>
              <a:t> based on the characteristic that they are ‘Persons</a:t>
            </a:r>
            <a:r>
              <a:rPr lang="en-GB" dirty="0" smtClean="0"/>
              <a:t>’.</a:t>
            </a:r>
          </a:p>
          <a:p>
            <a:pPr lvl="1"/>
            <a:endParaRPr lang="en-GB" dirty="0" smtClean="0"/>
          </a:p>
          <a:p>
            <a:pPr marL="457200" lvl="1" indent="0">
              <a:buNone/>
            </a:pPr>
            <a:r>
              <a:rPr lang="en-GB" dirty="0" smtClean="0"/>
              <a:t>Examples are</a:t>
            </a:r>
            <a:r>
              <a:rPr lang="en-GB" dirty="0"/>
              <a:t>: P</a:t>
            </a:r>
            <a:r>
              <a:rPr lang="en-GB" dirty="0" smtClean="0"/>
              <a:t>erson</a:t>
            </a:r>
            <a:r>
              <a:rPr lang="en-GB" dirty="0"/>
              <a:t>, Establishment, Household, State, Country, Dog, Automobile</a:t>
            </a:r>
          </a:p>
        </p:txBody>
      </p:sp>
    </p:spTree>
    <p:extLst>
      <p:ext uri="{BB962C8B-B14F-4D97-AF65-F5344CB8AC3E}">
        <p14:creationId xmlns:p14="http://schemas.microsoft.com/office/powerpoint/2010/main" val="26306266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A43BC-1B61-4F86-ADFE-DF9CFBF1408E}"/>
              </a:ext>
            </a:extLst>
          </p:cNvPr>
          <p:cNvSpPr>
            <a:spLocks noGrp="1"/>
          </p:cNvSpPr>
          <p:nvPr>
            <p:ph type="title"/>
          </p:nvPr>
        </p:nvSpPr>
        <p:spPr/>
        <p:txBody>
          <a:bodyPr/>
          <a:lstStyle/>
          <a:p>
            <a:r>
              <a:rPr lang="en-GB" dirty="0" smtClean="0"/>
              <a:t>Unit type – </a:t>
            </a:r>
            <a:r>
              <a:rPr lang="en-GB" dirty="0"/>
              <a:t>E</a:t>
            </a:r>
            <a:r>
              <a:rPr lang="en-GB" dirty="0" smtClean="0"/>
              <a:t>xample</a:t>
            </a:r>
            <a:endParaRPr lang="en-GB" dirty="0"/>
          </a:p>
        </p:txBody>
      </p:sp>
      <p:pic>
        <p:nvPicPr>
          <p:cNvPr id="1036" name="Picture 12" descr="https://documents.lucidchart.com/documents/58ca8ffc-fa2f-4af8-88bf-dd6de7548757/pages/0_0?a=325&amp;x=370&amp;y=72&amp;w=220&amp;h=616&amp;store=1&amp;accept=image%2F*&amp;auth=LCA%209a7fab37da66f49732f7e04d41c1a82d5dd98151-ts%3D156741096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9049" y="1678522"/>
            <a:ext cx="1571625" cy="4400551"/>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https://documents.lucidchart.com/documents/58ca8ffc-fa2f-4af8-88bf-dd6de7548757/pages/0_0?a=332&amp;x=872&amp;y=72&amp;w=616&amp;h=616&amp;store=1&amp;accept=image%2F*&amp;auth=LCA%20bc285a6124195797b60705d313d3b851ed472b71-ts%3D156752897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1962" y="1678521"/>
            <a:ext cx="4400550" cy="44005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86112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A43BC-1B61-4F86-ADFE-DF9CFBF1408E}"/>
              </a:ext>
            </a:extLst>
          </p:cNvPr>
          <p:cNvSpPr>
            <a:spLocks noGrp="1"/>
          </p:cNvSpPr>
          <p:nvPr>
            <p:ph type="title"/>
          </p:nvPr>
        </p:nvSpPr>
        <p:spPr/>
        <p:txBody>
          <a:bodyPr/>
          <a:lstStyle/>
          <a:p>
            <a:r>
              <a:rPr lang="en-GB" dirty="0" smtClean="0"/>
              <a:t>Universe and Population</a:t>
            </a:r>
            <a:endParaRPr lang="en-GB" dirty="0"/>
          </a:p>
        </p:txBody>
      </p:sp>
      <p:sp>
        <p:nvSpPr>
          <p:cNvPr id="4" name="Content Placeholder 3"/>
          <p:cNvSpPr>
            <a:spLocks noGrp="1"/>
          </p:cNvSpPr>
          <p:nvPr>
            <p:ph idx="1"/>
          </p:nvPr>
        </p:nvSpPr>
        <p:spPr/>
        <p:txBody>
          <a:bodyPr>
            <a:normAutofit/>
          </a:bodyPr>
          <a:lstStyle/>
          <a:p>
            <a:r>
              <a:rPr lang="en-GB" sz="2400" dirty="0" smtClean="0"/>
              <a:t>A </a:t>
            </a:r>
            <a:r>
              <a:rPr lang="en-GB" sz="2400" dirty="0"/>
              <a:t>Universe is a set of entities defined by a more narrow specification than that of an underlying </a:t>
            </a:r>
            <a:r>
              <a:rPr lang="en-GB" sz="2400" dirty="0" err="1"/>
              <a:t>UnitType</a:t>
            </a:r>
            <a:r>
              <a:rPr lang="en-GB" sz="2400" dirty="0"/>
              <a:t>. </a:t>
            </a:r>
            <a:endParaRPr lang="en-GB" sz="2400" dirty="0" smtClean="0"/>
          </a:p>
          <a:p>
            <a:r>
              <a:rPr lang="en-GB" sz="2400" dirty="0" smtClean="0"/>
              <a:t>A </a:t>
            </a:r>
            <a:r>
              <a:rPr lang="en-GB" sz="2400" dirty="0"/>
              <a:t>Population further narrows the specification to a specific time and geography.</a:t>
            </a:r>
          </a:p>
          <a:p>
            <a:r>
              <a:rPr lang="en-GB" sz="2400" dirty="0"/>
              <a:t>Universe sits in a hierarchy between </a:t>
            </a:r>
            <a:r>
              <a:rPr lang="en-GB" sz="2400" dirty="0" err="1"/>
              <a:t>UnitType</a:t>
            </a:r>
            <a:r>
              <a:rPr lang="en-GB" sz="2400" dirty="0"/>
              <a:t> and Population, with </a:t>
            </a:r>
            <a:r>
              <a:rPr lang="en-GB" sz="2400" dirty="0" err="1"/>
              <a:t>UnitType</a:t>
            </a:r>
            <a:r>
              <a:rPr lang="en-GB" sz="2400" dirty="0"/>
              <a:t> being most general and Population most specific.</a:t>
            </a:r>
          </a:p>
          <a:p>
            <a:pPr marL="457200" lvl="1" indent="0">
              <a:buNone/>
            </a:pPr>
            <a:endParaRPr lang="en-GB" sz="2000" dirty="0" smtClean="0"/>
          </a:p>
        </p:txBody>
      </p:sp>
    </p:spTree>
    <p:extLst>
      <p:ext uri="{BB962C8B-B14F-4D97-AF65-F5344CB8AC3E}">
        <p14:creationId xmlns:p14="http://schemas.microsoft.com/office/powerpoint/2010/main" val="10029089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CLOSER">
      <a:dk1>
        <a:srgbClr val="231F20"/>
      </a:dk1>
      <a:lt1>
        <a:sysClr val="window" lastClr="FFFFFF"/>
      </a:lt1>
      <a:dk2>
        <a:srgbClr val="838384"/>
      </a:dk2>
      <a:lt2>
        <a:srgbClr val="EEECE1"/>
      </a:lt2>
      <a:accent1>
        <a:srgbClr val="652C90"/>
      </a:accent1>
      <a:accent2>
        <a:srgbClr val="FBAF3F"/>
      </a:accent2>
      <a:accent3>
        <a:srgbClr val="EC008B"/>
      </a:accent3>
      <a:accent4>
        <a:srgbClr val="00ADEF"/>
      </a:accent4>
      <a:accent5>
        <a:srgbClr val="38B449"/>
      </a:accent5>
      <a:accent6>
        <a:srgbClr val="838384"/>
      </a:accent6>
      <a:hlink>
        <a:srgbClr val="3366CC"/>
      </a:hlink>
      <a:folHlink>
        <a:srgbClr val="990099"/>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Calibri Light"/>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55202</TotalTime>
  <Words>1571</Words>
  <Application>Microsoft Office PowerPoint</Application>
  <PresentationFormat>Widescreen</PresentationFormat>
  <Paragraphs>236</Paragraphs>
  <Slides>23</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Courier New</vt:lpstr>
      <vt:lpstr>Source Sans Pro</vt:lpstr>
      <vt:lpstr>Office Theme</vt:lpstr>
      <vt:lpstr>Metadata Management  Concepts and Principles</vt:lpstr>
      <vt:lpstr>Connecting up  research</vt:lpstr>
      <vt:lpstr>Relationships</vt:lpstr>
      <vt:lpstr>Concepts</vt:lpstr>
      <vt:lpstr>Concepts – Example</vt:lpstr>
      <vt:lpstr>Concepts - Controlled Vocabularies </vt:lpstr>
      <vt:lpstr>Unit Type</vt:lpstr>
      <vt:lpstr>Unit type – Example</vt:lpstr>
      <vt:lpstr>Universe and Population</vt:lpstr>
      <vt:lpstr>Universe – Example</vt:lpstr>
      <vt:lpstr>Category</vt:lpstr>
      <vt:lpstr>Categories as concepts</vt:lpstr>
      <vt:lpstr>Code Lists</vt:lpstr>
      <vt:lpstr>Code lists – Examples</vt:lpstr>
      <vt:lpstr>Summary</vt:lpstr>
      <vt:lpstr>Identification and Versioning</vt:lpstr>
      <vt:lpstr>Identification and Versioning</vt:lpstr>
      <vt:lpstr>Benefits of identifying items</vt:lpstr>
      <vt:lpstr>Decouple the content from the reference - Example</vt:lpstr>
      <vt:lpstr>Reusing objects</vt:lpstr>
      <vt:lpstr>Reuse of items - Example</vt:lpstr>
      <vt:lpstr>PowerPoint Presentation</vt:lpstr>
      <vt:lpstr>Summary of versioning and identification </vt:lpstr>
    </vt:vector>
  </TitlesOfParts>
  <Company>University College London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Dara O'Neill</dc:creator>
  <cp:lastModifiedBy>Hayley Mills</cp:lastModifiedBy>
  <cp:revision>875</cp:revision>
  <cp:lastPrinted>2019-05-31T09:34:06Z</cp:lastPrinted>
  <dcterms:created xsi:type="dcterms:W3CDTF">2018-05-24T09:28:13Z</dcterms:created>
  <dcterms:modified xsi:type="dcterms:W3CDTF">2019-09-27T07:59:57Z</dcterms:modified>
</cp:coreProperties>
</file>