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9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8D824-B443-476B-9748-F5E617D12864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70165E-4AEC-4A18-9C5C-AF6757E3F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915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0AE8E-4B77-4756-B5AF-350B7B37ED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018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D0AE8E-4B77-4756-B5AF-350B7B37ED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87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508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47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61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588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54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51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96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50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16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5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88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55F40-ED92-4079-A07C-07652B310AFA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2730B-BD4F-4F28-ACCA-BD0CB8EAD2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62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/>
          <p:nvPr/>
        </p:nvSpPr>
        <p:spPr>
          <a:xfrm>
            <a:off x="178230" y="641455"/>
            <a:ext cx="11352507" cy="24973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grpSp>
        <p:nvGrpSpPr>
          <p:cNvPr id="6" name="Group 5"/>
          <p:cNvGrpSpPr/>
          <p:nvPr/>
        </p:nvGrpSpPr>
        <p:grpSpPr>
          <a:xfrm>
            <a:off x="313038" y="765640"/>
            <a:ext cx="10993426" cy="5692862"/>
            <a:chOff x="344836" y="786844"/>
            <a:chExt cx="11019293" cy="5692862"/>
          </a:xfrm>
        </p:grpSpPr>
        <p:grpSp>
          <p:nvGrpSpPr>
            <p:cNvPr id="2" name="Group 1"/>
            <p:cNvGrpSpPr/>
            <p:nvPr/>
          </p:nvGrpSpPr>
          <p:grpSpPr>
            <a:xfrm>
              <a:off x="344836" y="786844"/>
              <a:ext cx="11019293" cy="5692862"/>
              <a:chOff x="186249" y="2012511"/>
              <a:chExt cx="8778240" cy="4447568"/>
            </a:xfrm>
          </p:grpSpPr>
          <p:sp>
            <p:nvSpPr>
              <p:cNvPr id="3" name="Rectangle 2"/>
              <p:cNvSpPr/>
              <p:nvPr/>
            </p:nvSpPr>
            <p:spPr bwMode="auto">
              <a:xfrm>
                <a:off x="186250" y="2012511"/>
                <a:ext cx="5390830" cy="1723184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00B05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4" name="Rectangle 3"/>
              <p:cNvSpPr/>
              <p:nvPr/>
            </p:nvSpPr>
            <p:spPr bwMode="auto">
              <a:xfrm>
                <a:off x="563949" y="2473095"/>
                <a:ext cx="1030228" cy="722407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err="1" smtClean="0"/>
                  <a:t>Member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States</a:t>
                </a:r>
                <a:endParaRPr kumimoji="0" lang="en-GB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 bwMode="auto">
              <a:xfrm>
                <a:off x="3069621" y="2502420"/>
                <a:ext cx="962683" cy="693083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  Eurostat</a:t>
                </a:r>
                <a:endParaRPr kumimoji="0" lang="en-GB" i="0" u="none" strike="noStrike" cap="none" normalizeH="0" baseline="0" dirty="0" smtClean="0">
                  <a:ln>
                    <a:noFill/>
                  </a:ln>
                  <a:effectLst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4238325" y="2502420"/>
                <a:ext cx="1122786" cy="69308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UNFCCC</a:t>
                </a:r>
                <a:endParaRPr kumimoji="0" lang="en-GB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301789" y="2055221"/>
                <a:ext cx="2058913" cy="288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>
                    <a:solidFill>
                      <a:srgbClr val="00B050"/>
                    </a:solidFill>
                  </a:rPr>
                  <a:t>Activity Data Sources </a:t>
                </a:r>
                <a:endParaRPr lang="en-GB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 bwMode="auto">
              <a:xfrm>
                <a:off x="5676900" y="2024579"/>
                <a:ext cx="3287589" cy="1723184"/>
              </a:xfrm>
              <a:prstGeom prst="rect">
                <a:avLst/>
              </a:prstGeom>
              <a:solidFill>
                <a:schemeClr val="bg1"/>
              </a:solidFill>
              <a:ln w="28575" cap="flat" cmpd="sng" algn="ctr">
                <a:solidFill>
                  <a:srgbClr val="0070C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728449" y="2033888"/>
                <a:ext cx="1465271" cy="2885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>
                    <a:solidFill>
                      <a:srgbClr val="0070C0"/>
                    </a:solidFill>
                  </a:rPr>
                  <a:t>Emission Factors  </a:t>
                </a:r>
                <a:endParaRPr lang="en-GB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 bwMode="auto">
              <a:xfrm>
                <a:off x="5829300" y="3090797"/>
                <a:ext cx="1143000" cy="57349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err="1" smtClean="0"/>
                  <a:t>Member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States</a:t>
                </a:r>
                <a:endParaRPr kumimoji="0" lang="en-GB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 bwMode="auto">
              <a:xfrm>
                <a:off x="7353300" y="2264659"/>
                <a:ext cx="1535868" cy="644906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Scientific peer-reviewd literature</a:t>
                </a:r>
                <a:endParaRPr kumimoji="0" lang="en-GB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 bwMode="auto">
              <a:xfrm>
                <a:off x="7353300" y="3021864"/>
                <a:ext cx="1535868" cy="64243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Technical literature (e.g. reports)</a:t>
                </a:r>
                <a:endParaRPr kumimoji="0" lang="en-GB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 bwMode="auto">
              <a:xfrm>
                <a:off x="5829300" y="2324981"/>
                <a:ext cx="1143000" cy="515652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IPCC-TFI</a:t>
                </a:r>
                <a:endParaRPr kumimoji="0" lang="en-GB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392151" y="4691443"/>
                <a:ext cx="1332771" cy="28854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t-IT" dirty="0" smtClean="0">
                    <a:solidFill>
                      <a:srgbClr val="FF0000"/>
                    </a:solidFill>
                  </a:rPr>
                  <a:t>GHG Inventory </a:t>
                </a:r>
                <a:endParaRPr lang="en-GB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3466561" y="5198716"/>
                <a:ext cx="898556" cy="108012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err="1" smtClean="0"/>
                  <a:t>Member</a:t>
                </a:r>
                <a:r>
                  <a:rPr lang="it-IT" dirty="0" smtClean="0"/>
                  <a:t> </a:t>
                </a:r>
                <a:r>
                  <a:rPr lang="it-IT" dirty="0" err="1" smtClean="0"/>
                  <a:t>States</a:t>
                </a:r>
                <a:endParaRPr kumimoji="0" lang="en-GB" sz="1200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6334620" y="5441344"/>
                <a:ext cx="676687" cy="644441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QA/QCJRC</a:t>
                </a: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4963859" y="5277534"/>
                <a:ext cx="1007235" cy="959778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DG CLIMA</a:t>
                </a:r>
              </a:p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it-IT" i="0" u="none" strike="noStrike" cap="none" normalizeH="0" baseline="0" dirty="0" smtClean="0">
                    <a:ln>
                      <a:noFill/>
                    </a:ln>
                    <a:effectLst/>
                  </a:rPr>
                  <a:t>EEA</a:t>
                </a:r>
                <a:endParaRPr kumimoji="0" lang="en-GB" i="0" u="none" strike="noStrike" cap="none" normalizeH="0" baseline="0" dirty="0" smtClean="0">
                  <a:ln>
                    <a:noFill/>
                  </a:ln>
                  <a:effectLst/>
                </a:endParaRPr>
              </a:p>
            </p:txBody>
          </p:sp>
          <p:cxnSp>
            <p:nvCxnSpPr>
              <p:cNvPr id="28" name="Straight Arrow Connector 27"/>
              <p:cNvCxnSpPr/>
              <p:nvPr/>
            </p:nvCxnSpPr>
            <p:spPr bwMode="auto">
              <a:xfrm flipV="1">
                <a:off x="4375939" y="5738776"/>
                <a:ext cx="578812" cy="9295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9" name="Rectangle 28"/>
              <p:cNvSpPr/>
              <p:nvPr/>
            </p:nvSpPr>
            <p:spPr bwMode="auto">
              <a:xfrm>
                <a:off x="8107925" y="5482439"/>
                <a:ext cx="781243" cy="60944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UNFCCC</a:t>
                </a:r>
                <a:endParaRPr kumimoji="0" lang="en-GB" sz="1200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4349580" y="5564082"/>
                <a:ext cx="695460" cy="3366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100" dirty="0" smtClean="0"/>
                  <a:t>First version</a:t>
                </a:r>
                <a:endParaRPr lang="en-GB" sz="11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3" name="Straight Arrow Connector 32"/>
              <p:cNvCxnSpPr/>
              <p:nvPr/>
            </p:nvCxnSpPr>
            <p:spPr bwMode="auto">
              <a:xfrm>
                <a:off x="5969584" y="5734270"/>
                <a:ext cx="360172" cy="4506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5" name="Rectangle 34"/>
              <p:cNvSpPr/>
              <p:nvPr/>
            </p:nvSpPr>
            <p:spPr bwMode="auto">
              <a:xfrm>
                <a:off x="3360776" y="4689316"/>
                <a:ext cx="5603713" cy="1770763"/>
              </a:xfrm>
              <a:prstGeom prst="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i="0" u="none" strike="noStrike" cap="none" normalizeH="0" baseline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cxnSp>
            <p:nvCxnSpPr>
              <p:cNvPr id="36" name="Straight Arrow Connector 35"/>
              <p:cNvCxnSpPr/>
              <p:nvPr/>
            </p:nvCxnSpPr>
            <p:spPr bwMode="auto">
              <a:xfrm flipH="1">
                <a:off x="6987112" y="2563521"/>
                <a:ext cx="363662" cy="3691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7" name="Straight Arrow Connector 36"/>
              <p:cNvCxnSpPr/>
              <p:nvPr/>
            </p:nvCxnSpPr>
            <p:spPr bwMode="auto">
              <a:xfrm flipH="1">
                <a:off x="6978443" y="2729343"/>
                <a:ext cx="366603" cy="509712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8" name="Straight Arrow Connector 37"/>
              <p:cNvCxnSpPr/>
              <p:nvPr/>
            </p:nvCxnSpPr>
            <p:spPr bwMode="auto">
              <a:xfrm flipH="1" flipV="1">
                <a:off x="6979706" y="2672134"/>
                <a:ext cx="366188" cy="664234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Straight Arrow Connector 38"/>
              <p:cNvCxnSpPr/>
              <p:nvPr/>
            </p:nvCxnSpPr>
            <p:spPr bwMode="auto">
              <a:xfrm flipV="1">
                <a:off x="6973562" y="2874103"/>
                <a:ext cx="378475" cy="541768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0" name="Rectangle 39"/>
              <p:cNvSpPr/>
              <p:nvPr/>
            </p:nvSpPr>
            <p:spPr>
              <a:xfrm>
                <a:off x="186249" y="4672174"/>
                <a:ext cx="3032020" cy="1787905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BE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226772" y="4716807"/>
                <a:ext cx="2865895" cy="504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>
                    <a:solidFill>
                      <a:srgbClr val="2D5EC1"/>
                    </a:solidFill>
                  </a:rPr>
                  <a:t>Scientific Emission Estimates: Global/ Regional inventories</a:t>
                </a:r>
                <a:endParaRPr lang="en-GB" dirty="0">
                  <a:solidFill>
                    <a:srgbClr val="2D5EC1"/>
                  </a:solidFill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602831" y="5365060"/>
                <a:ext cx="850340" cy="295365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FAOSTAT</a:t>
                </a:r>
                <a:endParaRPr kumimoji="0" lang="en-GB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44" name="TextBox 43"/>
              <p:cNvSpPr txBox="1"/>
              <p:nvPr/>
            </p:nvSpPr>
            <p:spPr>
              <a:xfrm>
                <a:off x="1775906" y="5371447"/>
                <a:ext cx="755839" cy="28854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EDGAR</a:t>
                </a: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1775906" y="5779662"/>
                <a:ext cx="755839" cy="28854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GAINS</a:t>
                </a: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81133" y="5777294"/>
                <a:ext cx="872039" cy="28854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it-IT" dirty="0" smtClean="0"/>
                  <a:t>CAPRI</a:t>
                </a:r>
              </a:p>
            </p:txBody>
          </p:sp>
          <p:sp>
            <p:nvSpPr>
              <p:cNvPr id="48" name="Right Arrow 47"/>
              <p:cNvSpPr/>
              <p:nvPr/>
            </p:nvSpPr>
            <p:spPr bwMode="auto">
              <a:xfrm rot="5400000">
                <a:off x="3983743" y="3943864"/>
                <a:ext cx="736956" cy="587373"/>
              </a:xfrm>
              <a:prstGeom prst="rightArrow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200" i="0" u="none" strike="noStrike" cap="none" normalizeH="0" baseline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sp>
            <p:nvSpPr>
              <p:cNvPr id="50" name="Rectangle 49"/>
              <p:cNvSpPr/>
              <p:nvPr/>
            </p:nvSpPr>
            <p:spPr bwMode="auto">
              <a:xfrm>
                <a:off x="7342230" y="5376227"/>
                <a:ext cx="498433" cy="806870"/>
              </a:xfrm>
              <a:prstGeom prst="rect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3175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it-IT" dirty="0" smtClean="0"/>
                  <a:t>EEA</a:t>
                </a:r>
                <a:endParaRPr kumimoji="0" lang="en-GB" sz="1200" i="0" u="none" strike="noStrike" cap="none" normalizeH="0" baseline="0" dirty="0" smtClean="0">
                  <a:ln>
                    <a:noFill/>
                  </a:ln>
                  <a:solidFill>
                    <a:srgbClr val="0F5494"/>
                  </a:solidFill>
                  <a:effectLst/>
                  <a:latin typeface="Verdana" pitchFamily="34" charset="0"/>
                </a:endParaRPr>
              </a:p>
            </p:txBody>
          </p:sp>
          <p:cxnSp>
            <p:nvCxnSpPr>
              <p:cNvPr id="51" name="Straight Arrow Connector 50"/>
              <p:cNvCxnSpPr/>
              <p:nvPr/>
            </p:nvCxnSpPr>
            <p:spPr bwMode="auto">
              <a:xfrm flipH="1">
                <a:off x="3865157" y="6401233"/>
                <a:ext cx="2839024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3" name="TextBox 52"/>
              <p:cNvSpPr txBox="1"/>
              <p:nvPr/>
            </p:nvSpPr>
            <p:spPr>
              <a:xfrm>
                <a:off x="6997318" y="5780835"/>
                <a:ext cx="458316" cy="3366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1100" dirty="0" smtClean="0">
                    <a:solidFill>
                      <a:schemeClr val="tx1"/>
                    </a:solidFill>
                  </a:rPr>
                  <a:t>EU</a:t>
                </a:r>
                <a:endParaRPr lang="en-GB" sz="1100" dirty="0"/>
              </a:p>
              <a:p>
                <a:r>
                  <a:rPr lang="en-GB" sz="1100" dirty="0" smtClean="0">
                    <a:solidFill>
                      <a:schemeClr val="tx1"/>
                    </a:solidFill>
                  </a:rPr>
                  <a:t>GHGI</a:t>
                </a:r>
                <a:endParaRPr lang="it-IT" sz="1100" dirty="0" smtClean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54" name="Straight Arrow Connector 53"/>
              <p:cNvCxnSpPr>
                <a:endCxn id="29" idx="0"/>
              </p:cNvCxnSpPr>
              <p:nvPr/>
            </p:nvCxnSpPr>
            <p:spPr bwMode="auto">
              <a:xfrm>
                <a:off x="8493290" y="5069443"/>
                <a:ext cx="5256" cy="412996"/>
              </a:xfrm>
              <a:prstGeom prst="straightConnector1">
                <a:avLst/>
              </a:prstGeom>
              <a:ln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Arrow Connector 54"/>
              <p:cNvCxnSpPr/>
              <p:nvPr/>
            </p:nvCxnSpPr>
            <p:spPr bwMode="auto">
              <a:xfrm flipV="1">
                <a:off x="3871110" y="6278836"/>
                <a:ext cx="0" cy="122397"/>
              </a:xfrm>
              <a:prstGeom prst="straightConnector1">
                <a:avLst/>
              </a:prstGeom>
              <a:ln>
                <a:tailEnd type="triangle"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0" name="Rectangle 59"/>
            <p:cNvSpPr/>
            <p:nvPr/>
          </p:nvSpPr>
          <p:spPr bwMode="auto">
            <a:xfrm>
              <a:off x="2429333" y="1392391"/>
              <a:ext cx="1276754" cy="90889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3175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it-IT" dirty="0" smtClean="0"/>
                <a:t>FAOSTAT</a:t>
              </a:r>
              <a:endParaRPr kumimoji="0" lang="en-GB" b="0" i="0" u="none" strike="noStrike" cap="none" normalizeH="0" baseline="0" dirty="0" smtClean="0">
                <a:ln>
                  <a:noFill/>
                </a:ln>
                <a:solidFill>
                  <a:srgbClr val="0F5494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81" name="Straight Arrow Connector 80"/>
            <p:cNvCxnSpPr/>
            <p:nvPr/>
          </p:nvCxnSpPr>
          <p:spPr bwMode="auto">
            <a:xfrm>
              <a:off x="8526773" y="5998876"/>
              <a:ext cx="0" cy="395966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6" name="TextBox 85"/>
            <p:cNvSpPr txBox="1"/>
            <p:nvPr/>
          </p:nvSpPr>
          <p:spPr>
            <a:xfrm>
              <a:off x="8103017" y="5939949"/>
              <a:ext cx="5392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no</a:t>
              </a:r>
              <a:endParaRPr lang="en-US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8872367" y="5082455"/>
              <a:ext cx="7498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yes</a:t>
              </a:r>
              <a:endParaRPr lang="en-US" dirty="0"/>
            </a:p>
          </p:txBody>
        </p:sp>
        <p:cxnSp>
          <p:nvCxnSpPr>
            <p:cNvPr id="88" name="Straight Arrow Connector 87"/>
            <p:cNvCxnSpPr/>
            <p:nvPr/>
          </p:nvCxnSpPr>
          <p:spPr bwMode="auto">
            <a:xfrm>
              <a:off x="8955904" y="5538875"/>
              <a:ext cx="390664" cy="5768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0" name="Straight Arrow Connector 89"/>
            <p:cNvCxnSpPr/>
            <p:nvPr/>
          </p:nvCxnSpPr>
          <p:spPr bwMode="auto">
            <a:xfrm flipV="1">
              <a:off x="9938675" y="5558645"/>
              <a:ext cx="350212" cy="2879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Straight Arrow Connector 98"/>
            <p:cNvCxnSpPr/>
            <p:nvPr/>
          </p:nvCxnSpPr>
          <p:spPr bwMode="auto">
            <a:xfrm flipH="1" flipV="1">
              <a:off x="5026577" y="4656478"/>
              <a:ext cx="2" cy="163120"/>
            </a:xfrm>
            <a:prstGeom prst="straightConnector1">
              <a:avLst/>
            </a:prstGeom>
            <a:ln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4" name="Straight Arrow Connector 103"/>
            <p:cNvCxnSpPr/>
            <p:nvPr/>
          </p:nvCxnSpPr>
          <p:spPr bwMode="auto">
            <a:xfrm flipV="1">
              <a:off x="5026577" y="4656478"/>
              <a:ext cx="5752656" cy="7555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Straight Arrow Connector 109"/>
            <p:cNvCxnSpPr>
              <a:endCxn id="50" idx="0"/>
            </p:cNvCxnSpPr>
            <p:nvPr/>
          </p:nvCxnSpPr>
          <p:spPr bwMode="auto">
            <a:xfrm>
              <a:off x="9633955" y="4699701"/>
              <a:ext cx="6599" cy="392681"/>
            </a:xfrm>
            <a:prstGeom prst="straightConnector1">
              <a:avLst/>
            </a:prstGeom>
            <a:ln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2" name="TextBox 111"/>
            <p:cNvSpPr txBox="1"/>
            <p:nvPr/>
          </p:nvSpPr>
          <p:spPr>
            <a:xfrm>
              <a:off x="5060664" y="4612628"/>
              <a:ext cx="101363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100" dirty="0" smtClean="0"/>
                <a:t>Final version</a:t>
              </a:r>
              <a:endParaRPr lang="en-GB" sz="1100" dirty="0">
                <a:solidFill>
                  <a:schemeClr val="tx1"/>
                </a:solidFill>
              </a:endParaRP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7580021" y="4347791"/>
              <a:ext cx="129103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400" dirty="0" smtClean="0"/>
                <a:t>MS</a:t>
              </a:r>
              <a:r>
                <a:rPr lang="en-GB" sz="1400" dirty="0" smtClean="0"/>
                <a:t> </a:t>
              </a:r>
              <a:r>
                <a:rPr lang="en-GB" sz="1400" dirty="0" smtClean="0">
                  <a:solidFill>
                    <a:schemeClr val="tx1"/>
                  </a:solidFill>
                </a:rPr>
                <a:t>GHGI</a:t>
              </a:r>
              <a:endParaRPr lang="it-IT" sz="1400" dirty="0" smtClean="0">
                <a:solidFill>
                  <a:schemeClr val="tx1"/>
                </a:solidFill>
              </a:endParaRPr>
            </a:p>
          </p:txBody>
        </p:sp>
        <p:cxnSp>
          <p:nvCxnSpPr>
            <p:cNvPr id="116" name="Straight Arrow Connector 115"/>
            <p:cNvCxnSpPr/>
            <p:nvPr/>
          </p:nvCxnSpPr>
          <p:spPr bwMode="auto">
            <a:xfrm flipH="1">
              <a:off x="8031414" y="1895230"/>
              <a:ext cx="10382" cy="31936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Arrow Connector 128"/>
            <p:cNvCxnSpPr/>
            <p:nvPr/>
          </p:nvCxnSpPr>
          <p:spPr bwMode="auto">
            <a:xfrm flipH="1">
              <a:off x="8856897" y="2602717"/>
              <a:ext cx="456504" cy="472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Arrow Connector 129"/>
            <p:cNvCxnSpPr/>
            <p:nvPr/>
          </p:nvCxnSpPr>
          <p:spPr bwMode="auto">
            <a:xfrm>
              <a:off x="8863341" y="2770526"/>
              <a:ext cx="483227" cy="1154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1" name="Rectangle 60"/>
          <p:cNvSpPr/>
          <p:nvPr/>
        </p:nvSpPr>
        <p:spPr>
          <a:xfrm>
            <a:off x="178231" y="4085325"/>
            <a:ext cx="11352506" cy="24973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4582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33603"/>
            <a:ext cx="12409714" cy="6779412"/>
            <a:chOff x="0" y="33603"/>
            <a:chExt cx="12409714" cy="6779412"/>
          </a:xfrm>
        </p:grpSpPr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8FE3E0DC-EF37-1C43-9648-DBDC6CD5CC6F}"/>
                </a:ext>
              </a:extLst>
            </p:cNvPr>
            <p:cNvSpPr txBox="1"/>
            <p:nvPr/>
          </p:nvSpPr>
          <p:spPr>
            <a:xfrm>
              <a:off x="0" y="5589603"/>
              <a:ext cx="12409714" cy="12234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28600" indent="-228600">
                <a:buAutoNum type="arabicParenBoth"/>
              </a:pPr>
              <a:r>
                <a:rPr lang="en-AU" sz="1050" b="1" dirty="0">
                  <a:latin typeface="Helvetica" pitchFamily="2" charset="0"/>
                </a:rPr>
                <a:t>In IPCC AR5, the residual sink is inferred as a difference between FF emissions + Net land use – growth rate – ocean uptake, and thus matches the observed CO</a:t>
              </a:r>
              <a:r>
                <a:rPr lang="en-AU" sz="1050" b="1" baseline="-25000" dirty="0">
                  <a:latin typeface="Helvetica" pitchFamily="2" charset="0"/>
                </a:rPr>
                <a:t>2</a:t>
              </a:r>
              <a:r>
                <a:rPr lang="en-AU" sz="1050" b="1" dirty="0">
                  <a:latin typeface="Helvetica" pitchFamily="2" charset="0"/>
                </a:rPr>
                <a:t> growth rate by construction. In this method, a bias on net land use change is transferred to the inferred residual sink</a:t>
              </a:r>
            </a:p>
            <a:p>
              <a:pPr marL="228600" indent="-228600">
                <a:buAutoNum type="arabicParenBoth"/>
              </a:pPr>
              <a:r>
                <a:rPr lang="en-AU" sz="1050" b="1" dirty="0">
                  <a:latin typeface="Helvetica" pitchFamily="2" charset="0"/>
                </a:rPr>
                <a:t>In NGHGI, the LULUCF C balance only covers direct management actions and does not </a:t>
              </a:r>
              <a:r>
                <a:rPr lang="en-AU" sz="1050" b="1" dirty="0" smtClean="0">
                  <a:latin typeface="Helvetica" pitchFamily="2" charset="0"/>
                </a:rPr>
                <a:t>match </a:t>
              </a:r>
              <a:r>
                <a:rPr lang="en-AU" sz="1050" b="1" dirty="0">
                  <a:latin typeface="Helvetica" pitchFamily="2" charset="0"/>
                </a:rPr>
                <a:t>the CO</a:t>
              </a:r>
              <a:r>
                <a:rPr lang="en-AU" sz="800" b="1" dirty="0">
                  <a:latin typeface="Helvetica" pitchFamily="2" charset="0"/>
                </a:rPr>
                <a:t>2</a:t>
              </a:r>
              <a:r>
                <a:rPr lang="en-AU" sz="1050" b="1" dirty="0">
                  <a:latin typeface="Helvetica" pitchFamily="2" charset="0"/>
                </a:rPr>
                <a:t> growth rate. Any difference with the CO</a:t>
              </a:r>
              <a:r>
                <a:rPr lang="en-AU" sz="800" b="1" dirty="0">
                  <a:latin typeface="Helvetica" pitchFamily="2" charset="0"/>
                </a:rPr>
                <a:t>2</a:t>
              </a:r>
              <a:r>
                <a:rPr lang="en-AU" sz="1050" b="1" dirty="0">
                  <a:latin typeface="Helvetica" pitchFamily="2" charset="0"/>
                </a:rPr>
                <a:t> growth rate can be attributed to </a:t>
              </a:r>
              <a:r>
                <a:rPr lang="en-AU" sz="1050" b="1" dirty="0" smtClean="0">
                  <a:latin typeface="Helvetica" pitchFamily="2" charset="0"/>
                </a:rPr>
                <a:t>errors </a:t>
              </a:r>
              <a:r>
                <a:rPr lang="en-AU" sz="1050" b="1" dirty="0">
                  <a:latin typeface="Helvetica" pitchFamily="2" charset="0"/>
                </a:rPr>
                <a:t>in </a:t>
              </a:r>
              <a:r>
                <a:rPr lang="en-AU" sz="1050" b="1" dirty="0" smtClean="0">
                  <a:latin typeface="Helvetica" pitchFamily="2" charset="0"/>
                </a:rPr>
                <a:t>NGHGI </a:t>
              </a:r>
              <a:r>
                <a:rPr lang="en-AU" sz="1050" b="1" dirty="0">
                  <a:latin typeface="Helvetica" pitchFamily="2" charset="0"/>
                </a:rPr>
                <a:t>estimates and / or </a:t>
              </a:r>
              <a:r>
                <a:rPr lang="en-AU" sz="1050" b="1" dirty="0" smtClean="0">
                  <a:latin typeface="Helvetica" pitchFamily="2" charset="0"/>
                </a:rPr>
                <a:t>fluxes on unmanaged lands</a:t>
              </a:r>
              <a:endParaRPr lang="en-AU" sz="1050" b="1" dirty="0">
                <a:latin typeface="Helvetica" pitchFamily="2" charset="0"/>
              </a:endParaRPr>
            </a:p>
            <a:p>
              <a:pPr marL="228600" indent="-228600">
                <a:buAutoNum type="arabicParenBoth"/>
              </a:pPr>
              <a:r>
                <a:rPr lang="en-AU" sz="1050" b="1" dirty="0">
                  <a:latin typeface="Helvetica" pitchFamily="2" charset="0"/>
                </a:rPr>
                <a:t>In DGVM models, net land use change includes a source corresponding to the loss of </a:t>
              </a:r>
              <a:r>
                <a:rPr lang="en-AU" sz="1050" b="1" dirty="0" smtClean="0">
                  <a:latin typeface="Helvetica" pitchFamily="2" charset="0"/>
                </a:rPr>
                <a:t>additional </a:t>
              </a:r>
              <a:r>
                <a:rPr lang="en-AU" sz="1050" b="1" dirty="0">
                  <a:latin typeface="Helvetica" pitchFamily="2" charset="0"/>
                </a:rPr>
                <a:t>sink capacity (LASC). Some models include limited land management (wood harvest, crop harvest). Non modelled management from forestry, cropland and pasture management, conservation / restoration management, being in the grey area part of the orange box</a:t>
              </a:r>
            </a:p>
            <a:p>
              <a:pPr marL="228600" indent="-228600">
                <a:buAutoNum type="arabicParenBoth"/>
              </a:pPr>
              <a:r>
                <a:rPr lang="en-AU" sz="1050" b="1" dirty="0">
                  <a:latin typeface="Helvetica" pitchFamily="2" charset="0"/>
                </a:rPr>
                <a:t>DGVM models have parameterizations and structural uncertainties, and their net land flux does not match the global CO</a:t>
              </a:r>
              <a:r>
                <a:rPr lang="en-AU" sz="800" b="1" dirty="0">
                  <a:latin typeface="Helvetica" pitchFamily="2" charset="0"/>
                </a:rPr>
                <a:t>2</a:t>
              </a:r>
              <a:r>
                <a:rPr lang="en-AU" sz="1050" b="1" dirty="0">
                  <a:latin typeface="Helvetica" pitchFamily="2" charset="0"/>
                </a:rPr>
                <a:t> growth rate, leading to a global BIM (budget imbalance) </a:t>
              </a:r>
            </a:p>
          </p:txBody>
        </p:sp>
        <p:grpSp>
          <p:nvGrpSpPr>
            <p:cNvPr id="7" name="Group 6"/>
            <p:cNvGrpSpPr/>
            <p:nvPr/>
          </p:nvGrpSpPr>
          <p:grpSpPr>
            <a:xfrm>
              <a:off x="232536" y="33603"/>
              <a:ext cx="12052230" cy="5417849"/>
              <a:chOff x="232536" y="33603"/>
              <a:chExt cx="12052230" cy="5417849"/>
            </a:xfrm>
          </p:grpSpPr>
          <p:grpSp>
            <p:nvGrpSpPr>
              <p:cNvPr id="4" name="Group 3"/>
              <p:cNvGrpSpPr/>
              <p:nvPr/>
            </p:nvGrpSpPr>
            <p:grpSpPr>
              <a:xfrm>
                <a:off x="232536" y="33603"/>
                <a:ext cx="10192939" cy="4874126"/>
                <a:chOff x="555553" y="-312164"/>
                <a:chExt cx="10266596" cy="4491994"/>
              </a:xfrm>
            </p:grpSpPr>
            <p:sp>
              <p:nvSpPr>
                <p:cNvPr id="52" name="Rectangle 51"/>
                <p:cNvSpPr/>
                <p:nvPr/>
              </p:nvSpPr>
              <p:spPr>
                <a:xfrm flipH="1">
                  <a:off x="5740474" y="1940009"/>
                  <a:ext cx="924345" cy="1837863"/>
                </a:xfrm>
                <a:prstGeom prst="rect">
                  <a:avLst/>
                </a:prstGeom>
                <a:pattFill prst="wdUpDiag">
                  <a:fgClr>
                    <a:schemeClr val="accent6">
                      <a:lumMod val="40000"/>
                      <a:lumOff val="60000"/>
                    </a:schemeClr>
                  </a:fgClr>
                  <a:bgClr>
                    <a:prstClr val="white"/>
                  </a:bgClr>
                </a:pattFill>
                <a:ln w="57150" cmpd="sng"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solidFill>
                      <a:srgbClr val="1ECD21"/>
                    </a:solidFill>
                    <a:latin typeface="Helvetica"/>
                    <a:cs typeface="Helvetica"/>
                  </a:endParaRPr>
                </a:p>
              </p:txBody>
            </p:sp>
            <p:grpSp>
              <p:nvGrpSpPr>
                <p:cNvPr id="45" name="Group 44"/>
                <p:cNvGrpSpPr/>
                <p:nvPr/>
              </p:nvGrpSpPr>
              <p:grpSpPr>
                <a:xfrm flipH="1">
                  <a:off x="5736656" y="1226156"/>
                  <a:ext cx="1709810" cy="2543448"/>
                  <a:chOff x="2355108" y="1831455"/>
                  <a:chExt cx="4011826" cy="4552411"/>
                </a:xfrm>
              </p:grpSpPr>
              <p:sp>
                <p:nvSpPr>
                  <p:cNvPr id="65" name="Rectangle 64"/>
                  <p:cNvSpPr/>
                  <p:nvPr/>
                </p:nvSpPr>
                <p:spPr>
                  <a:xfrm>
                    <a:off x="2355108" y="1831455"/>
                    <a:ext cx="1899716" cy="4552411"/>
                  </a:xfrm>
                  <a:prstGeom prst="rect">
                    <a:avLst/>
                  </a:prstGeom>
                  <a:solidFill>
                    <a:schemeClr val="accent3">
                      <a:lumMod val="60000"/>
                      <a:lumOff val="40000"/>
                    </a:schemeClr>
                  </a:solidFill>
                  <a:ln w="57150" cmpd="sng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FFDE5B"/>
                      </a:solidFill>
                      <a:latin typeface="Helvetica"/>
                      <a:cs typeface="Helvetica"/>
                    </a:endParaRPr>
                  </a:p>
                </p:txBody>
              </p:sp>
              <p:sp>
                <p:nvSpPr>
                  <p:cNvPr id="66" name="Rectangle 65"/>
                  <p:cNvSpPr/>
                  <p:nvPr/>
                </p:nvSpPr>
                <p:spPr>
                  <a:xfrm>
                    <a:off x="3488954" y="1831456"/>
                    <a:ext cx="2877980" cy="1308003"/>
                  </a:xfrm>
                  <a:prstGeom prst="rect">
                    <a:avLst/>
                  </a:prstGeom>
                  <a:solidFill>
                    <a:schemeClr val="accent3">
                      <a:lumMod val="60000"/>
                      <a:lumOff val="40000"/>
                    </a:schemeClr>
                  </a:solidFill>
                  <a:ln w="57150" cmpd="sng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AU" sz="1400" b="1">
                      <a:solidFill>
                        <a:schemeClr val="accent3">
                          <a:lumMod val="75000"/>
                        </a:schemeClr>
                      </a:solidFill>
                      <a:latin typeface="Helvetica"/>
                      <a:cs typeface="Helvetica"/>
                    </a:endParaRPr>
                  </a:p>
                </p:txBody>
              </p:sp>
            </p:grpSp>
            <p:grpSp>
              <p:nvGrpSpPr>
                <p:cNvPr id="12" name="Group 11"/>
                <p:cNvGrpSpPr/>
                <p:nvPr/>
              </p:nvGrpSpPr>
              <p:grpSpPr>
                <a:xfrm flipH="1">
                  <a:off x="3365857" y="1210194"/>
                  <a:ext cx="1755737" cy="2543448"/>
                  <a:chOff x="2355108" y="1865321"/>
                  <a:chExt cx="4011826" cy="4552411"/>
                </a:xfrm>
              </p:grpSpPr>
              <p:sp>
                <p:nvSpPr>
                  <p:cNvPr id="25" name="Rectangle 24"/>
                  <p:cNvSpPr/>
                  <p:nvPr/>
                </p:nvSpPr>
                <p:spPr>
                  <a:xfrm>
                    <a:off x="4254823" y="3123223"/>
                    <a:ext cx="2112111" cy="3289514"/>
                  </a:xfrm>
                  <a:prstGeom prst="rect">
                    <a:avLst/>
                  </a:prstGeom>
                  <a:pattFill prst="wdUpDiag">
                    <a:fgClr>
                      <a:schemeClr val="accent6">
                        <a:lumMod val="40000"/>
                        <a:lumOff val="60000"/>
                      </a:schemeClr>
                    </a:fgClr>
                    <a:bgClr>
                      <a:prstClr val="white"/>
                    </a:bgClr>
                  </a:pattFill>
                  <a:ln w="57150" cmpd="sng"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>
                      <a:solidFill>
                        <a:srgbClr val="1ECD21"/>
                      </a:solidFill>
                      <a:latin typeface="Helvetica"/>
                      <a:cs typeface="Helvetica"/>
                    </a:endParaRPr>
                  </a:p>
                </p:txBody>
              </p:sp>
              <p:grpSp>
                <p:nvGrpSpPr>
                  <p:cNvPr id="9" name="Group 8"/>
                  <p:cNvGrpSpPr/>
                  <p:nvPr/>
                </p:nvGrpSpPr>
                <p:grpSpPr>
                  <a:xfrm>
                    <a:off x="2355108" y="1865321"/>
                    <a:ext cx="4011826" cy="4552411"/>
                    <a:chOff x="2355108" y="1831455"/>
                    <a:chExt cx="4011826" cy="4552411"/>
                  </a:xfrm>
                </p:grpSpPr>
                <p:sp>
                  <p:nvSpPr>
                    <p:cNvPr id="17" name="Rectangle 16"/>
                    <p:cNvSpPr/>
                    <p:nvPr/>
                  </p:nvSpPr>
                  <p:spPr>
                    <a:xfrm>
                      <a:off x="2355108" y="1831455"/>
                      <a:ext cx="1899716" cy="4552411"/>
                    </a:xfrm>
                    <a:prstGeom prst="rect">
                      <a:avLst/>
                    </a:prstGeom>
                    <a:solidFill>
                      <a:schemeClr val="accent3">
                        <a:lumMod val="60000"/>
                        <a:lumOff val="40000"/>
                      </a:schemeClr>
                    </a:solidFill>
                    <a:ln w="57150" cmpd="sng"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  <a:p>
                      <a:pPr algn="ctr"/>
                      <a:endParaRPr lang="en-AU" sz="1400" b="1">
                        <a:solidFill>
                          <a:srgbClr val="FFDE5B"/>
                        </a:solidFill>
                        <a:latin typeface="Helvetica"/>
                        <a:cs typeface="Helvetica"/>
                      </a:endParaRPr>
                    </a:p>
                  </p:txBody>
                </p:sp>
                <p:sp>
                  <p:nvSpPr>
                    <p:cNvPr id="24" name="Rectangle 23"/>
                    <p:cNvSpPr/>
                    <p:nvPr/>
                  </p:nvSpPr>
                  <p:spPr>
                    <a:xfrm>
                      <a:off x="3488954" y="1831456"/>
                      <a:ext cx="2877980" cy="1308003"/>
                    </a:xfrm>
                    <a:prstGeom prst="rect">
                      <a:avLst/>
                    </a:prstGeom>
                    <a:solidFill>
                      <a:schemeClr val="accent3">
                        <a:lumMod val="60000"/>
                        <a:lumOff val="40000"/>
                      </a:schemeClr>
                    </a:solidFill>
                    <a:ln w="57150" cmpd="sng"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AU" sz="1400" b="1">
                        <a:solidFill>
                          <a:schemeClr val="accent3">
                            <a:lumMod val="75000"/>
                          </a:schemeClr>
                        </a:solidFill>
                        <a:latin typeface="Helvetica"/>
                        <a:cs typeface="Helvetica"/>
                      </a:endParaRPr>
                    </a:p>
                  </p:txBody>
                </p:sp>
              </p:grpSp>
            </p:grpSp>
            <p:sp>
              <p:nvSpPr>
                <p:cNvPr id="3" name="Rectangle 2"/>
                <p:cNvSpPr/>
                <p:nvPr/>
              </p:nvSpPr>
              <p:spPr>
                <a:xfrm>
                  <a:off x="3290211" y="1257630"/>
                  <a:ext cx="1920041" cy="2127352"/>
                </a:xfrm>
                <a:prstGeom prst="rect">
                  <a:avLst/>
                </a:prstGeom>
                <a:noFill/>
                <a:ln w="28575" cmpd="sng">
                  <a:noFill/>
                  <a:prstDash val="solid"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endParaRPr lang="en-AU" sz="1400" b="1"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latin typeface="Helvetica"/>
                    <a:cs typeface="Helvetica"/>
                  </a:endParaRPr>
                </a:p>
                <a:p>
                  <a:pPr algn="ctr"/>
                  <a:endParaRPr lang="en-AU" sz="1400" b="1">
                    <a:latin typeface="Helvetica"/>
                    <a:cs typeface="Helvetica"/>
                  </a:endParaRPr>
                </a:p>
                <a:p>
                  <a:pPr algn="ctr"/>
                  <a:r>
                    <a:rPr lang="en-AU" sz="1400" b="1">
                      <a:latin typeface="Helvetica"/>
                      <a:cs typeface="Helvetica"/>
                    </a:rPr>
                    <a:t>Indirect-human induced effects</a:t>
                  </a:r>
                </a:p>
                <a:p>
                  <a:pPr marL="266700" algn="ctr"/>
                  <a:endParaRPr lang="en-AU" sz="1400">
                    <a:latin typeface="Helvetica"/>
                    <a:cs typeface="Helvetica"/>
                  </a:endParaRPr>
                </a:p>
                <a:p>
                  <a:pPr marL="266700" algn="ctr"/>
                  <a:endParaRPr lang="en-AU" sz="1400">
                    <a:latin typeface="Helvetica"/>
                    <a:cs typeface="Helvetica"/>
                  </a:endParaRPr>
                </a:p>
                <a:p>
                  <a:pPr marL="266700" indent="-266700" algn="ctr"/>
                  <a:r>
                    <a:rPr lang="en-AU" sz="1400" b="1">
                      <a:latin typeface="Helvetica"/>
                      <a:cs typeface="Helvetica"/>
                    </a:rPr>
                    <a:t>Natural effects</a:t>
                  </a:r>
                </a:p>
                <a:p>
                  <a:pPr marL="444500" indent="-177800">
                    <a:buFont typeface="Arial"/>
                    <a:buChar char="•"/>
                  </a:pPr>
                  <a:endParaRPr lang="en-AU">
                    <a:latin typeface="Helvetica"/>
                    <a:cs typeface="Helvetica"/>
                  </a:endParaRPr>
                </a:p>
              </p:txBody>
            </p:sp>
            <p:sp>
              <p:nvSpPr>
                <p:cNvPr id="2" name="TextBox 1"/>
                <p:cNvSpPr txBox="1"/>
                <p:nvPr/>
              </p:nvSpPr>
              <p:spPr>
                <a:xfrm>
                  <a:off x="3365858" y="1343467"/>
                  <a:ext cx="1755737" cy="482200"/>
                </a:xfrm>
                <a:prstGeom prst="rect">
                  <a:avLst/>
                </a:prstGeom>
                <a:noFill/>
                <a:ln w="28575" cmpd="sng">
                  <a:noFill/>
                  <a:prstDash val="sysDash"/>
                </a:ln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AU" sz="1400" b="1" dirty="0">
                      <a:latin typeface="Helvetica"/>
                      <a:cs typeface="Helvetica"/>
                    </a:rPr>
                    <a:t>Direct-human induced effects</a:t>
                  </a:r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3125187" y="3709403"/>
                  <a:ext cx="1397949" cy="453836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AU" sz="1300" b="1">
                      <a:solidFill>
                        <a:schemeClr val="accent2">
                          <a:lumMod val="75000"/>
                        </a:schemeClr>
                      </a:solidFill>
                      <a:latin typeface="Helvetica"/>
                      <a:cs typeface="Helvetica"/>
                    </a:rPr>
                    <a:t>Unmanaged land</a:t>
                  </a:r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4198405" y="3709403"/>
                  <a:ext cx="1028984" cy="453836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AU" sz="1300" b="1" dirty="0">
                      <a:solidFill>
                        <a:srgbClr val="77933C"/>
                      </a:solidFill>
                      <a:latin typeface="Helvetica"/>
                      <a:cs typeface="Helvetica"/>
                    </a:rPr>
                    <a:t>Managed</a:t>
                  </a:r>
                </a:p>
                <a:p>
                  <a:pPr algn="ctr"/>
                  <a:r>
                    <a:rPr lang="en-AU" sz="1300" b="1" dirty="0">
                      <a:solidFill>
                        <a:srgbClr val="77933C"/>
                      </a:solidFill>
                      <a:latin typeface="Helvetica"/>
                      <a:cs typeface="Helvetica"/>
                    </a:rPr>
                    <a:t>land</a:t>
                  </a:r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5764096" y="2008511"/>
                  <a:ext cx="1619950" cy="1709003"/>
                </a:xfrm>
                <a:prstGeom prst="rect">
                  <a:avLst/>
                </a:prstGeom>
                <a:noFill/>
                <a:ln w="38100" cmpd="sng">
                  <a:solidFill>
                    <a:srgbClr val="FF6600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sz="1400">
                    <a:ln w="57150" cmpd="sng">
                      <a:solidFill>
                        <a:schemeClr val="tx1"/>
                      </a:solidFill>
                    </a:ln>
                    <a:solidFill>
                      <a:srgbClr val="FF6600"/>
                    </a:solidFill>
                    <a:latin typeface="Helvetica"/>
                    <a:cs typeface="Helvetica"/>
                  </a:endParaRPr>
                </a:p>
              </p:txBody>
            </p:sp>
            <p:grpSp>
              <p:nvGrpSpPr>
                <p:cNvPr id="47" name="Group 46"/>
                <p:cNvGrpSpPr/>
                <p:nvPr/>
              </p:nvGrpSpPr>
              <p:grpSpPr>
                <a:xfrm>
                  <a:off x="693388" y="1154430"/>
                  <a:ext cx="2535163" cy="2704522"/>
                  <a:chOff x="746510" y="808979"/>
                  <a:chExt cx="5271839" cy="2723278"/>
                </a:xfrm>
              </p:grpSpPr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777829" y="808979"/>
                    <a:ext cx="5240520" cy="866362"/>
                  </a:xfrm>
                  <a:prstGeom prst="rect">
                    <a:avLst/>
                  </a:prstGeom>
                  <a:noFill/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spcAft>
                        <a:spcPts val="200"/>
                      </a:spcAft>
                    </a:pPr>
                    <a:r>
                      <a:rPr lang="en-AU" sz="1200" b="1" dirty="0">
                        <a:latin typeface="Helvetica"/>
                        <a:cs typeface="Helvetica"/>
                      </a:rPr>
                      <a:t>Direct-human induced effects</a:t>
                    </a:r>
                  </a:p>
                  <a:p>
                    <a:pPr marL="92075" indent="-92075">
                      <a:buFont typeface="Arial"/>
                      <a:buChar char="•"/>
                    </a:pPr>
                    <a:r>
                      <a:rPr lang="en-AU" sz="1000" dirty="0">
                        <a:latin typeface="Helvetica"/>
                        <a:cs typeface="Helvetica"/>
                      </a:rPr>
                      <a:t>Land use change</a:t>
                    </a:r>
                  </a:p>
                  <a:p>
                    <a:pPr marL="92075" indent="-92075">
                      <a:buFont typeface="Arial"/>
                      <a:buChar char="•"/>
                    </a:pPr>
                    <a:r>
                      <a:rPr lang="en-AU" sz="1000" dirty="0">
                        <a:latin typeface="Helvetica"/>
                        <a:cs typeface="Helvetica"/>
                      </a:rPr>
                      <a:t>Forestry management</a:t>
                    </a:r>
                  </a:p>
                  <a:p>
                    <a:pPr marL="92075" indent="-92075">
                      <a:buFont typeface="Arial"/>
                      <a:buChar char="•"/>
                    </a:pPr>
                    <a:r>
                      <a:rPr lang="en-AU" sz="1000" dirty="0">
                        <a:latin typeface="Helvetica"/>
                        <a:cs typeface="Helvetica"/>
                      </a:rPr>
                      <a:t>Cropland and pasture management</a:t>
                    </a:r>
                  </a:p>
                  <a:p>
                    <a:pPr marL="92075" indent="-92075">
                      <a:buFont typeface="Arial"/>
                      <a:buChar char="•"/>
                    </a:pPr>
                    <a:r>
                      <a:rPr lang="en-AU" sz="1000" dirty="0">
                        <a:latin typeface="Helvetica"/>
                        <a:cs typeface="Helvetica"/>
                      </a:rPr>
                      <a:t>Conservation / restoration management</a:t>
                    </a:r>
                    <a:endParaRPr lang="en-AU" sz="1200" dirty="0">
                      <a:latin typeface="Helvetica"/>
                      <a:cs typeface="Helvetica"/>
                    </a:endParaRPr>
                  </a:p>
                </p:txBody>
              </p:sp>
              <p:sp>
                <p:nvSpPr>
                  <p:cNvPr id="49" name="Rectangle 48"/>
                  <p:cNvSpPr/>
                  <p:nvPr/>
                </p:nvSpPr>
                <p:spPr>
                  <a:xfrm>
                    <a:off x="750072" y="1716242"/>
                    <a:ext cx="5247524" cy="1185299"/>
                  </a:xfrm>
                  <a:prstGeom prst="rect">
                    <a:avLst/>
                  </a:prstGeom>
                  <a:noFill/>
                  <a:ln>
                    <a:solidFill>
                      <a:srgbClr val="7F7F7F"/>
                    </a:solidFill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Aft>
                        <a:spcPts val="200"/>
                      </a:spcAft>
                    </a:pPr>
                    <a:r>
                      <a:rPr lang="en-AU" sz="1200" b="1" dirty="0">
                        <a:latin typeface="Helvetica"/>
                        <a:cs typeface="Helvetica"/>
                      </a:rPr>
                      <a:t>Indirect-human induced effects</a:t>
                    </a:r>
                  </a:p>
                  <a:p>
                    <a:pPr marL="92075" indent="-92075">
                      <a:spcAft>
                        <a:spcPts val="200"/>
                      </a:spcAft>
                      <a:buFont typeface="Arial"/>
                      <a:buChar char="•"/>
                    </a:pPr>
                    <a:r>
                      <a:rPr lang="en-AU" sz="1000" dirty="0">
                        <a:latin typeface="Helvetica"/>
                        <a:cs typeface="Helvetica"/>
                      </a:rPr>
                      <a:t>Climate change induced change in T</a:t>
                    </a:r>
                    <a:r>
                      <a:rPr lang="en-AU" sz="1000" baseline="30000" dirty="0">
                        <a:latin typeface="Helvetica"/>
                        <a:cs typeface="Helvetica"/>
                      </a:rPr>
                      <a:t>o</a:t>
                    </a:r>
                    <a:r>
                      <a:rPr lang="en-AU" sz="1000" dirty="0">
                        <a:latin typeface="Helvetica"/>
                        <a:cs typeface="Helvetica"/>
                      </a:rPr>
                      <a:t>, precipitation, length of growing season </a:t>
                    </a:r>
                  </a:p>
                  <a:p>
                    <a:pPr marL="92075" indent="-92075">
                      <a:spcAft>
                        <a:spcPts val="200"/>
                      </a:spcAft>
                      <a:buFont typeface="Arial"/>
                      <a:buChar char="•"/>
                    </a:pPr>
                    <a:r>
                      <a:rPr lang="en-AU" sz="1000" dirty="0">
                        <a:latin typeface="Helvetica"/>
                        <a:cs typeface="Helvetica"/>
                      </a:rPr>
                      <a:t>Atmospheric CO2 fertilisation and N deposition, impact of air pollution </a:t>
                    </a:r>
                  </a:p>
                  <a:p>
                    <a:pPr marL="92075" indent="-92075">
                      <a:spcAft>
                        <a:spcPts val="200"/>
                      </a:spcAft>
                      <a:buFont typeface="Arial"/>
                      <a:buChar char="•"/>
                      <a:tabLst>
                        <a:tab pos="2781300" algn="l"/>
                      </a:tabLst>
                    </a:pPr>
                    <a:r>
                      <a:rPr lang="en-AU" sz="1000" dirty="0">
                        <a:latin typeface="Helvetica"/>
                        <a:cs typeface="Helvetica"/>
                      </a:rPr>
                      <a:t>Changes in natural disturbances regime</a:t>
                    </a:r>
                  </a:p>
                </p:txBody>
              </p:sp>
              <p:sp>
                <p:nvSpPr>
                  <p:cNvPr id="50" name="Rectangle 49"/>
                  <p:cNvSpPr/>
                  <p:nvPr/>
                </p:nvSpPr>
                <p:spPr>
                  <a:xfrm>
                    <a:off x="746510" y="2941987"/>
                    <a:ext cx="5240522" cy="590270"/>
                  </a:xfrm>
                  <a:prstGeom prst="rect">
                    <a:avLst/>
                  </a:prstGeom>
                  <a:noFill/>
                  <a:ln>
                    <a:solidFill>
                      <a:srgbClr val="7F7F7F"/>
                    </a:solidFill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spcAft>
                        <a:spcPts val="200"/>
                      </a:spcAft>
                    </a:pPr>
                    <a:r>
                      <a:rPr lang="en-AU" sz="1200" b="1" dirty="0">
                        <a:latin typeface="Helvetica"/>
                        <a:cs typeface="Helvetica"/>
                      </a:rPr>
                      <a:t>Natural effects</a:t>
                    </a:r>
                  </a:p>
                  <a:p>
                    <a:pPr marL="92075" indent="-92075">
                      <a:spcAft>
                        <a:spcPts val="200"/>
                      </a:spcAft>
                      <a:buFont typeface="Arial"/>
                      <a:buChar char="•"/>
                    </a:pPr>
                    <a:r>
                      <a:rPr lang="en-AU" sz="1000" dirty="0">
                        <a:latin typeface="Helvetica"/>
                        <a:cs typeface="Helvetica"/>
                      </a:rPr>
                      <a:t>Natural interannual climate variability</a:t>
                    </a:r>
                  </a:p>
                  <a:p>
                    <a:pPr marL="92075" indent="-92075">
                      <a:spcAft>
                        <a:spcPts val="200"/>
                      </a:spcAft>
                      <a:buFont typeface="Arial"/>
                      <a:buChar char="•"/>
                    </a:pPr>
                    <a:r>
                      <a:rPr lang="en-AU" sz="1000" dirty="0">
                        <a:latin typeface="Helvetica"/>
                        <a:cs typeface="Helvetica"/>
                      </a:rPr>
                      <a:t>Natural disturbances</a:t>
                    </a:r>
                    <a:endParaRPr lang="en-AU" sz="1050" dirty="0">
                      <a:latin typeface="Helvetica"/>
                      <a:cs typeface="Helvetica"/>
                    </a:endParaRPr>
                  </a:p>
                </p:txBody>
              </p:sp>
            </p:grpSp>
            <p:grpSp>
              <p:nvGrpSpPr>
                <p:cNvPr id="56" name="Group 55"/>
                <p:cNvGrpSpPr/>
                <p:nvPr/>
              </p:nvGrpSpPr>
              <p:grpSpPr>
                <a:xfrm>
                  <a:off x="5740996" y="1287944"/>
                  <a:ext cx="1669931" cy="2127351"/>
                  <a:chOff x="441322" y="899872"/>
                  <a:chExt cx="3823960" cy="2717537"/>
                </a:xfrm>
              </p:grpSpPr>
              <p:sp>
                <p:nvSpPr>
                  <p:cNvPr id="57" name="Rectangle 56"/>
                  <p:cNvSpPr/>
                  <p:nvPr/>
                </p:nvSpPr>
                <p:spPr>
                  <a:xfrm>
                    <a:off x="441322" y="899872"/>
                    <a:ext cx="3823960" cy="2717537"/>
                  </a:xfrm>
                  <a:prstGeom prst="rect">
                    <a:avLst/>
                  </a:prstGeom>
                  <a:noFill/>
                  <a:ln w="28575" cmpd="sng">
                    <a:noFill/>
                    <a:prstDash val="solid"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endParaRPr lang="en-AU" sz="1400" b="1" dirty="0"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 dirty="0"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 dirty="0">
                      <a:latin typeface="Helvetica"/>
                      <a:cs typeface="Helvetica"/>
                    </a:endParaRPr>
                  </a:p>
                  <a:p>
                    <a:pPr algn="ctr"/>
                    <a:endParaRPr lang="en-AU" sz="1400" b="1" dirty="0">
                      <a:latin typeface="Helvetica"/>
                      <a:cs typeface="Helvetica"/>
                    </a:endParaRPr>
                  </a:p>
                  <a:p>
                    <a:pPr algn="ctr"/>
                    <a:r>
                      <a:rPr lang="en-AU" sz="1400" b="1" dirty="0">
                        <a:latin typeface="Helvetica"/>
                        <a:cs typeface="Helvetica"/>
                      </a:rPr>
                      <a:t>Indirect-human induced effects</a:t>
                    </a:r>
                  </a:p>
                  <a:p>
                    <a:pPr marL="266700" algn="ctr"/>
                    <a:endParaRPr lang="en-AU" sz="1400" dirty="0">
                      <a:latin typeface="Helvetica"/>
                      <a:cs typeface="Helvetica"/>
                    </a:endParaRPr>
                  </a:p>
                  <a:p>
                    <a:pPr marL="266700" algn="ctr"/>
                    <a:endParaRPr lang="en-AU" sz="1400" dirty="0">
                      <a:latin typeface="Helvetica"/>
                      <a:cs typeface="Helvetica"/>
                    </a:endParaRPr>
                  </a:p>
                  <a:p>
                    <a:pPr marL="266700" indent="-266700" algn="ctr"/>
                    <a:r>
                      <a:rPr lang="en-AU" sz="1400" b="1" dirty="0">
                        <a:latin typeface="Helvetica"/>
                        <a:cs typeface="Helvetica"/>
                      </a:rPr>
                      <a:t>Natural effects</a:t>
                    </a:r>
                  </a:p>
                  <a:p>
                    <a:pPr marL="266700"/>
                    <a:endParaRPr lang="en-AU" dirty="0">
                      <a:latin typeface="Helvetica"/>
                      <a:cs typeface="Helvetica"/>
                    </a:endParaRPr>
                  </a:p>
                </p:txBody>
              </p: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566689" y="980975"/>
                    <a:ext cx="3496732" cy="615975"/>
                  </a:xfrm>
                  <a:prstGeom prst="rect">
                    <a:avLst/>
                  </a:prstGeom>
                  <a:noFill/>
                  <a:ln w="28575" cmpd="sng">
                    <a:noFill/>
                    <a:prstDash val="sysDash"/>
                  </a:ln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lang="en-AU" sz="1400" b="1">
                        <a:latin typeface="Helvetica"/>
                        <a:cs typeface="Helvetica"/>
                      </a:rPr>
                      <a:t>Direct-human induced effects</a:t>
                    </a:r>
                  </a:p>
                </p:txBody>
              </p:sp>
            </p:grpSp>
            <p:sp>
              <p:nvSpPr>
                <p:cNvPr id="59" name="Rectangle 58"/>
                <p:cNvSpPr/>
                <p:nvPr/>
              </p:nvSpPr>
              <p:spPr>
                <a:xfrm>
                  <a:off x="5569498" y="3718232"/>
                  <a:ext cx="1215848" cy="453836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AU" sz="1300" b="1">
                      <a:solidFill>
                        <a:srgbClr val="953735"/>
                      </a:solidFill>
                      <a:latin typeface="Helvetica"/>
                      <a:cs typeface="Helvetica"/>
                    </a:rPr>
                    <a:t>Unmanaged land</a:t>
                  </a: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6547614" y="3725994"/>
                  <a:ext cx="1048107" cy="453836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AU" sz="1300" b="1">
                      <a:solidFill>
                        <a:schemeClr val="accent3">
                          <a:lumMod val="75000"/>
                        </a:schemeClr>
                      </a:solidFill>
                      <a:latin typeface="Helvetica"/>
                      <a:cs typeface="Helvetica"/>
                    </a:rPr>
                    <a:t>Managed land</a:t>
                  </a: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5772529" y="1298477"/>
                  <a:ext cx="1623467" cy="623193"/>
                </a:xfrm>
                <a:prstGeom prst="rect">
                  <a:avLst/>
                </a:prstGeom>
                <a:noFill/>
                <a:ln w="38100" cmpd="sng">
                  <a:solidFill>
                    <a:srgbClr val="4664D5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 sz="1400">
                    <a:ln w="38100" cmpd="sng">
                      <a:solidFill>
                        <a:srgbClr val="000000"/>
                      </a:solidFill>
                    </a:ln>
                    <a:latin typeface="Helvetica"/>
                    <a:cs typeface="Helvetica"/>
                  </a:endParaRPr>
                </a:p>
              </p:txBody>
            </p:sp>
            <p:sp>
              <p:nvSpPr>
                <p:cNvPr id="43" name="TextBox 42"/>
                <p:cNvSpPr txBox="1"/>
                <p:nvPr/>
              </p:nvSpPr>
              <p:spPr>
                <a:xfrm rot="16200000">
                  <a:off x="4624046" y="2625318"/>
                  <a:ext cx="1748760" cy="55800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endParaRPr lang="en-AU" sz="200" b="1">
                    <a:solidFill>
                      <a:srgbClr val="FF0000"/>
                    </a:solidFill>
                    <a:latin typeface="Helvetica"/>
                    <a:cs typeface="Helvetica"/>
                  </a:endParaRPr>
                </a:p>
                <a:p>
                  <a:pPr algn="ctr"/>
                  <a:r>
                    <a:rPr lang="en-AU" sz="1400" b="1">
                      <a:solidFill>
                        <a:srgbClr val="FF6600"/>
                      </a:solidFill>
                      <a:latin typeface="Helvetica"/>
                      <a:cs typeface="Helvetica"/>
                    </a:rPr>
                    <a:t>Residual</a:t>
                  </a:r>
                </a:p>
                <a:p>
                  <a:pPr algn="ctr"/>
                  <a:r>
                    <a:rPr lang="en-AU" sz="1400" b="1">
                      <a:solidFill>
                        <a:srgbClr val="FF6600"/>
                      </a:solidFill>
                      <a:latin typeface="Helvetica"/>
                      <a:cs typeface="Helvetica"/>
                    </a:rPr>
                    <a:t> Sink</a:t>
                  </a:r>
                  <a:endParaRPr lang="en-AU" sz="1600" b="1">
                    <a:solidFill>
                      <a:srgbClr val="FF6600"/>
                    </a:solidFill>
                    <a:latin typeface="Helvetica"/>
                    <a:cs typeface="Helvetica"/>
                  </a:endParaRPr>
                </a:p>
              </p:txBody>
            </p:sp>
            <p:grpSp>
              <p:nvGrpSpPr>
                <p:cNvPr id="61" name="Group 60"/>
                <p:cNvGrpSpPr/>
                <p:nvPr/>
              </p:nvGrpSpPr>
              <p:grpSpPr>
                <a:xfrm>
                  <a:off x="555553" y="-312164"/>
                  <a:ext cx="10266596" cy="680752"/>
                  <a:chOff x="226040" y="1086693"/>
                  <a:chExt cx="10266596" cy="680752"/>
                </a:xfrm>
              </p:grpSpPr>
              <p:sp>
                <p:nvSpPr>
                  <p:cNvPr id="62" name="TextBox 61"/>
                  <p:cNvSpPr txBox="1"/>
                  <p:nvPr/>
                </p:nvSpPr>
                <p:spPr>
                  <a:xfrm>
                    <a:off x="226040" y="1091066"/>
                    <a:ext cx="2569634" cy="4822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177800" indent="-177800"/>
                    <a:r>
                      <a:rPr lang="en-AU" sz="1400" b="1" dirty="0">
                        <a:latin typeface="Helvetica"/>
                        <a:cs typeface="Helvetica"/>
                      </a:rPr>
                      <a:t>a) Effects of various factors on the forest CO</a:t>
                    </a:r>
                    <a:r>
                      <a:rPr lang="en-AU" sz="1400" b="1" baseline="-25000" dirty="0">
                        <a:latin typeface="Helvetica"/>
                        <a:cs typeface="Helvetica"/>
                      </a:rPr>
                      <a:t>2</a:t>
                    </a:r>
                    <a:r>
                      <a:rPr lang="en-AU" sz="1400" b="1" dirty="0">
                        <a:latin typeface="Helvetica"/>
                        <a:cs typeface="Helvetica"/>
                      </a:rPr>
                      <a:t> fluxes</a:t>
                    </a:r>
                  </a:p>
                </p:txBody>
              </p:sp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3031732" y="1097173"/>
                    <a:ext cx="1845733" cy="48220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177800" indent="-177800"/>
                    <a:r>
                      <a:rPr lang="en-AU" sz="1400" b="1" dirty="0">
                        <a:latin typeface="Helvetica"/>
                        <a:cs typeface="Helvetica"/>
                      </a:rPr>
                      <a:t>b) Where these effects occur</a:t>
                    </a:r>
                  </a:p>
                </p:txBody>
              </p: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7735759" y="1086693"/>
                    <a:ext cx="2756877" cy="68075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marL="177800" indent="-177800"/>
                    <a:r>
                      <a:rPr lang="en-AU" sz="1400" b="1">
                        <a:latin typeface="Helvetica"/>
                        <a:cs typeface="Helvetica"/>
                      </a:rPr>
                      <a:t>c) How these effects are captured in</a:t>
                    </a:r>
                  </a:p>
                  <a:p>
                    <a:pPr marL="177800" indent="-177800"/>
                    <a:r>
                      <a:rPr lang="en-AU" sz="1400" b="1">
                        <a:latin typeface="Helvetica"/>
                        <a:cs typeface="Helvetica"/>
                      </a:rPr>
                      <a:t> </a:t>
                    </a:r>
                  </a:p>
                </p:txBody>
              </p:sp>
            </p:grpSp>
            <p:sp>
              <p:nvSpPr>
                <p:cNvPr id="6" name="Rectangle 5"/>
                <p:cNvSpPr/>
                <p:nvPr/>
              </p:nvSpPr>
              <p:spPr>
                <a:xfrm rot="16200000">
                  <a:off x="4679555" y="1287262"/>
                  <a:ext cx="1596743" cy="65100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en-AU" sz="1200" b="1" dirty="0">
                      <a:solidFill>
                        <a:srgbClr val="4664D5"/>
                      </a:solidFill>
                      <a:latin typeface="Helvetica"/>
                      <a:cs typeface="Helvetica"/>
                    </a:rPr>
                    <a:t>Net Land Use</a:t>
                  </a:r>
                </a:p>
                <a:p>
                  <a:pPr algn="ctr"/>
                  <a:r>
                    <a:rPr lang="en-AU" sz="1200" b="1" dirty="0">
                      <a:solidFill>
                        <a:srgbClr val="4664D5"/>
                      </a:solidFill>
                      <a:latin typeface="Helvetica"/>
                      <a:cs typeface="Helvetica"/>
                    </a:rPr>
                    <a:t>change from</a:t>
                  </a:r>
                </a:p>
                <a:p>
                  <a:pPr algn="ctr"/>
                  <a:r>
                    <a:rPr lang="en-AU" sz="1200" b="1" dirty="0">
                      <a:solidFill>
                        <a:srgbClr val="4664D5"/>
                      </a:solidFill>
                      <a:latin typeface="Helvetica"/>
                      <a:cs typeface="Helvetica"/>
                    </a:rPr>
                    <a:t> BK models</a:t>
                  </a:r>
                  <a:endParaRPr lang="en-AU" sz="1200" dirty="0">
                    <a:solidFill>
                      <a:srgbClr val="4664D5"/>
                    </a:solidFill>
                  </a:endParaRPr>
                </a:p>
              </p:txBody>
            </p:sp>
            <p:sp>
              <p:nvSpPr>
                <p:cNvPr id="8" name="Rectangle 7"/>
                <p:cNvSpPr/>
                <p:nvPr/>
              </p:nvSpPr>
              <p:spPr>
                <a:xfrm>
                  <a:off x="7824570" y="353124"/>
                  <a:ext cx="1906824" cy="283647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en-AU" sz="1400" b="1">
                      <a:latin typeface="Helvetica"/>
                      <a:cs typeface="Helvetica"/>
                    </a:rPr>
                    <a:t>Country NGHGIs (2) </a:t>
                  </a:r>
                  <a:endParaRPr lang="en-AU" sz="1400"/>
                </a:p>
              </p:txBody>
            </p:sp>
            <p:sp>
              <p:nvSpPr>
                <p:cNvPr id="10" name="Down Arrow 9"/>
                <p:cNvSpPr/>
                <p:nvPr/>
              </p:nvSpPr>
              <p:spPr>
                <a:xfrm>
                  <a:off x="8703931" y="659622"/>
                  <a:ext cx="233798" cy="225841"/>
                </a:xfrm>
                <a:prstGeom prst="downArrow">
                  <a:avLst/>
                </a:prstGeom>
                <a:solidFill>
                  <a:srgbClr val="FFFFFF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  <p:sp>
              <p:nvSpPr>
                <p:cNvPr id="51" name="Down Arrow 50"/>
                <p:cNvSpPr/>
                <p:nvPr/>
              </p:nvSpPr>
              <p:spPr>
                <a:xfrm>
                  <a:off x="6413835" y="664648"/>
                  <a:ext cx="267558" cy="241419"/>
                </a:xfrm>
                <a:prstGeom prst="downArrow">
                  <a:avLst/>
                </a:prstGeom>
                <a:solidFill>
                  <a:srgbClr val="FFFFFF"/>
                </a:solidFill>
                <a:ln>
                  <a:solidFill>
                    <a:schemeClr val="tx1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AU"/>
                </a:p>
              </p:txBody>
            </p:sp>
          </p:grp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6001B26A-9997-1D41-AF99-C355FC83DDA0}"/>
                  </a:ext>
                </a:extLst>
              </p:cNvPr>
              <p:cNvSpPr/>
              <p:nvPr/>
            </p:nvSpPr>
            <p:spPr>
              <a:xfrm>
                <a:off x="5432492" y="784452"/>
                <a:ext cx="128413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AU" sz="1400" b="1" dirty="0">
                    <a:latin typeface="Helvetica"/>
                    <a:cs typeface="Helvetica"/>
                  </a:rPr>
                  <a:t>IPCC AR5 (1)</a:t>
                </a:r>
                <a:endParaRPr lang="en-AU" sz="1400" dirty="0"/>
              </a:p>
            </p:txBody>
          </p: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923CF9B4-10A0-C14F-9483-9A73643C74E3}"/>
                  </a:ext>
                </a:extLst>
              </p:cNvPr>
              <p:cNvSpPr/>
              <p:nvPr/>
            </p:nvSpPr>
            <p:spPr>
              <a:xfrm flipH="1">
                <a:off x="7490514" y="2452464"/>
                <a:ext cx="917713" cy="1994209"/>
              </a:xfrm>
              <a:prstGeom prst="rect">
                <a:avLst/>
              </a:prstGeom>
              <a:pattFill prst="wdUpDiag">
                <a:fgClr>
                  <a:schemeClr val="accent6">
                    <a:lumMod val="40000"/>
                    <a:lumOff val="60000"/>
                  </a:schemeClr>
                </a:fgClr>
                <a:bgClr>
                  <a:prstClr val="white"/>
                </a:bgClr>
              </a:pattFill>
              <a:ln w="5715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AE4C4BF4-DDA6-E54C-B427-38B660FEA44A}"/>
                  </a:ext>
                </a:extLst>
              </p:cNvPr>
              <p:cNvSpPr/>
              <p:nvPr/>
            </p:nvSpPr>
            <p:spPr>
              <a:xfrm flipH="1">
                <a:off x="8408227" y="1689883"/>
                <a:ext cx="825427" cy="2759818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</p:txBody>
          </p:sp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7920E142-52D4-4A4F-A9B4-2FDEAB4C0666}"/>
                  </a:ext>
                </a:extLst>
              </p:cNvPr>
              <p:cNvSpPr/>
              <p:nvPr/>
            </p:nvSpPr>
            <p:spPr>
              <a:xfrm>
                <a:off x="7218519" y="4401699"/>
                <a:ext cx="1387919" cy="49244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AU" sz="1300" b="1">
                    <a:solidFill>
                      <a:schemeClr val="accent2">
                        <a:lumMod val="75000"/>
                      </a:schemeClr>
                    </a:solidFill>
                    <a:latin typeface="Helvetica"/>
                    <a:cs typeface="Helvetica"/>
                  </a:rPr>
                  <a:t>Unmanaged land</a:t>
                </a: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C35D0201-8DAD-4E43-AFF9-97D564F76131}"/>
                  </a:ext>
                </a:extLst>
              </p:cNvPr>
              <p:cNvSpPr/>
              <p:nvPr/>
            </p:nvSpPr>
            <p:spPr>
              <a:xfrm>
                <a:off x="8317088" y="4401699"/>
                <a:ext cx="1021601" cy="49244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AU" sz="1300" b="1">
                    <a:solidFill>
                      <a:srgbClr val="77933C"/>
                    </a:solidFill>
                    <a:latin typeface="Helvetica"/>
                    <a:cs typeface="Helvetica"/>
                  </a:rPr>
                  <a:t>Managed</a:t>
                </a:r>
              </a:p>
              <a:p>
                <a:pPr algn="ctr"/>
                <a:r>
                  <a:rPr lang="en-AU" sz="1300" b="1">
                    <a:solidFill>
                      <a:srgbClr val="77933C"/>
                    </a:solidFill>
                    <a:latin typeface="Helvetica"/>
                    <a:cs typeface="Helvetica"/>
                  </a:rPr>
                  <a:t>land</a:t>
                </a:r>
              </a:p>
            </p:txBody>
          </p:sp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1313E5C1-A744-3347-840E-B727EBDE6E78}"/>
                  </a:ext>
                </a:extLst>
              </p:cNvPr>
              <p:cNvSpPr/>
              <p:nvPr/>
            </p:nvSpPr>
            <p:spPr>
              <a:xfrm flipH="1">
                <a:off x="7501673" y="1689883"/>
                <a:ext cx="1250484" cy="792953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sz="1400" b="1">
                  <a:solidFill>
                    <a:schemeClr val="accent3">
                      <a:lumMod val="75000"/>
                    </a:schemeClr>
                  </a:solidFill>
                  <a:latin typeface="Helvetica"/>
                  <a:cs typeface="Helvetica"/>
                </a:endParaRPr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29ABF236-0660-2346-9648-1079BDABCCC3}"/>
                  </a:ext>
                </a:extLst>
              </p:cNvPr>
              <p:cNvSpPr/>
              <p:nvPr/>
            </p:nvSpPr>
            <p:spPr>
              <a:xfrm>
                <a:off x="7447125" y="1821365"/>
                <a:ext cx="1906266" cy="2308325"/>
              </a:xfrm>
              <a:prstGeom prst="rect">
                <a:avLst/>
              </a:prstGeom>
              <a:noFill/>
              <a:ln w="28575" cmpd="sng">
                <a:noFill/>
                <a:prstDash val="solid"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AU" sz="1400" b="1"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latin typeface="Helvetica"/>
                  <a:cs typeface="Helvetica"/>
                </a:endParaRPr>
              </a:p>
              <a:p>
                <a:pPr algn="ctr"/>
                <a:r>
                  <a:rPr lang="en-AU" sz="1400" b="1">
                    <a:latin typeface="Helvetica"/>
                    <a:cs typeface="Helvetica"/>
                  </a:rPr>
                  <a:t>Indirect-human induced effects</a:t>
                </a:r>
              </a:p>
              <a:p>
                <a:pPr marL="266700" algn="ctr"/>
                <a:endParaRPr lang="en-AU" sz="1400">
                  <a:latin typeface="Helvetica"/>
                  <a:cs typeface="Helvetica"/>
                </a:endParaRPr>
              </a:p>
              <a:p>
                <a:pPr marL="266700" algn="ctr"/>
                <a:endParaRPr lang="en-AU" sz="1400">
                  <a:latin typeface="Helvetica"/>
                  <a:cs typeface="Helvetica"/>
                </a:endParaRPr>
              </a:p>
              <a:p>
                <a:pPr marL="266700" indent="-266700" algn="ctr"/>
                <a:r>
                  <a:rPr lang="en-AU" sz="1400" b="1">
                    <a:latin typeface="Helvetica"/>
                    <a:cs typeface="Helvetica"/>
                  </a:rPr>
                  <a:t>Natural effects</a:t>
                </a:r>
              </a:p>
              <a:p>
                <a:pPr marL="444500" indent="-177800">
                  <a:buFont typeface="Arial"/>
                  <a:buChar char="•"/>
                </a:pPr>
                <a:endParaRPr lang="en-AU">
                  <a:latin typeface="Helvetica"/>
                  <a:cs typeface="Helvetica"/>
                </a:endParaRPr>
              </a:p>
            </p:txBody>
          </p:sp>
          <p:sp>
            <p:nvSpPr>
              <p:cNvPr id="70" name="TextBox 1">
                <a:extLst>
                  <a:ext uri="{FF2B5EF4-FFF2-40B4-BE49-F238E27FC236}">
                    <a16:creationId xmlns:a16="http://schemas.microsoft.com/office/drawing/2014/main" id="{7DA03430-10AD-5149-BB4C-D5E0B88B8B1F}"/>
                  </a:ext>
                </a:extLst>
              </p:cNvPr>
              <p:cNvSpPr txBox="1"/>
              <p:nvPr/>
            </p:nvSpPr>
            <p:spPr>
              <a:xfrm>
                <a:off x="7522230" y="1808488"/>
                <a:ext cx="1743140" cy="523221"/>
              </a:xfrm>
              <a:prstGeom prst="rect">
                <a:avLst/>
              </a:prstGeom>
              <a:noFill/>
              <a:ln w="28575" cmpd="sng">
                <a:noFill/>
                <a:prstDash val="sysDas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b="1">
                    <a:latin typeface="Helvetica"/>
                    <a:cs typeface="Helvetica"/>
                  </a:rPr>
                  <a:t>Direct-human induced effects</a:t>
                </a:r>
              </a:p>
            </p:txBody>
          </p:sp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2A96F78C-B54C-5E4D-BE7C-C0028B17E173}"/>
                  </a:ext>
                </a:extLst>
              </p:cNvPr>
              <p:cNvSpPr/>
              <p:nvPr/>
            </p:nvSpPr>
            <p:spPr>
              <a:xfrm flipH="1">
                <a:off x="10024323" y="2421984"/>
                <a:ext cx="917713" cy="1994209"/>
              </a:xfrm>
              <a:prstGeom prst="rect">
                <a:avLst/>
              </a:prstGeom>
              <a:pattFill prst="wdUpDiag">
                <a:fgClr>
                  <a:schemeClr val="accent6">
                    <a:lumMod val="40000"/>
                    <a:lumOff val="60000"/>
                  </a:schemeClr>
                </a:fgClr>
                <a:bgClr>
                  <a:prstClr val="white"/>
                </a:bgClr>
              </a:pattFill>
              <a:ln w="5715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1ECD21"/>
                  </a:solidFill>
                  <a:latin typeface="Helvetica"/>
                  <a:cs typeface="Helvetica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E0228045-4936-6E47-8B57-4C3F3FBA5A2F}"/>
                  </a:ext>
                </a:extLst>
              </p:cNvPr>
              <p:cNvSpPr/>
              <p:nvPr/>
            </p:nvSpPr>
            <p:spPr>
              <a:xfrm flipH="1">
                <a:off x="10942036" y="1659403"/>
                <a:ext cx="825427" cy="2759818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400" b="1">
                  <a:solidFill>
                    <a:srgbClr val="FFDE5B"/>
                  </a:solidFill>
                  <a:latin typeface="Helvetica"/>
                  <a:cs typeface="Helvetica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9AE5B1A7-1ED5-134A-A351-0A8FEE5DEF3A}"/>
                  </a:ext>
                </a:extLst>
              </p:cNvPr>
              <p:cNvSpPr/>
              <p:nvPr/>
            </p:nvSpPr>
            <p:spPr>
              <a:xfrm>
                <a:off x="10850898" y="4415285"/>
                <a:ext cx="1021601" cy="49244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AU" sz="1300" b="1">
                    <a:solidFill>
                      <a:srgbClr val="77933C"/>
                    </a:solidFill>
                    <a:latin typeface="Helvetica"/>
                    <a:cs typeface="Helvetica"/>
                  </a:rPr>
                  <a:t>Managed</a:t>
                </a:r>
              </a:p>
              <a:p>
                <a:pPr algn="ctr"/>
                <a:r>
                  <a:rPr lang="en-AU" sz="1300" b="1">
                    <a:solidFill>
                      <a:srgbClr val="77933C"/>
                    </a:solidFill>
                    <a:latin typeface="Helvetica"/>
                    <a:cs typeface="Helvetica"/>
                  </a:rPr>
                  <a:t>land</a:t>
                </a: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098563DE-09C7-4649-9A8B-8B355BBA46B7}"/>
                  </a:ext>
                </a:extLst>
              </p:cNvPr>
              <p:cNvSpPr/>
              <p:nvPr/>
            </p:nvSpPr>
            <p:spPr>
              <a:xfrm flipH="1">
                <a:off x="10035482" y="1659403"/>
                <a:ext cx="1250484" cy="792953"/>
              </a:xfrm>
              <a:prstGeom prst="rect">
                <a:avLst/>
              </a:prstGeom>
              <a:solidFill>
                <a:schemeClr val="accent3">
                  <a:lumMod val="60000"/>
                  <a:lumOff val="40000"/>
                </a:schemeClr>
              </a:solidFill>
              <a:ln w="57150" cmpd="sng"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sz="1400" b="1">
                  <a:solidFill>
                    <a:schemeClr val="accent3">
                      <a:lumMod val="75000"/>
                    </a:schemeClr>
                  </a:solidFill>
                  <a:latin typeface="Helvetica"/>
                  <a:cs typeface="Helvetica"/>
                </a:endParaRPr>
              </a:p>
            </p:txBody>
          </p:sp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3EFF9A2-033C-8F47-9406-E944AC907EB6}"/>
                  </a:ext>
                </a:extLst>
              </p:cNvPr>
              <p:cNvSpPr/>
              <p:nvPr/>
            </p:nvSpPr>
            <p:spPr>
              <a:xfrm>
                <a:off x="9731516" y="4401699"/>
                <a:ext cx="1387919" cy="492444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AU" sz="1300" b="1">
                    <a:solidFill>
                      <a:schemeClr val="accent2">
                        <a:lumMod val="75000"/>
                      </a:schemeClr>
                    </a:solidFill>
                    <a:latin typeface="Helvetica"/>
                    <a:cs typeface="Helvetica"/>
                  </a:rPr>
                  <a:t>Unmanaged land</a:t>
                </a:r>
              </a:p>
            </p:txBody>
          </p:sp>
          <p:sp>
            <p:nvSpPr>
              <p:cNvPr id="79" name="TextBox 39">
                <a:extLst>
                  <a:ext uri="{FF2B5EF4-FFF2-40B4-BE49-F238E27FC236}">
                    <a16:creationId xmlns:a16="http://schemas.microsoft.com/office/drawing/2014/main" id="{F1EC9F1D-4DE7-E44E-A268-8D8AD59C1B40}"/>
                  </a:ext>
                </a:extLst>
              </p:cNvPr>
              <p:cNvSpPr txBox="1"/>
              <p:nvPr/>
            </p:nvSpPr>
            <p:spPr>
              <a:xfrm rot="16200000">
                <a:off x="7821916" y="3029000"/>
                <a:ext cx="303009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600" b="1">
                    <a:solidFill>
                      <a:srgbClr val="4EA43F"/>
                    </a:solidFill>
                    <a:latin typeface="Helvetica"/>
                    <a:cs typeface="Helvetica"/>
                  </a:rPr>
                  <a:t> </a:t>
                </a:r>
                <a:r>
                  <a:rPr lang="en-AU" b="1">
                    <a:solidFill>
                      <a:srgbClr val="4EA43F"/>
                    </a:solidFill>
                    <a:latin typeface="Helvetica"/>
                    <a:cs typeface="Helvetica"/>
                  </a:rPr>
                  <a:t>  </a:t>
                </a:r>
                <a:r>
                  <a:rPr lang="en-AU" sz="1400" b="1">
                    <a:solidFill>
                      <a:srgbClr val="4EA43F"/>
                    </a:solidFill>
                    <a:latin typeface="Helvetica"/>
                    <a:cs typeface="Helvetica"/>
                  </a:rPr>
                  <a:t>Land Use sector  (LULUCF)</a:t>
                </a:r>
              </a:p>
            </p:txBody>
          </p:sp>
          <p:cxnSp>
            <p:nvCxnSpPr>
              <p:cNvPr id="80" name="Straight Connector 31">
                <a:extLst>
                  <a:ext uri="{FF2B5EF4-FFF2-40B4-BE49-F238E27FC236}">
                    <a16:creationId xmlns:a16="http://schemas.microsoft.com/office/drawing/2014/main" id="{2B9310F9-04AB-264D-A1A7-F5371B283D81}"/>
                  </a:ext>
                </a:extLst>
              </p:cNvPr>
              <p:cNvCxnSpPr/>
              <p:nvPr/>
            </p:nvCxnSpPr>
            <p:spPr>
              <a:xfrm flipH="1">
                <a:off x="7536516" y="1701801"/>
                <a:ext cx="1663412" cy="10611"/>
              </a:xfrm>
              <a:prstGeom prst="line">
                <a:avLst/>
              </a:prstGeom>
              <a:ln w="38100" cmpd="sng">
                <a:solidFill>
                  <a:srgbClr val="51A94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32">
                <a:extLst>
                  <a:ext uri="{FF2B5EF4-FFF2-40B4-BE49-F238E27FC236}">
                    <a16:creationId xmlns:a16="http://schemas.microsoft.com/office/drawing/2014/main" id="{1972574F-4E27-2945-B892-FA4C72E65F74}"/>
                  </a:ext>
                </a:extLst>
              </p:cNvPr>
              <p:cNvCxnSpPr/>
              <p:nvPr/>
            </p:nvCxnSpPr>
            <p:spPr>
              <a:xfrm flipH="1">
                <a:off x="8395855" y="4440485"/>
                <a:ext cx="809670" cy="0"/>
              </a:xfrm>
              <a:prstGeom prst="line">
                <a:avLst/>
              </a:prstGeom>
              <a:ln w="38100" cmpd="sng">
                <a:solidFill>
                  <a:srgbClr val="51A94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33">
                <a:extLst>
                  <a:ext uri="{FF2B5EF4-FFF2-40B4-BE49-F238E27FC236}">
                    <a16:creationId xmlns:a16="http://schemas.microsoft.com/office/drawing/2014/main" id="{7E738852-A37C-D94C-BEDE-A10BA808D9C2}"/>
                  </a:ext>
                </a:extLst>
              </p:cNvPr>
              <p:cNvCxnSpPr/>
              <p:nvPr/>
            </p:nvCxnSpPr>
            <p:spPr>
              <a:xfrm flipH="1">
                <a:off x="7533026" y="2495198"/>
                <a:ext cx="871241" cy="0"/>
              </a:xfrm>
              <a:prstGeom prst="line">
                <a:avLst/>
              </a:prstGeom>
              <a:ln w="38100" cmpd="sng">
                <a:solidFill>
                  <a:srgbClr val="51A94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35">
                <a:extLst>
                  <a:ext uri="{FF2B5EF4-FFF2-40B4-BE49-F238E27FC236}">
                    <a16:creationId xmlns:a16="http://schemas.microsoft.com/office/drawing/2014/main" id="{4A4157CB-7E5A-0843-AF56-47FA5BF2FEB5}"/>
                  </a:ext>
                </a:extLst>
              </p:cNvPr>
              <p:cNvCxnSpPr/>
              <p:nvPr/>
            </p:nvCxnSpPr>
            <p:spPr>
              <a:xfrm>
                <a:off x="8379552" y="2507794"/>
                <a:ext cx="0" cy="1950776"/>
              </a:xfrm>
              <a:prstGeom prst="line">
                <a:avLst/>
              </a:prstGeom>
              <a:ln w="38100" cmpd="sng">
                <a:solidFill>
                  <a:srgbClr val="51A94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30">
                <a:extLst>
                  <a:ext uri="{FF2B5EF4-FFF2-40B4-BE49-F238E27FC236}">
                    <a16:creationId xmlns:a16="http://schemas.microsoft.com/office/drawing/2014/main" id="{817F46B9-96C0-1442-BF68-98E0875DCCBA}"/>
                  </a:ext>
                </a:extLst>
              </p:cNvPr>
              <p:cNvCxnSpPr/>
              <p:nvPr/>
            </p:nvCxnSpPr>
            <p:spPr>
              <a:xfrm>
                <a:off x="9190745" y="1689746"/>
                <a:ext cx="0" cy="2738683"/>
              </a:xfrm>
              <a:prstGeom prst="line">
                <a:avLst/>
              </a:prstGeom>
              <a:ln w="38100" cmpd="sng">
                <a:solidFill>
                  <a:srgbClr val="51A94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30">
                <a:extLst>
                  <a:ext uri="{FF2B5EF4-FFF2-40B4-BE49-F238E27FC236}">
                    <a16:creationId xmlns:a16="http://schemas.microsoft.com/office/drawing/2014/main" id="{D6E2FEA9-9C98-A74A-B3BA-F6D004A65C8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501673" y="1751947"/>
                <a:ext cx="5709" cy="777709"/>
              </a:xfrm>
              <a:prstGeom prst="line">
                <a:avLst/>
              </a:prstGeom>
              <a:ln w="38100" cmpd="sng">
                <a:solidFill>
                  <a:srgbClr val="51A941"/>
                </a:solidFill>
                <a:prstDash val="sysDash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6" name="Rectangle 85">
                <a:extLst>
                  <a:ext uri="{FF2B5EF4-FFF2-40B4-BE49-F238E27FC236}">
                    <a16:creationId xmlns:a16="http://schemas.microsoft.com/office/drawing/2014/main" id="{092CD3D4-A62F-7141-A38D-1EE794132287}"/>
                  </a:ext>
                </a:extLst>
              </p:cNvPr>
              <p:cNvSpPr/>
              <p:nvPr/>
            </p:nvSpPr>
            <p:spPr>
              <a:xfrm>
                <a:off x="10035327" y="751176"/>
                <a:ext cx="1859841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n-AU" sz="1400" b="1" dirty="0">
                    <a:latin typeface="Helvetica"/>
                    <a:cs typeface="Helvetica"/>
                  </a:rPr>
                  <a:t>DGVM models (3,4) </a:t>
                </a:r>
                <a:endParaRPr lang="en-AU" sz="1400" dirty="0"/>
              </a:p>
            </p:txBody>
          </p:sp>
          <p:sp>
            <p:nvSpPr>
              <p:cNvPr id="87" name="Down Arrow 9">
                <a:extLst>
                  <a:ext uri="{FF2B5EF4-FFF2-40B4-BE49-F238E27FC236}">
                    <a16:creationId xmlns:a16="http://schemas.microsoft.com/office/drawing/2014/main" id="{36776601-2D64-EA4B-A6D2-D1DD15B237B4}"/>
                  </a:ext>
                </a:extLst>
              </p:cNvPr>
              <p:cNvSpPr/>
              <p:nvPr/>
            </p:nvSpPr>
            <p:spPr>
              <a:xfrm>
                <a:off x="10701291" y="1010942"/>
                <a:ext cx="232121" cy="245053"/>
              </a:xfrm>
              <a:prstGeom prst="downArrow">
                <a:avLst/>
              </a:prstGeom>
              <a:solidFill>
                <a:srgbClr val="FFFFFF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91" name="Rectangle 90">
                <a:extLst>
                  <a:ext uri="{FF2B5EF4-FFF2-40B4-BE49-F238E27FC236}">
                    <a16:creationId xmlns:a16="http://schemas.microsoft.com/office/drawing/2014/main" id="{63A1C617-F851-E644-8C3A-552C45FC1D8B}"/>
                  </a:ext>
                </a:extLst>
              </p:cNvPr>
              <p:cNvSpPr/>
              <p:nvPr/>
            </p:nvSpPr>
            <p:spPr>
              <a:xfrm rot="16200000">
                <a:off x="8777541" y="1754505"/>
                <a:ext cx="202650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AU" sz="1200" b="1" dirty="0">
                    <a:solidFill>
                      <a:srgbClr val="4664D5"/>
                    </a:solidFill>
                    <a:latin typeface="Helvetica"/>
                    <a:cs typeface="Helvetica"/>
                  </a:rPr>
                  <a:t>Net Land Use change  </a:t>
                </a:r>
              </a:p>
              <a:p>
                <a:pPr algn="ctr"/>
                <a:r>
                  <a:rPr lang="en-AU" sz="1200" b="1" dirty="0">
                    <a:solidFill>
                      <a:srgbClr val="4664D5"/>
                    </a:solidFill>
                    <a:latin typeface="Helvetica"/>
                    <a:cs typeface="Helvetica"/>
                  </a:rPr>
                  <a:t>&amp; limited management </a:t>
                </a:r>
                <a:endParaRPr lang="en-AU" sz="1200" dirty="0">
                  <a:solidFill>
                    <a:srgbClr val="4664D5"/>
                  </a:solidFill>
                </a:endParaRPr>
              </a:p>
            </p:txBody>
          </p:sp>
          <p:cxnSp>
            <p:nvCxnSpPr>
              <p:cNvPr id="92" name="Straight Connector 31">
                <a:extLst>
                  <a:ext uri="{FF2B5EF4-FFF2-40B4-BE49-F238E27FC236}">
                    <a16:creationId xmlns:a16="http://schemas.microsoft.com/office/drawing/2014/main" id="{30244B30-97DC-9547-A7AA-9BA00F2FD54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44734" y="1353282"/>
                <a:ext cx="1729664" cy="5741"/>
              </a:xfrm>
              <a:prstGeom prst="line">
                <a:avLst/>
              </a:prstGeom>
              <a:ln w="38100" cmpd="sng">
                <a:solidFill>
                  <a:schemeClr val="accent5"/>
                </a:solidFill>
                <a:prstDash val="soli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33">
                <a:extLst>
                  <a:ext uri="{FF2B5EF4-FFF2-40B4-BE49-F238E27FC236}">
                    <a16:creationId xmlns:a16="http://schemas.microsoft.com/office/drawing/2014/main" id="{83BC0827-C57F-FD4F-8B01-7227892DDFA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32021" y="2421984"/>
                <a:ext cx="1253945" cy="5274"/>
              </a:xfrm>
              <a:prstGeom prst="line">
                <a:avLst/>
              </a:prstGeom>
              <a:ln w="38100" cmpd="sng">
                <a:solidFill>
                  <a:schemeClr val="accent5"/>
                </a:solidFill>
                <a:prstDash val="soli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Connector 30">
                <a:extLst>
                  <a:ext uri="{FF2B5EF4-FFF2-40B4-BE49-F238E27FC236}">
                    <a16:creationId xmlns:a16="http://schemas.microsoft.com/office/drawing/2014/main" id="{8BDD40DB-E16F-3A43-B78D-B9545BD8867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044736" y="1375751"/>
                <a:ext cx="3844" cy="1085965"/>
              </a:xfrm>
              <a:prstGeom prst="line">
                <a:avLst/>
              </a:prstGeom>
              <a:ln w="38100" cmpd="sng">
                <a:solidFill>
                  <a:schemeClr val="accent5"/>
                </a:solidFill>
                <a:prstDash val="soli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35">
                <a:extLst>
                  <a:ext uri="{FF2B5EF4-FFF2-40B4-BE49-F238E27FC236}">
                    <a16:creationId xmlns:a16="http://schemas.microsoft.com/office/drawing/2014/main" id="{87F42A95-6ED0-684E-AC80-4791C2A922A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85966" y="2414529"/>
                <a:ext cx="0" cy="1944000"/>
              </a:xfrm>
              <a:prstGeom prst="line">
                <a:avLst/>
              </a:prstGeom>
              <a:ln w="38100" cmpd="sng">
                <a:solidFill>
                  <a:schemeClr val="accent5"/>
                </a:solidFill>
                <a:prstDash val="soli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30">
                <a:extLst>
                  <a:ext uri="{FF2B5EF4-FFF2-40B4-BE49-F238E27FC236}">
                    <a16:creationId xmlns:a16="http://schemas.microsoft.com/office/drawing/2014/main" id="{7E1003FB-342F-DD40-94AB-08ADBB6951C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751810" y="1368064"/>
                <a:ext cx="4636" cy="3000083"/>
              </a:xfrm>
              <a:prstGeom prst="line">
                <a:avLst/>
              </a:prstGeom>
              <a:ln w="38100" cmpd="sng">
                <a:solidFill>
                  <a:schemeClr val="accent5"/>
                </a:solidFill>
                <a:prstDash val="soli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280E3AAC-99F4-574E-93A0-002A12228EAA}"/>
                  </a:ext>
                </a:extLst>
              </p:cNvPr>
              <p:cNvSpPr/>
              <p:nvPr/>
            </p:nvSpPr>
            <p:spPr>
              <a:xfrm>
                <a:off x="10044735" y="1330543"/>
                <a:ext cx="1711711" cy="339877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AU" sz="1400" b="1">
                    <a:solidFill>
                      <a:schemeClr val="tx1"/>
                    </a:solidFill>
                    <a:latin typeface="Helvetica" pitchFamily="2" charset="0"/>
                  </a:rPr>
                  <a:t>LASC</a:t>
                </a:r>
              </a:p>
            </p:txBody>
          </p:sp>
          <p:sp>
            <p:nvSpPr>
              <p:cNvPr id="102" name="Rectangle 101">
                <a:extLst>
                  <a:ext uri="{FF2B5EF4-FFF2-40B4-BE49-F238E27FC236}">
                    <a16:creationId xmlns:a16="http://schemas.microsoft.com/office/drawing/2014/main" id="{9515FA80-894C-C94A-ABE1-C1C2A4D7C2ED}"/>
                  </a:ext>
                </a:extLst>
              </p:cNvPr>
              <p:cNvSpPr/>
              <p:nvPr/>
            </p:nvSpPr>
            <p:spPr>
              <a:xfrm>
                <a:off x="10024323" y="2492085"/>
                <a:ext cx="1210520" cy="1868353"/>
              </a:xfrm>
              <a:prstGeom prst="rect">
                <a:avLst/>
              </a:prstGeom>
              <a:noFill/>
              <a:ln w="38100" cmpd="sng">
                <a:solidFill>
                  <a:srgbClr val="FF66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 sz="1400">
                  <a:ln w="57150" cmpd="sng">
                    <a:solidFill>
                      <a:schemeClr val="tx1"/>
                    </a:solidFill>
                  </a:ln>
                  <a:solidFill>
                    <a:srgbClr val="FF6600"/>
                  </a:solidFill>
                  <a:latin typeface="Helvetica"/>
                  <a:cs typeface="Helvetica"/>
                </a:endParaRPr>
              </a:p>
            </p:txBody>
          </p:sp>
          <p:sp>
            <p:nvSpPr>
              <p:cNvPr id="103" name="TextBox 42">
                <a:extLst>
                  <a:ext uri="{FF2B5EF4-FFF2-40B4-BE49-F238E27FC236}">
                    <a16:creationId xmlns:a16="http://schemas.microsoft.com/office/drawing/2014/main" id="{42ADF41B-D629-0C41-AD7C-3CE23937E910}"/>
                  </a:ext>
                </a:extLst>
              </p:cNvPr>
              <p:cNvSpPr txBox="1"/>
              <p:nvPr/>
            </p:nvSpPr>
            <p:spPr>
              <a:xfrm rot="16200000">
                <a:off x="8761957" y="3177426"/>
                <a:ext cx="1897526" cy="6617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endParaRPr lang="en-AU" sz="100" b="1" dirty="0">
                  <a:solidFill>
                    <a:srgbClr val="FF0000"/>
                  </a:solidFill>
                  <a:latin typeface="Helvetica"/>
                  <a:cs typeface="Helvetica"/>
                </a:endParaRPr>
              </a:p>
              <a:p>
                <a:pPr algn="ctr"/>
                <a:endParaRPr lang="en-AU" sz="1200" b="1" dirty="0">
                  <a:solidFill>
                    <a:srgbClr val="FF6600"/>
                  </a:solidFill>
                  <a:latin typeface="Helvetica"/>
                  <a:cs typeface="Helvetica"/>
                </a:endParaRPr>
              </a:p>
              <a:p>
                <a:pPr algn="ctr"/>
                <a:r>
                  <a:rPr lang="en-AU" sz="1200" b="1" dirty="0">
                    <a:solidFill>
                      <a:srgbClr val="FF6600"/>
                    </a:solidFill>
                    <a:latin typeface="Helvetica"/>
                    <a:cs typeface="Helvetica"/>
                  </a:rPr>
                  <a:t> Sink in </a:t>
                </a:r>
              </a:p>
              <a:p>
                <a:pPr algn="ctr"/>
                <a:r>
                  <a:rPr lang="en-AU" sz="1200" b="1" dirty="0">
                    <a:solidFill>
                      <a:srgbClr val="FF6600"/>
                    </a:solidFill>
                    <a:latin typeface="Helvetica"/>
                    <a:cs typeface="Helvetica"/>
                  </a:rPr>
                  <a:t>natural lands</a:t>
                </a:r>
                <a:endParaRPr lang="en-AU" sz="1400" b="1" dirty="0">
                  <a:solidFill>
                    <a:srgbClr val="FF6600"/>
                  </a:solidFill>
                  <a:latin typeface="Helvetica"/>
                  <a:cs typeface="Helvetica"/>
                </a:endParaRPr>
              </a:p>
            </p:txBody>
          </p:sp>
          <p:cxnSp>
            <p:nvCxnSpPr>
              <p:cNvPr id="104" name="Straight Connector 31">
                <a:extLst>
                  <a:ext uri="{FF2B5EF4-FFF2-40B4-BE49-F238E27FC236}">
                    <a16:creationId xmlns:a16="http://schemas.microsoft.com/office/drawing/2014/main" id="{246E2B31-0711-694D-A264-45AAAF41AAD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1283810" y="4341643"/>
                <a:ext cx="468000" cy="5741"/>
              </a:xfrm>
              <a:prstGeom prst="line">
                <a:avLst/>
              </a:prstGeom>
              <a:ln w="38100" cmpd="sng">
                <a:solidFill>
                  <a:schemeClr val="accent5"/>
                </a:solidFill>
                <a:prstDash val="soli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8" name="Rectangle 107">
                <a:extLst>
                  <a:ext uri="{FF2B5EF4-FFF2-40B4-BE49-F238E27FC236}">
                    <a16:creationId xmlns:a16="http://schemas.microsoft.com/office/drawing/2014/main" id="{BE48B02D-A14B-A145-A6E6-B09774E0CF96}"/>
                  </a:ext>
                </a:extLst>
              </p:cNvPr>
              <p:cNvSpPr/>
              <p:nvPr/>
            </p:nvSpPr>
            <p:spPr>
              <a:xfrm>
                <a:off x="9966233" y="1811383"/>
                <a:ext cx="1906266" cy="2308325"/>
              </a:xfrm>
              <a:prstGeom prst="rect">
                <a:avLst/>
              </a:prstGeom>
              <a:noFill/>
              <a:ln w="28575" cmpd="sng">
                <a:noFill/>
                <a:prstDash val="solid"/>
              </a:ln>
            </p:spPr>
            <p:txBody>
              <a:bodyPr wrap="square">
                <a:spAutoFit/>
              </a:bodyPr>
              <a:lstStyle/>
              <a:p>
                <a:pPr algn="ctr"/>
                <a:endParaRPr lang="en-AU" sz="1400" b="1" dirty="0">
                  <a:latin typeface="Helvetica"/>
                  <a:cs typeface="Helvetica"/>
                </a:endParaRPr>
              </a:p>
              <a:p>
                <a:pPr algn="ctr"/>
                <a:endParaRPr lang="en-AU" sz="1400" b="1" dirty="0">
                  <a:latin typeface="Helvetica"/>
                  <a:cs typeface="Helvetica"/>
                </a:endParaRPr>
              </a:p>
              <a:p>
                <a:pPr algn="ctr"/>
                <a:endParaRPr lang="en-AU" sz="1400" b="1" dirty="0">
                  <a:latin typeface="Helvetica"/>
                  <a:cs typeface="Helvetica"/>
                </a:endParaRPr>
              </a:p>
              <a:p>
                <a:pPr algn="ctr"/>
                <a:endParaRPr lang="en-AU" sz="1400" b="1" dirty="0">
                  <a:latin typeface="Helvetica"/>
                  <a:cs typeface="Helvetica"/>
                </a:endParaRPr>
              </a:p>
              <a:p>
                <a:pPr algn="ctr"/>
                <a:r>
                  <a:rPr lang="en-AU" sz="1400" b="1" dirty="0">
                    <a:latin typeface="Helvetica"/>
                    <a:cs typeface="Helvetica"/>
                  </a:rPr>
                  <a:t>Indirect-human induced effects</a:t>
                </a:r>
              </a:p>
              <a:p>
                <a:pPr marL="266700" algn="ctr"/>
                <a:endParaRPr lang="en-AU" sz="1400" dirty="0">
                  <a:latin typeface="Helvetica"/>
                  <a:cs typeface="Helvetica"/>
                </a:endParaRPr>
              </a:p>
              <a:p>
                <a:pPr marL="266700" algn="ctr"/>
                <a:endParaRPr lang="en-AU" sz="1400" dirty="0">
                  <a:latin typeface="Helvetica"/>
                  <a:cs typeface="Helvetica"/>
                </a:endParaRPr>
              </a:p>
              <a:p>
                <a:pPr marL="266700" indent="-266700" algn="ctr"/>
                <a:r>
                  <a:rPr lang="en-AU" sz="1400" b="1" dirty="0">
                    <a:latin typeface="Helvetica"/>
                    <a:cs typeface="Helvetica"/>
                  </a:rPr>
                  <a:t>Natural effects</a:t>
                </a:r>
              </a:p>
              <a:p>
                <a:pPr marL="444500" indent="-177800">
                  <a:buFont typeface="Arial"/>
                  <a:buChar char="•"/>
                </a:pPr>
                <a:endParaRPr lang="en-AU" dirty="0">
                  <a:latin typeface="Helvetica"/>
                  <a:cs typeface="Helvetica"/>
                </a:endParaRPr>
              </a:p>
            </p:txBody>
          </p:sp>
          <p:sp>
            <p:nvSpPr>
              <p:cNvPr id="109" name="TextBox 1">
                <a:extLst>
                  <a:ext uri="{FF2B5EF4-FFF2-40B4-BE49-F238E27FC236}">
                    <a16:creationId xmlns:a16="http://schemas.microsoft.com/office/drawing/2014/main" id="{890F863C-62F1-0A4F-9467-1A8FA0CD9F66}"/>
                  </a:ext>
                </a:extLst>
              </p:cNvPr>
              <p:cNvSpPr txBox="1"/>
              <p:nvPr/>
            </p:nvSpPr>
            <p:spPr>
              <a:xfrm>
                <a:off x="10060022" y="1815116"/>
                <a:ext cx="1743140" cy="523221"/>
              </a:xfrm>
              <a:prstGeom prst="rect">
                <a:avLst/>
              </a:prstGeom>
              <a:noFill/>
              <a:ln w="28575" cmpd="sng">
                <a:noFill/>
                <a:prstDash val="sysDash"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1400" b="1">
                    <a:latin typeface="Helvetica"/>
                    <a:cs typeface="Helvetica"/>
                  </a:rPr>
                  <a:t>Direct-human induced effects</a:t>
                </a:r>
              </a:p>
            </p:txBody>
          </p:sp>
          <p:cxnSp>
            <p:nvCxnSpPr>
              <p:cNvPr id="111" name="Connecteur droit avec flèche 110">
                <a:extLst>
                  <a:ext uri="{FF2B5EF4-FFF2-40B4-BE49-F238E27FC236}">
                    <a16:creationId xmlns:a16="http://schemas.microsoft.com/office/drawing/2014/main" id="{ED467F82-CC83-6E4D-8F03-76135217614E}"/>
                  </a:ext>
                </a:extLst>
              </p:cNvPr>
              <p:cNvCxnSpPr/>
              <p:nvPr/>
            </p:nvCxnSpPr>
            <p:spPr>
              <a:xfrm flipH="1">
                <a:off x="10955287" y="4078156"/>
                <a:ext cx="324000" cy="0"/>
              </a:xfrm>
              <a:prstGeom prst="straightConnector1">
                <a:avLst/>
              </a:prstGeom>
              <a:ln w="50800">
                <a:solidFill>
                  <a:schemeClr val="accent5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Connecteur droit avec flèche 113">
                <a:extLst>
                  <a:ext uri="{FF2B5EF4-FFF2-40B4-BE49-F238E27FC236}">
                    <a16:creationId xmlns:a16="http://schemas.microsoft.com/office/drawing/2014/main" id="{84382323-86AB-B04D-86A1-B19A16C598CB}"/>
                  </a:ext>
                </a:extLst>
              </p:cNvPr>
              <p:cNvCxnSpPr/>
              <p:nvPr/>
            </p:nvCxnSpPr>
            <p:spPr>
              <a:xfrm flipH="1">
                <a:off x="10074635" y="5025687"/>
                <a:ext cx="324000" cy="0"/>
              </a:xfrm>
              <a:prstGeom prst="straightConnector1">
                <a:avLst/>
              </a:prstGeom>
              <a:ln w="50800">
                <a:solidFill>
                  <a:schemeClr val="accent5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ZoneTexte 114">
                <a:extLst>
                  <a:ext uri="{FF2B5EF4-FFF2-40B4-BE49-F238E27FC236}">
                    <a16:creationId xmlns:a16="http://schemas.microsoft.com/office/drawing/2014/main" id="{C59A896B-9118-0849-BECB-88FEADD7B723}"/>
                  </a:ext>
                </a:extLst>
              </p:cNvPr>
              <p:cNvSpPr txBox="1"/>
              <p:nvPr/>
            </p:nvSpPr>
            <p:spPr>
              <a:xfrm>
                <a:off x="10398636" y="4874371"/>
                <a:ext cx="1886130" cy="577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1050" b="1" dirty="0">
                    <a:solidFill>
                      <a:schemeClr val="accent5"/>
                    </a:solidFill>
                    <a:latin typeface="Helvetica" pitchFamily="2" charset="0"/>
                  </a:rPr>
                  <a:t>Progress needed in DGVM developments to account for land management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0393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386" y="1132114"/>
            <a:ext cx="11509746" cy="4542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794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9970</TotalTime>
  <Words>434</Words>
  <Application>Microsoft Office PowerPoint</Application>
  <PresentationFormat>Widescreen</PresentationFormat>
  <Paragraphs>200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Vrije Universiteit Amsterdam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APU300</dc:creator>
  <cp:lastModifiedBy>APU300</cp:lastModifiedBy>
  <cp:revision>11</cp:revision>
  <dcterms:created xsi:type="dcterms:W3CDTF">2019-10-15T16:58:27Z</dcterms:created>
  <dcterms:modified xsi:type="dcterms:W3CDTF">2020-02-18T08:28:30Z</dcterms:modified>
</cp:coreProperties>
</file>