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541716ED-C818-4DC4-8A93-587FABCE81BF}" type="datetimeFigureOut">
              <a:rPr lang="pl-PL" smtClean="0"/>
              <a:pPr/>
              <a:t>2019-11-27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86307E4-3781-4BC8-9C55-D8878ADFAFEE}"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41716ED-C818-4DC4-8A93-587FABCE81BF}" type="datetimeFigureOut">
              <a:rPr lang="pl-PL" smtClean="0"/>
              <a:pPr/>
              <a:t>2019-11-27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86307E4-3781-4BC8-9C55-D8878ADFAFEE}"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41716ED-C818-4DC4-8A93-587FABCE81BF}" type="datetimeFigureOut">
              <a:rPr lang="pl-PL" smtClean="0"/>
              <a:pPr/>
              <a:t>2019-11-27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86307E4-3781-4BC8-9C55-D8878ADFAFEE}"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41716ED-C818-4DC4-8A93-587FABCE81BF}" type="datetimeFigureOut">
              <a:rPr lang="pl-PL" smtClean="0"/>
              <a:pPr/>
              <a:t>2019-11-27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86307E4-3781-4BC8-9C55-D8878ADFAFEE}"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541716ED-C818-4DC4-8A93-587FABCE81BF}" type="datetimeFigureOut">
              <a:rPr lang="pl-PL" smtClean="0"/>
              <a:pPr/>
              <a:t>2019-11-27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86307E4-3781-4BC8-9C55-D8878ADFAFEE}"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541716ED-C818-4DC4-8A93-587FABCE81BF}" type="datetimeFigureOut">
              <a:rPr lang="pl-PL" smtClean="0"/>
              <a:pPr/>
              <a:t>2019-11-27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86307E4-3781-4BC8-9C55-D8878ADFAFEE}"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541716ED-C818-4DC4-8A93-587FABCE81BF}" type="datetimeFigureOut">
              <a:rPr lang="pl-PL" smtClean="0"/>
              <a:pPr/>
              <a:t>2019-11-27</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D86307E4-3781-4BC8-9C55-D8878ADFAFEE}"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541716ED-C818-4DC4-8A93-587FABCE81BF}" type="datetimeFigureOut">
              <a:rPr lang="pl-PL" smtClean="0"/>
              <a:pPr/>
              <a:t>2019-11-27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D86307E4-3781-4BC8-9C55-D8878ADFAFEE}"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541716ED-C818-4DC4-8A93-587FABCE81BF}" type="datetimeFigureOut">
              <a:rPr lang="pl-PL" smtClean="0"/>
              <a:pPr/>
              <a:t>2019-11-27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D86307E4-3781-4BC8-9C55-D8878ADFAFEE}"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541716ED-C818-4DC4-8A93-587FABCE81BF}" type="datetimeFigureOut">
              <a:rPr lang="pl-PL" smtClean="0"/>
              <a:pPr/>
              <a:t>2019-11-27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86307E4-3781-4BC8-9C55-D8878ADFAFEE}"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541716ED-C818-4DC4-8A93-587FABCE81BF}" type="datetimeFigureOut">
              <a:rPr lang="pl-PL" smtClean="0"/>
              <a:pPr/>
              <a:t>2019-11-27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86307E4-3781-4BC8-9C55-D8878ADFAFEE}"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1716ED-C818-4DC4-8A93-587FABCE81BF}" type="datetimeFigureOut">
              <a:rPr lang="pl-PL" smtClean="0"/>
              <a:pPr/>
              <a:t>2019-11-27</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6307E4-3781-4BC8-9C55-D8878ADFAFEE}"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latin typeface="Times New Roman" pitchFamily="18" charset="0"/>
                <a:cs typeface="Times New Roman" pitchFamily="18" charset="0"/>
              </a:rPr>
              <a:t>Przeciwko autotematyzmowi?</a:t>
            </a:r>
            <a:endParaRPr lang="pl-PL" dirty="0">
              <a:latin typeface="Times New Roman" pitchFamily="18" charset="0"/>
              <a:cs typeface="Times New Roman" pitchFamily="18" charset="0"/>
            </a:endParaRPr>
          </a:p>
        </p:txBody>
      </p:sp>
      <p:sp>
        <p:nvSpPr>
          <p:cNvPr id="3" name="Podtytuł 2"/>
          <p:cNvSpPr>
            <a:spLocks noGrp="1"/>
          </p:cNvSpPr>
          <p:nvPr>
            <p:ph type="subTitle" idx="1"/>
          </p:nvPr>
        </p:nvSpPr>
        <p:spPr/>
        <p:txBody>
          <a:bodyPr/>
          <a:lstStyle/>
          <a:p>
            <a:r>
              <a:rPr lang="pl-PL" dirty="0" smtClean="0">
                <a:latin typeface="Times New Roman" pitchFamily="18" charset="0"/>
                <a:cs typeface="Times New Roman" pitchFamily="18" charset="0"/>
              </a:rPr>
              <a:t>Agnieszka Waligóra</a:t>
            </a:r>
            <a:endParaRPr lang="pl-PL"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latin typeface="Times New Roman" pitchFamily="18" charset="0"/>
                <a:cs typeface="Times New Roman" pitchFamily="18" charset="0"/>
              </a:rPr>
              <a:t>Tomasz </a:t>
            </a:r>
            <a:r>
              <a:rPr lang="pl-PL" dirty="0" err="1" smtClean="0">
                <a:latin typeface="Times New Roman" pitchFamily="18" charset="0"/>
                <a:cs typeface="Times New Roman" pitchFamily="18" charset="0"/>
              </a:rPr>
              <a:t>Pułka</a:t>
            </a:r>
            <a:r>
              <a:rPr lang="pl-PL" dirty="0" smtClean="0">
                <a:latin typeface="Times New Roman" pitchFamily="18" charset="0"/>
                <a:cs typeface="Times New Roman" pitchFamily="18" charset="0"/>
              </a:rPr>
              <a:t>, </a:t>
            </a:r>
            <a:r>
              <a:rPr lang="pl-PL" i="1" dirty="0" smtClean="0">
                <a:latin typeface="Times New Roman" pitchFamily="18" charset="0"/>
                <a:cs typeface="Times New Roman" pitchFamily="18" charset="0"/>
              </a:rPr>
              <a:t>Kochana liryko </a:t>
            </a:r>
            <a:r>
              <a:rPr lang="pl-PL" dirty="0" smtClean="0">
                <a:latin typeface="Times New Roman" pitchFamily="18" charset="0"/>
                <a:cs typeface="Times New Roman" pitchFamily="18" charset="0"/>
              </a:rPr>
              <a:t>(2012)</a:t>
            </a:r>
            <a:endParaRPr lang="pl-PL" dirty="0">
              <a:latin typeface="Times New Roman" pitchFamily="18" charset="0"/>
              <a:cs typeface="Times New Roman" pitchFamily="18" charset="0"/>
            </a:endParaRPr>
          </a:p>
        </p:txBody>
      </p:sp>
      <p:sp>
        <p:nvSpPr>
          <p:cNvPr id="3" name="Symbol zastępczy zawartości 2"/>
          <p:cNvSpPr>
            <a:spLocks noGrp="1"/>
          </p:cNvSpPr>
          <p:nvPr>
            <p:ph idx="1"/>
          </p:nvPr>
        </p:nvSpPr>
        <p:spPr/>
        <p:txBody>
          <a:bodyPr>
            <a:normAutofit lnSpcReduction="10000"/>
          </a:bodyPr>
          <a:lstStyle/>
          <a:p>
            <a:pPr>
              <a:buNone/>
            </a:pPr>
            <a:r>
              <a:rPr lang="pl-PL" dirty="0">
                <a:latin typeface="Times New Roman" pitchFamily="18" charset="0"/>
                <a:cs typeface="Times New Roman" pitchFamily="18" charset="0"/>
              </a:rPr>
              <a:t>Gdybyś zdjęła powinności i wymyła nerwy</a:t>
            </a:r>
          </a:p>
          <a:p>
            <a:pPr>
              <a:buNone/>
            </a:pPr>
            <a:r>
              <a:rPr lang="pl-PL" dirty="0">
                <a:latin typeface="Times New Roman" pitchFamily="18" charset="0"/>
                <a:cs typeface="Times New Roman" pitchFamily="18" charset="0"/>
              </a:rPr>
              <a:t>obserwując drżenie między akcentami</a:t>
            </a:r>
          </a:p>
          <a:p>
            <a:pPr>
              <a:buNone/>
            </a:pPr>
            <a:r>
              <a:rPr lang="pl-PL" dirty="0">
                <a:latin typeface="Times New Roman" pitchFamily="18" charset="0"/>
                <a:cs typeface="Times New Roman" pitchFamily="18" charset="0"/>
              </a:rPr>
              <a:t>– tu zęby trafiają na grudkę krajobrazu –</a:t>
            </a:r>
          </a:p>
          <a:p>
            <a:pPr>
              <a:buNone/>
            </a:pPr>
            <a:r>
              <a:rPr lang="pl-PL" dirty="0">
                <a:latin typeface="Times New Roman" pitchFamily="18" charset="0"/>
                <a:cs typeface="Times New Roman" pitchFamily="18" charset="0"/>
              </a:rPr>
              <a:t>łykanymi na czczo z okruchami lustra,</a:t>
            </a:r>
          </a:p>
          <a:p>
            <a:pPr>
              <a:buNone/>
            </a:pPr>
            <a:r>
              <a:rPr lang="pl-PL" dirty="0">
                <a:latin typeface="Times New Roman" pitchFamily="18" charset="0"/>
                <a:cs typeface="Times New Roman" pitchFamily="18" charset="0"/>
              </a:rPr>
              <a:t>mogłabyś wyznaczyć się do odpowiedzi i</a:t>
            </a:r>
          </a:p>
          <a:p>
            <a:pPr>
              <a:buNone/>
            </a:pPr>
            <a:r>
              <a:rPr lang="pl-PL" dirty="0">
                <a:latin typeface="Times New Roman" pitchFamily="18" charset="0"/>
                <a:cs typeface="Times New Roman" pitchFamily="18" charset="0"/>
              </a:rPr>
              <a:t>udzielić mi pytań, jakie tobą stawiam,</a:t>
            </a:r>
          </a:p>
          <a:p>
            <a:pPr>
              <a:buNone/>
            </a:pPr>
            <a:r>
              <a:rPr lang="pl-PL" dirty="0">
                <a:latin typeface="Times New Roman" pitchFamily="18" charset="0"/>
                <a:cs typeface="Times New Roman" pitchFamily="18" charset="0"/>
              </a:rPr>
              <a:t>gdy chcę lekceważyć zamiast być przed</a:t>
            </a:r>
          </a:p>
          <a:p>
            <a:pPr>
              <a:buNone/>
            </a:pPr>
            <a:r>
              <a:rPr lang="pl-PL" dirty="0">
                <a:latin typeface="Times New Roman" pitchFamily="18" charset="0"/>
                <a:cs typeface="Times New Roman" pitchFamily="18" charset="0"/>
              </a:rPr>
              <a:t>czasem, gdy na siebie </a:t>
            </a:r>
            <a:r>
              <a:rPr lang="pl-PL" dirty="0" smtClean="0">
                <a:latin typeface="Times New Roman" pitchFamily="18" charset="0"/>
                <a:cs typeface="Times New Roman" pitchFamily="18" charset="0"/>
              </a:rPr>
              <a:t>czekam.</a:t>
            </a:r>
            <a:endParaRPr lang="pl-PL" dirty="0">
              <a:latin typeface="Times New Roman" pitchFamily="18" charset="0"/>
              <a:cs typeface="Times New Roman" pitchFamily="18" charset="0"/>
            </a:endParaRPr>
          </a:p>
          <a:p>
            <a:pPr>
              <a:buNone/>
            </a:pP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latin typeface="Times New Roman" pitchFamily="18" charset="0"/>
                <a:cs typeface="Times New Roman" pitchFamily="18" charset="0"/>
              </a:rPr>
              <a:t>Artur </a:t>
            </a:r>
            <a:r>
              <a:rPr lang="pl-PL" dirty="0" err="1" smtClean="0">
                <a:latin typeface="Times New Roman" pitchFamily="18" charset="0"/>
                <a:cs typeface="Times New Roman" pitchFamily="18" charset="0"/>
              </a:rPr>
              <a:t>Sandauer</a:t>
            </a:r>
            <a:r>
              <a:rPr lang="pl-PL" dirty="0" smtClean="0">
                <a:latin typeface="Times New Roman" pitchFamily="18" charset="0"/>
                <a:cs typeface="Times New Roman" pitchFamily="18" charset="0"/>
              </a:rPr>
              <a:t>, </a:t>
            </a:r>
            <a:r>
              <a:rPr lang="pl-PL" i="1" dirty="0" smtClean="0">
                <a:latin typeface="Times New Roman" pitchFamily="18" charset="0"/>
                <a:cs typeface="Times New Roman" pitchFamily="18" charset="0"/>
              </a:rPr>
              <a:t>Samobójstwo </a:t>
            </a:r>
            <a:r>
              <a:rPr lang="pl-PL" i="1" dirty="0" err="1" smtClean="0">
                <a:latin typeface="Times New Roman" pitchFamily="18" charset="0"/>
                <a:cs typeface="Times New Roman" pitchFamily="18" charset="0"/>
              </a:rPr>
              <a:t>Mitrydatesa</a:t>
            </a:r>
            <a:r>
              <a:rPr lang="pl-PL" i="1" dirty="0" smtClean="0">
                <a:latin typeface="Times New Roman" pitchFamily="18" charset="0"/>
                <a:cs typeface="Times New Roman" pitchFamily="18" charset="0"/>
              </a:rPr>
              <a:t> </a:t>
            </a:r>
            <a:r>
              <a:rPr lang="pl-PL" dirty="0" smtClean="0">
                <a:latin typeface="Times New Roman" pitchFamily="18" charset="0"/>
                <a:cs typeface="Times New Roman" pitchFamily="18" charset="0"/>
              </a:rPr>
              <a:t>(1967)</a:t>
            </a:r>
            <a:endParaRPr lang="pl-PL" dirty="0">
              <a:latin typeface="Times New Roman" pitchFamily="18" charset="0"/>
              <a:cs typeface="Times New Roman" pitchFamily="18" charset="0"/>
            </a:endParaRPr>
          </a:p>
        </p:txBody>
      </p:sp>
      <p:sp>
        <p:nvSpPr>
          <p:cNvPr id="3" name="Symbol zastępczy zawartości 2"/>
          <p:cNvSpPr>
            <a:spLocks noGrp="1"/>
          </p:cNvSpPr>
          <p:nvPr>
            <p:ph idx="1"/>
          </p:nvPr>
        </p:nvSpPr>
        <p:spPr/>
        <p:txBody>
          <a:bodyPr>
            <a:normAutofit fontScale="92500" lnSpcReduction="10000"/>
          </a:bodyPr>
          <a:lstStyle/>
          <a:p>
            <a:pPr indent="457200" algn="just">
              <a:buNone/>
            </a:pPr>
            <a:r>
              <a:rPr lang="pl-PL" dirty="0" smtClean="0">
                <a:latin typeface="Times New Roman" pitchFamily="18" charset="0"/>
                <a:cs typeface="Times New Roman" pitchFamily="18" charset="0"/>
              </a:rPr>
              <a:t>Czy </a:t>
            </a:r>
            <a:r>
              <a:rPr lang="pl-PL" dirty="0">
                <a:latin typeface="Times New Roman" pitchFamily="18" charset="0"/>
                <a:cs typeface="Times New Roman" pitchFamily="18" charset="0"/>
              </a:rPr>
              <a:t>jednak termin ten nie przeczy samej istocie literatury? Bo też jest ona – w mniejszym jeszcze stopniu niż plastyka – rzeczywistością samoistną; jest przede wszystkim komunikatem. Jakże wyobrazić sobie komunikat, który nic nie komunikuje, myśl, która nie ma treści poza samą sobą? Świadomość pozbawiona konkretnej zawartości, czyli nie będąca – wedle słów Husserla – „świadomością czegoś”, redukuje się do </a:t>
            </a:r>
            <a:r>
              <a:rPr lang="pl-PL" dirty="0" smtClean="0">
                <a:latin typeface="Times New Roman" pitchFamily="18" charset="0"/>
                <a:cs typeface="Times New Roman" pitchFamily="18" charset="0"/>
              </a:rPr>
              <a:t>zera. </a:t>
            </a:r>
            <a:endParaRPr lang="pl-PL"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latin typeface="Times New Roman" pitchFamily="18" charset="0"/>
                <a:cs typeface="Times New Roman" pitchFamily="18" charset="0"/>
              </a:rPr>
              <a:t>Jonathan </a:t>
            </a:r>
            <a:r>
              <a:rPr lang="pl-PL" dirty="0" err="1" smtClean="0">
                <a:latin typeface="Times New Roman" pitchFamily="18" charset="0"/>
                <a:cs typeface="Times New Roman" pitchFamily="18" charset="0"/>
              </a:rPr>
              <a:t>Culler</a:t>
            </a:r>
            <a:r>
              <a:rPr lang="pl-PL" dirty="0" smtClean="0">
                <a:latin typeface="Times New Roman" pitchFamily="18" charset="0"/>
                <a:cs typeface="Times New Roman" pitchFamily="18" charset="0"/>
              </a:rPr>
              <a:t>, </a:t>
            </a:r>
            <a:r>
              <a:rPr lang="pl-PL" i="1" dirty="0" err="1" smtClean="0">
                <a:latin typeface="Times New Roman" pitchFamily="18" charset="0"/>
                <a:cs typeface="Times New Roman" pitchFamily="18" charset="0"/>
              </a:rPr>
              <a:t>Changes</a:t>
            </a:r>
            <a:r>
              <a:rPr lang="pl-PL" i="1" dirty="0" smtClean="0">
                <a:latin typeface="Times New Roman" pitchFamily="18" charset="0"/>
                <a:cs typeface="Times New Roman" pitchFamily="18" charset="0"/>
              </a:rPr>
              <a:t> </a:t>
            </a:r>
            <a:r>
              <a:rPr lang="pl-PL" i="1" dirty="0" err="1" smtClean="0">
                <a:latin typeface="Times New Roman" pitchFamily="18" charset="0"/>
                <a:cs typeface="Times New Roman" pitchFamily="18" charset="0"/>
              </a:rPr>
              <a:t>in</a:t>
            </a:r>
            <a:r>
              <a:rPr lang="pl-PL" i="1" dirty="0" smtClean="0">
                <a:latin typeface="Times New Roman" pitchFamily="18" charset="0"/>
                <a:cs typeface="Times New Roman" pitchFamily="18" charset="0"/>
              </a:rPr>
              <a:t> </a:t>
            </a:r>
            <a:r>
              <a:rPr lang="pl-PL" i="1" dirty="0" err="1" smtClean="0">
                <a:latin typeface="Times New Roman" pitchFamily="18" charset="0"/>
                <a:cs typeface="Times New Roman" pitchFamily="18" charset="0"/>
              </a:rPr>
              <a:t>the</a:t>
            </a:r>
            <a:r>
              <a:rPr lang="pl-PL" i="1" dirty="0" smtClean="0">
                <a:latin typeface="Times New Roman" pitchFamily="18" charset="0"/>
                <a:cs typeface="Times New Roman" pitchFamily="18" charset="0"/>
              </a:rPr>
              <a:t> </a:t>
            </a:r>
            <a:r>
              <a:rPr lang="pl-PL" i="1" dirty="0" err="1" smtClean="0">
                <a:latin typeface="Times New Roman" pitchFamily="18" charset="0"/>
                <a:cs typeface="Times New Roman" pitchFamily="18" charset="0"/>
              </a:rPr>
              <a:t>Study</a:t>
            </a:r>
            <a:r>
              <a:rPr lang="pl-PL" i="1" dirty="0" smtClean="0">
                <a:latin typeface="Times New Roman" pitchFamily="18" charset="0"/>
                <a:cs typeface="Times New Roman" pitchFamily="18" charset="0"/>
              </a:rPr>
              <a:t> of </a:t>
            </a:r>
            <a:r>
              <a:rPr lang="pl-PL" i="1" dirty="0" err="1" smtClean="0">
                <a:latin typeface="Times New Roman" pitchFamily="18" charset="0"/>
                <a:cs typeface="Times New Roman" pitchFamily="18" charset="0"/>
              </a:rPr>
              <a:t>the</a:t>
            </a:r>
            <a:r>
              <a:rPr lang="pl-PL" i="1" dirty="0" smtClean="0">
                <a:latin typeface="Times New Roman" pitchFamily="18" charset="0"/>
                <a:cs typeface="Times New Roman" pitchFamily="18" charset="0"/>
              </a:rPr>
              <a:t> </a:t>
            </a:r>
            <a:r>
              <a:rPr lang="pl-PL" i="1" dirty="0" err="1" smtClean="0">
                <a:latin typeface="Times New Roman" pitchFamily="18" charset="0"/>
                <a:cs typeface="Times New Roman" pitchFamily="18" charset="0"/>
              </a:rPr>
              <a:t>Lyric</a:t>
            </a:r>
            <a:r>
              <a:rPr lang="pl-PL" i="1" dirty="0" smtClean="0">
                <a:latin typeface="Times New Roman" pitchFamily="18" charset="0"/>
                <a:cs typeface="Times New Roman" pitchFamily="18" charset="0"/>
              </a:rPr>
              <a:t> </a:t>
            </a:r>
            <a:r>
              <a:rPr lang="pl-PL" dirty="0" smtClean="0">
                <a:latin typeface="Times New Roman" pitchFamily="18" charset="0"/>
                <a:cs typeface="Times New Roman" pitchFamily="18" charset="0"/>
              </a:rPr>
              <a:t>(1985)</a:t>
            </a:r>
            <a:endParaRPr lang="pl-PL" dirty="0">
              <a:latin typeface="Times New Roman" pitchFamily="18" charset="0"/>
              <a:cs typeface="Times New Roman" pitchFamily="18" charset="0"/>
            </a:endParaRPr>
          </a:p>
        </p:txBody>
      </p:sp>
      <p:sp>
        <p:nvSpPr>
          <p:cNvPr id="3" name="Symbol zastępczy zawartości 2"/>
          <p:cNvSpPr>
            <a:spLocks noGrp="1"/>
          </p:cNvSpPr>
          <p:nvPr>
            <p:ph idx="1"/>
          </p:nvPr>
        </p:nvSpPr>
        <p:spPr/>
        <p:txBody>
          <a:bodyPr/>
          <a:lstStyle/>
          <a:p>
            <a:pPr>
              <a:buNone/>
            </a:pPr>
            <a:r>
              <a:rPr lang="pl-PL" dirty="0" smtClean="0">
                <a:latin typeface="Times New Roman" pitchFamily="18" charset="0"/>
                <a:cs typeface="Times New Roman" pitchFamily="18" charset="0"/>
              </a:rPr>
              <a:t>   </a:t>
            </a:r>
            <a:r>
              <a:rPr lang="pl-PL" dirty="0" err="1" smtClean="0">
                <a:latin typeface="Times New Roman" pitchFamily="18" charset="0"/>
                <a:cs typeface="Times New Roman" pitchFamily="18" charset="0"/>
              </a:rPr>
              <a:t>organic</a:t>
            </a:r>
            <a:r>
              <a:rPr lang="pl-PL" dirty="0">
                <a:latin typeface="Times New Roman" pitchFamily="18" charset="0"/>
                <a:cs typeface="Times New Roman" pitchFamily="18" charset="0"/>
              </a:rPr>
              <a:t>, </a:t>
            </a:r>
            <a:r>
              <a:rPr lang="pl-PL" dirty="0" err="1">
                <a:latin typeface="Times New Roman" pitchFamily="18" charset="0"/>
                <a:cs typeface="Times New Roman" pitchFamily="18" charset="0"/>
              </a:rPr>
              <a:t>unifying</a:t>
            </a:r>
            <a:r>
              <a:rPr lang="pl-PL" dirty="0">
                <a:latin typeface="Times New Roman" pitchFamily="18" charset="0"/>
                <a:cs typeface="Times New Roman" pitchFamily="18" charset="0"/>
              </a:rPr>
              <a:t> </a:t>
            </a:r>
            <a:r>
              <a:rPr lang="pl-PL" dirty="0" err="1">
                <a:latin typeface="Times New Roman" pitchFamily="18" charset="0"/>
                <a:cs typeface="Times New Roman" pitchFamily="18" charset="0"/>
              </a:rPr>
              <a:t>force</a:t>
            </a:r>
            <a:r>
              <a:rPr lang="pl-PL" dirty="0">
                <a:latin typeface="Times New Roman" pitchFamily="18" charset="0"/>
                <a:cs typeface="Times New Roman" pitchFamily="18" charset="0"/>
              </a:rPr>
              <a:t> </a:t>
            </a:r>
            <a:r>
              <a:rPr lang="pl-PL" dirty="0" err="1">
                <a:latin typeface="Times New Roman" pitchFamily="18" charset="0"/>
                <a:cs typeface="Times New Roman" pitchFamily="18" charset="0"/>
              </a:rPr>
              <a:t>that</a:t>
            </a:r>
            <a:r>
              <a:rPr lang="pl-PL" dirty="0">
                <a:latin typeface="Times New Roman" pitchFamily="18" charset="0"/>
                <a:cs typeface="Times New Roman" pitchFamily="18" charset="0"/>
              </a:rPr>
              <a:t> </a:t>
            </a:r>
            <a:r>
              <a:rPr lang="pl-PL" dirty="0" err="1">
                <a:latin typeface="Times New Roman" pitchFamily="18" charset="0"/>
                <a:cs typeface="Times New Roman" pitchFamily="18" charset="0"/>
              </a:rPr>
              <a:t>closes</a:t>
            </a:r>
            <a:r>
              <a:rPr lang="pl-PL" dirty="0">
                <a:latin typeface="Times New Roman" pitchFamily="18" charset="0"/>
                <a:cs typeface="Times New Roman" pitchFamily="18" charset="0"/>
              </a:rPr>
              <a:t> </a:t>
            </a:r>
            <a:r>
              <a:rPr lang="pl-PL" dirty="0" err="1">
                <a:latin typeface="Times New Roman" pitchFamily="18" charset="0"/>
                <a:cs typeface="Times New Roman" pitchFamily="18" charset="0"/>
              </a:rPr>
              <a:t>off</a:t>
            </a:r>
            <a:r>
              <a:rPr lang="pl-PL" dirty="0">
                <a:latin typeface="Times New Roman" pitchFamily="18" charset="0"/>
                <a:cs typeface="Times New Roman" pitchFamily="18" charset="0"/>
              </a:rPr>
              <a:t> </a:t>
            </a:r>
            <a:r>
              <a:rPr lang="pl-PL" dirty="0" err="1">
                <a:latin typeface="Times New Roman" pitchFamily="18" charset="0"/>
                <a:cs typeface="Times New Roman" pitchFamily="18" charset="0"/>
              </a:rPr>
              <a:t>interpretation</a:t>
            </a:r>
            <a:r>
              <a:rPr lang="pl-PL" dirty="0">
                <a:latin typeface="Times New Roman" pitchFamily="18" charset="0"/>
                <a:cs typeface="Times New Roman" pitchFamily="18" charset="0"/>
              </a:rPr>
              <a:t> by </a:t>
            </a:r>
            <a:r>
              <a:rPr lang="pl-PL" dirty="0" err="1">
                <a:latin typeface="Times New Roman" pitchFamily="18" charset="0"/>
                <a:cs typeface="Times New Roman" pitchFamily="18" charset="0"/>
              </a:rPr>
              <a:t>making</a:t>
            </a:r>
            <a:r>
              <a:rPr lang="pl-PL" dirty="0">
                <a:latin typeface="Times New Roman" pitchFamily="18" charset="0"/>
                <a:cs typeface="Times New Roman" pitchFamily="18" charset="0"/>
              </a:rPr>
              <a:t> </a:t>
            </a:r>
            <a:r>
              <a:rPr lang="pl-PL" dirty="0" err="1">
                <a:latin typeface="Times New Roman" pitchFamily="18" charset="0"/>
                <a:cs typeface="Times New Roman" pitchFamily="18" charset="0"/>
              </a:rPr>
              <a:t>the</a:t>
            </a:r>
            <a:r>
              <a:rPr lang="pl-PL" dirty="0">
                <a:latin typeface="Times New Roman" pitchFamily="18" charset="0"/>
                <a:cs typeface="Times New Roman" pitchFamily="18" charset="0"/>
              </a:rPr>
              <a:t> </a:t>
            </a:r>
            <a:r>
              <a:rPr lang="pl-PL" dirty="0" err="1">
                <a:latin typeface="Times New Roman" pitchFamily="18" charset="0"/>
                <a:cs typeface="Times New Roman" pitchFamily="18" charset="0"/>
              </a:rPr>
              <a:t>poem</a:t>
            </a:r>
            <a:r>
              <a:rPr lang="pl-PL" dirty="0">
                <a:latin typeface="Times New Roman" pitchFamily="18" charset="0"/>
                <a:cs typeface="Times New Roman" pitchFamily="18" charset="0"/>
              </a:rPr>
              <a:t> </a:t>
            </a:r>
            <a:r>
              <a:rPr lang="pl-PL" dirty="0" err="1">
                <a:latin typeface="Times New Roman" pitchFamily="18" charset="0"/>
                <a:cs typeface="Times New Roman" pitchFamily="18" charset="0"/>
              </a:rPr>
              <a:t>account</a:t>
            </a:r>
            <a:r>
              <a:rPr lang="pl-PL" dirty="0">
                <a:latin typeface="Times New Roman" pitchFamily="18" charset="0"/>
                <a:cs typeface="Times New Roman" pitchFamily="18" charset="0"/>
              </a:rPr>
              <a:t> for </a:t>
            </a:r>
            <a:r>
              <a:rPr lang="pl-PL" dirty="0" err="1">
                <a:latin typeface="Times New Roman" pitchFamily="18" charset="0"/>
                <a:cs typeface="Times New Roman" pitchFamily="18" charset="0"/>
              </a:rPr>
              <a:t>itself</a:t>
            </a:r>
            <a:r>
              <a:rPr lang="pl-PL" dirty="0">
                <a:latin typeface="Times New Roman" pitchFamily="18" charset="0"/>
                <a:cs typeface="Times New Roman" pitchFamily="18" charset="0"/>
              </a:rPr>
              <a:t> and stand </a:t>
            </a:r>
            <a:r>
              <a:rPr lang="pl-PL" dirty="0" err="1">
                <a:latin typeface="Times New Roman" pitchFamily="18" charset="0"/>
                <a:cs typeface="Times New Roman" pitchFamily="18" charset="0"/>
              </a:rPr>
              <a:t>free</a:t>
            </a:r>
            <a:r>
              <a:rPr lang="pl-PL" dirty="0">
                <a:latin typeface="Times New Roman" pitchFamily="18" charset="0"/>
                <a:cs typeface="Times New Roman" pitchFamily="18" charset="0"/>
              </a:rPr>
              <a:t> as a </a:t>
            </a:r>
            <a:r>
              <a:rPr lang="pl-PL" dirty="0" err="1">
                <a:latin typeface="Times New Roman" pitchFamily="18" charset="0"/>
                <a:cs typeface="Times New Roman" pitchFamily="18" charset="0"/>
              </a:rPr>
              <a:t>self-contained</a:t>
            </a:r>
            <a:r>
              <a:rPr lang="pl-PL" dirty="0">
                <a:latin typeface="Times New Roman" pitchFamily="18" charset="0"/>
                <a:cs typeface="Times New Roman" pitchFamily="18" charset="0"/>
              </a:rPr>
              <a:t> </a:t>
            </a:r>
            <a:r>
              <a:rPr lang="pl-PL" dirty="0" err="1">
                <a:latin typeface="Times New Roman" pitchFamily="18" charset="0"/>
                <a:cs typeface="Times New Roman" pitchFamily="18" charset="0"/>
              </a:rPr>
              <a:t>fusion</a:t>
            </a:r>
            <a:r>
              <a:rPr lang="pl-PL" dirty="0">
                <a:latin typeface="Times New Roman" pitchFamily="18" charset="0"/>
                <a:cs typeface="Times New Roman" pitchFamily="18" charset="0"/>
              </a:rPr>
              <a:t> of </a:t>
            </a:r>
            <a:r>
              <a:rPr lang="pl-PL" dirty="0" err="1">
                <a:latin typeface="Times New Roman" pitchFamily="18" charset="0"/>
                <a:cs typeface="Times New Roman" pitchFamily="18" charset="0"/>
              </a:rPr>
              <a:t>being</a:t>
            </a:r>
            <a:r>
              <a:rPr lang="pl-PL" dirty="0">
                <a:latin typeface="Times New Roman" pitchFamily="18" charset="0"/>
                <a:cs typeface="Times New Roman" pitchFamily="18" charset="0"/>
              </a:rPr>
              <a:t> and </a:t>
            </a:r>
            <a:r>
              <a:rPr lang="pl-PL" dirty="0" err="1" smtClean="0">
                <a:latin typeface="Times New Roman" pitchFamily="18" charset="0"/>
                <a:cs typeface="Times New Roman" pitchFamily="18" charset="0"/>
              </a:rPr>
              <a:t>doing</a:t>
            </a:r>
            <a:r>
              <a:rPr lang="pl-PL" dirty="0" smtClean="0">
                <a:latin typeface="Times New Roman" pitchFamily="18" charset="0"/>
                <a:cs typeface="Times New Roman" pitchFamily="18" charset="0"/>
              </a:rPr>
              <a:t>              a </a:t>
            </a:r>
            <a:r>
              <a:rPr lang="pl-PL" dirty="0" err="1">
                <a:latin typeface="Times New Roman" pitchFamily="18" charset="0"/>
                <a:cs typeface="Times New Roman" pitchFamily="18" charset="0"/>
              </a:rPr>
              <a:t>turn</a:t>
            </a:r>
            <a:r>
              <a:rPr lang="pl-PL" dirty="0">
                <a:latin typeface="Times New Roman" pitchFamily="18" charset="0"/>
                <a:cs typeface="Times New Roman" pitchFamily="18" charset="0"/>
              </a:rPr>
              <a:t> </a:t>
            </a:r>
            <a:r>
              <a:rPr lang="pl-PL" dirty="0" err="1">
                <a:latin typeface="Times New Roman" pitchFamily="18" charset="0"/>
                <a:cs typeface="Times New Roman" pitchFamily="18" charset="0"/>
              </a:rPr>
              <a:t>that</a:t>
            </a:r>
            <a:r>
              <a:rPr lang="pl-PL" dirty="0">
                <a:latin typeface="Times New Roman" pitchFamily="18" charset="0"/>
                <a:cs typeface="Times New Roman" pitchFamily="18" charset="0"/>
              </a:rPr>
              <a:t> </a:t>
            </a:r>
            <a:r>
              <a:rPr lang="pl-PL" dirty="0" err="1">
                <a:latin typeface="Times New Roman" pitchFamily="18" charset="0"/>
                <a:cs typeface="Times New Roman" pitchFamily="18" charset="0"/>
              </a:rPr>
              <a:t>opens</a:t>
            </a:r>
            <a:r>
              <a:rPr lang="pl-PL" dirty="0">
                <a:latin typeface="Times New Roman" pitchFamily="18" charset="0"/>
                <a:cs typeface="Times New Roman" pitchFamily="18" charset="0"/>
              </a:rPr>
              <a:t> </a:t>
            </a:r>
            <a:r>
              <a:rPr lang="pl-PL" dirty="0" err="1">
                <a:latin typeface="Times New Roman" pitchFamily="18" charset="0"/>
                <a:cs typeface="Times New Roman" pitchFamily="18" charset="0"/>
              </a:rPr>
              <a:t>gaps</a:t>
            </a:r>
            <a:r>
              <a:rPr lang="pl-PL" dirty="0">
                <a:latin typeface="Times New Roman" pitchFamily="18" charset="0"/>
                <a:cs typeface="Times New Roman" pitchFamily="18" charset="0"/>
              </a:rPr>
              <a:t> and </a:t>
            </a:r>
            <a:r>
              <a:rPr lang="pl-PL" dirty="0" err="1">
                <a:latin typeface="Times New Roman" pitchFamily="18" charset="0"/>
                <a:cs typeface="Times New Roman" pitchFamily="18" charset="0"/>
              </a:rPr>
              <a:t>generates</a:t>
            </a:r>
            <a:r>
              <a:rPr lang="pl-PL" dirty="0">
                <a:latin typeface="Times New Roman" pitchFamily="18" charset="0"/>
                <a:cs typeface="Times New Roman" pitchFamily="18" charset="0"/>
              </a:rPr>
              <a:t> </a:t>
            </a:r>
            <a:r>
              <a:rPr lang="pl-PL" dirty="0" err="1" smtClean="0">
                <a:latin typeface="Times New Roman" pitchFamily="18" charset="0"/>
                <a:cs typeface="Times New Roman" pitchFamily="18" charset="0"/>
              </a:rPr>
              <a:t>contradiciton</a:t>
            </a:r>
            <a:endParaRPr lang="pl-PL" dirty="0">
              <a:latin typeface="Times New Roman" pitchFamily="18" charset="0"/>
              <a:cs typeface="Times New Roman" pitchFamily="18" charset="0"/>
            </a:endParaRPr>
          </a:p>
        </p:txBody>
      </p:sp>
      <p:sp>
        <p:nvSpPr>
          <p:cNvPr id="4" name="Strzałka w prawo 3"/>
          <p:cNvSpPr/>
          <p:nvPr/>
        </p:nvSpPr>
        <p:spPr>
          <a:xfrm>
            <a:off x="4211960" y="31409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179512" y="404664"/>
            <a:ext cx="8507288" cy="6192688"/>
          </a:xfrm>
        </p:spPr>
        <p:txBody>
          <a:bodyPr>
            <a:normAutofit fontScale="85000" lnSpcReduction="20000"/>
          </a:bodyPr>
          <a:lstStyle/>
          <a:p>
            <a:pPr indent="342900" algn="just">
              <a:buNone/>
            </a:pPr>
            <a:r>
              <a:rPr lang="en-US" dirty="0">
                <a:latin typeface="Times New Roman" pitchFamily="18" charset="0"/>
                <a:cs typeface="Times New Roman" pitchFamily="18" charset="0"/>
              </a:rPr>
              <a:t> </a:t>
            </a:r>
            <a:r>
              <a:rPr lang="pl-PL" dirty="0" smtClean="0">
                <a:latin typeface="Times New Roman" pitchFamily="18" charset="0"/>
                <a:cs typeface="Times New Roman" pitchFamily="18" charset="0"/>
              </a:rPr>
              <a:t>S</a:t>
            </a:r>
            <a:r>
              <a:rPr lang="en-US" b="1" dirty="0" smtClean="0">
                <a:latin typeface="Times New Roman" pitchFamily="18" charset="0"/>
                <a:cs typeface="Times New Roman" pitchFamily="18" charset="0"/>
              </a:rPr>
              <a:t>elf-</a:t>
            </a:r>
            <a:r>
              <a:rPr lang="en-US" b="1" dirty="0" err="1" smtClean="0">
                <a:latin typeface="Times New Roman" pitchFamily="18" charset="0"/>
                <a:cs typeface="Times New Roman" pitchFamily="18" charset="0"/>
              </a:rPr>
              <a:t>referentiality</a:t>
            </a: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opens a gap, between the enunciating </a:t>
            </a:r>
            <a:r>
              <a:rPr lang="en-US" b="1" i="1" dirty="0">
                <a:latin typeface="Times New Roman" pitchFamily="18" charset="0"/>
                <a:cs typeface="Times New Roman" pitchFamily="18" charset="0"/>
              </a:rPr>
              <a:t>I</a:t>
            </a:r>
            <a:r>
              <a:rPr lang="en-US" b="1" dirty="0">
                <a:latin typeface="Times New Roman" pitchFamily="18" charset="0"/>
                <a:cs typeface="Times New Roman" pitchFamily="18" charset="0"/>
              </a:rPr>
              <a:t> and the </a:t>
            </a:r>
            <a:r>
              <a:rPr lang="en-US" b="1" i="1" dirty="0">
                <a:latin typeface="Times New Roman" pitchFamily="18" charset="0"/>
                <a:cs typeface="Times New Roman" pitchFamily="18" charset="0"/>
              </a:rPr>
              <a:t>I </a:t>
            </a:r>
            <a:r>
              <a:rPr lang="en-US" b="1" dirty="0">
                <a:latin typeface="Times New Roman" pitchFamily="18" charset="0"/>
                <a:cs typeface="Times New Roman" pitchFamily="18" charset="0"/>
              </a:rPr>
              <a:t>of the statement (as in “I’m lying”) or between the enunciating poem and the poem described. </a:t>
            </a:r>
            <a:r>
              <a:rPr lang="en-US" dirty="0">
                <a:latin typeface="Times New Roman" pitchFamily="18" charset="0"/>
                <a:cs typeface="Times New Roman" pitchFamily="18" charset="0"/>
              </a:rPr>
              <a:t>This is most evident in the logical paradoxes generated by self-reference: the paradox of the barber who shaves all men in the regiment who do not shave themselves, or </a:t>
            </a:r>
            <a:r>
              <a:rPr lang="en-US" dirty="0" err="1">
                <a:latin typeface="Times New Roman" pitchFamily="18" charset="0"/>
                <a:cs typeface="Times New Roman" pitchFamily="18" charset="0"/>
              </a:rPr>
              <a:t>Epimenides</a:t>
            </a:r>
            <a:r>
              <a:rPr lang="en-US" dirty="0">
                <a:latin typeface="Times New Roman" pitchFamily="18" charset="0"/>
                <a:cs typeface="Times New Roman" pitchFamily="18" charset="0"/>
              </a:rPr>
              <a:t>’ paradox, better known as the paradox of the Cretan liar. These have precise literary analogues: </a:t>
            </a:r>
            <a:r>
              <a:rPr lang="en-US" b="1" dirty="0">
                <a:latin typeface="Times New Roman" pitchFamily="18" charset="0"/>
                <a:cs typeface="Times New Roman" pitchFamily="18" charset="0"/>
              </a:rPr>
              <a:t>when a poem describes poetry as lies, if it speaks true it lies and </a:t>
            </a:r>
            <a:r>
              <a:rPr lang="en-US" b="1" i="1" dirty="0">
                <a:latin typeface="Times New Roman" pitchFamily="18" charset="0"/>
                <a:cs typeface="Times New Roman" pitchFamily="18" charset="0"/>
              </a:rPr>
              <a:t>vice versa</a:t>
            </a:r>
            <a:r>
              <a:rPr lang="en-US" dirty="0">
                <a:latin typeface="Times New Roman" pitchFamily="18" charset="0"/>
                <a:cs typeface="Times New Roman" pitchFamily="18" charset="0"/>
              </a:rPr>
              <a:t>. In general, self-</a:t>
            </a:r>
            <a:r>
              <a:rPr lang="en-US" dirty="0" err="1">
                <a:latin typeface="Times New Roman" pitchFamily="18" charset="0"/>
                <a:cs typeface="Times New Roman" pitchFamily="18" charset="0"/>
              </a:rPr>
              <a:t>referentiality</a:t>
            </a:r>
            <a:r>
              <a:rPr lang="en-US" dirty="0">
                <a:latin typeface="Times New Roman" pitchFamily="18" charset="0"/>
                <a:cs typeface="Times New Roman" pitchFamily="18" charset="0"/>
              </a:rPr>
              <a:t> does not create a self-enclosed organic unity where a work accounts for itself or becomes the thing that it describes but rather produces paradoxical relations between inside and outside and brings out the impossibility for a discourse to account for itself. </a:t>
            </a:r>
            <a:r>
              <a:rPr lang="en-US" b="1" dirty="0">
                <a:latin typeface="Times New Roman" pitchFamily="18" charset="0"/>
                <a:cs typeface="Times New Roman" pitchFamily="18" charset="0"/>
              </a:rPr>
              <a:t>A work’s self-descriptions do not produce closure or self-possession but an impossible and therefore open-ended process of </a:t>
            </a:r>
            <a:r>
              <a:rPr lang="en-US" b="1" dirty="0" smtClean="0">
                <a:latin typeface="Times New Roman" pitchFamily="18" charset="0"/>
                <a:cs typeface="Times New Roman" pitchFamily="18" charset="0"/>
              </a:rPr>
              <a:t>self-framing</a:t>
            </a:r>
            <a:r>
              <a:rPr lang="pl-PL" b="1" dirty="0" smtClean="0">
                <a:latin typeface="Times New Roman" pitchFamily="18" charset="0"/>
                <a:cs typeface="Times New Roman" pitchFamily="18" charset="0"/>
              </a:rPr>
              <a:t>.</a:t>
            </a:r>
            <a:endParaRPr lang="pl-PL" b="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latin typeface="Times New Roman" pitchFamily="18" charset="0"/>
                <a:cs typeface="Times New Roman" pitchFamily="18" charset="0"/>
              </a:rPr>
              <a:t>Michel de Montaigne, </a:t>
            </a:r>
            <a:r>
              <a:rPr lang="pl-PL" i="1" dirty="0" smtClean="0">
                <a:latin typeface="Times New Roman" pitchFamily="18" charset="0"/>
                <a:cs typeface="Times New Roman" pitchFamily="18" charset="0"/>
              </a:rPr>
              <a:t>O żalu </a:t>
            </a:r>
            <a:r>
              <a:rPr lang="pl-PL" dirty="0" smtClean="0">
                <a:latin typeface="Times New Roman" pitchFamily="18" charset="0"/>
                <a:cs typeface="Times New Roman" pitchFamily="18" charset="0"/>
              </a:rPr>
              <a:t>(1580)</a:t>
            </a:r>
            <a:endParaRPr lang="pl-PL" dirty="0">
              <a:latin typeface="Times New Roman" pitchFamily="18" charset="0"/>
              <a:cs typeface="Times New Roman" pitchFamily="18" charset="0"/>
            </a:endParaRPr>
          </a:p>
        </p:txBody>
      </p:sp>
      <p:sp>
        <p:nvSpPr>
          <p:cNvPr id="3" name="Symbol zastępczy zawartości 2"/>
          <p:cNvSpPr>
            <a:spLocks noGrp="1"/>
          </p:cNvSpPr>
          <p:nvPr>
            <p:ph idx="1"/>
          </p:nvPr>
        </p:nvSpPr>
        <p:spPr>
          <a:xfrm>
            <a:off x="457200" y="1196752"/>
            <a:ext cx="8229600" cy="5661248"/>
          </a:xfrm>
        </p:spPr>
        <p:txBody>
          <a:bodyPr>
            <a:normAutofit fontScale="55000" lnSpcReduction="20000"/>
          </a:bodyPr>
          <a:lstStyle/>
          <a:p>
            <a:pPr indent="342900" algn="just">
              <a:buNone/>
            </a:pPr>
            <a:r>
              <a:rPr lang="pl-PL" sz="3800" dirty="0" smtClean="0">
                <a:latin typeface="Times New Roman" pitchFamily="18" charset="0"/>
                <a:cs typeface="Times New Roman" pitchFamily="18" charset="0"/>
              </a:rPr>
              <a:t>Świat </a:t>
            </a:r>
            <a:r>
              <a:rPr lang="pl-PL" sz="3800" dirty="0" smtClean="0">
                <a:latin typeface="Times New Roman" pitchFamily="18" charset="0"/>
                <a:cs typeface="Times New Roman" pitchFamily="18" charset="0"/>
              </a:rPr>
              <a:t>jest jeno wiekuistą huśtawką; (…) tak powszechnym, jak swoim własnym ruchem. Stałość nawet nie jest niczym innym, jak bardziej powolnym chwianiem. </a:t>
            </a:r>
            <a:r>
              <a:rPr lang="pl-PL" sz="3800" b="1" dirty="0" smtClean="0">
                <a:latin typeface="Times New Roman" pitchFamily="18" charset="0"/>
                <a:cs typeface="Times New Roman" pitchFamily="18" charset="0"/>
              </a:rPr>
              <a:t>Nie mogę ustalić mego przedmiotu</a:t>
            </a:r>
            <a:r>
              <a:rPr lang="pl-PL" sz="3800" dirty="0" smtClean="0">
                <a:latin typeface="Times New Roman" pitchFamily="18" charset="0"/>
                <a:cs typeface="Times New Roman" pitchFamily="18" charset="0"/>
              </a:rPr>
              <a:t>: chwieje się i mąci, jakoby naturalnym pijaństwem. Biorę go takim, jaki jest w chwili, gdy się nim zabawiam. Nie maluję istoty, maluję jej przejście; nie przejście z jednego wieku w drugi, albo, wedle mniemania ludu, z siedmiu na siedem lat, ale z dnia na dzień, z minuty na minutę. Trzeba odmierzać moją historię na godziny; </a:t>
            </a:r>
            <a:r>
              <a:rPr lang="pl-PL" sz="3800" b="1" dirty="0" smtClean="0">
                <a:latin typeface="Times New Roman" pitchFamily="18" charset="0"/>
                <a:cs typeface="Times New Roman" pitchFamily="18" charset="0"/>
              </a:rPr>
              <a:t>za chwilę mogę się zmienić, nie tylko co do losu, ale i co do usposobienia. Jest to rejestr rozmaitych i zmiennych wypadków i wyobrażeń niestałych, a jeśli tak padnie, wręcz sprzecznych; czy to że sam jestem inny, czy też ujmuję przedmiot w świetle innych okoliczności i względów.</a:t>
            </a:r>
            <a:r>
              <a:rPr lang="pl-PL" sz="3800" dirty="0" smtClean="0">
                <a:latin typeface="Times New Roman" pitchFamily="18" charset="0"/>
                <a:cs typeface="Times New Roman" pitchFamily="18" charset="0"/>
              </a:rPr>
              <a:t> Tyle jest pewne, iż jeśli zdarza mi się może sprzeciwiać samemu sobie, prawdzie (jak powiadał </a:t>
            </a:r>
            <a:r>
              <a:rPr lang="pl-PL" sz="3800" dirty="0" err="1" smtClean="0">
                <a:latin typeface="Times New Roman" pitchFamily="18" charset="0"/>
                <a:cs typeface="Times New Roman" pitchFamily="18" charset="0"/>
              </a:rPr>
              <a:t>Demandes</a:t>
            </a:r>
            <a:r>
              <a:rPr lang="pl-PL" sz="3800" dirty="0" smtClean="0">
                <a:latin typeface="Times New Roman" pitchFamily="18" charset="0"/>
                <a:cs typeface="Times New Roman" pitchFamily="18" charset="0"/>
              </a:rPr>
              <a:t>) nie sprzeciwiam się nigdy. Gdyby moja dusza mogła osiedzieć się na miejscu, nie próbowałbym się, ale bym się określił: ale jest ona w ciągłej nauce i próbie. (…) Zazwyczaj </a:t>
            </a:r>
            <a:r>
              <a:rPr lang="pl-PL" sz="3800" dirty="0" err="1" smtClean="0">
                <a:latin typeface="Times New Roman" pitchFamily="18" charset="0"/>
                <a:cs typeface="Times New Roman" pitchFamily="18" charset="0"/>
              </a:rPr>
              <a:t>autorowie</a:t>
            </a:r>
            <a:r>
              <a:rPr lang="pl-PL" sz="3800" dirty="0" smtClean="0">
                <a:latin typeface="Times New Roman" pitchFamily="18" charset="0"/>
                <a:cs typeface="Times New Roman" pitchFamily="18" charset="0"/>
              </a:rPr>
              <a:t> udzielają się publiczności </a:t>
            </a:r>
            <a:r>
              <a:rPr lang="pl-PL" sz="3800" dirty="0" err="1" smtClean="0">
                <a:latin typeface="Times New Roman" pitchFamily="18" charset="0"/>
                <a:cs typeface="Times New Roman" pitchFamily="18" charset="0"/>
              </a:rPr>
              <a:t>jakowoąś</a:t>
            </a:r>
            <a:r>
              <a:rPr lang="pl-PL" sz="3800" dirty="0" smtClean="0">
                <a:latin typeface="Times New Roman" pitchFamily="18" charset="0"/>
                <a:cs typeface="Times New Roman" pitchFamily="18" charset="0"/>
              </a:rPr>
              <a:t> osobną i szczególną cechą; ja, pierwszy pono, całą mą istotą: jako Michał z Montaigne, nie jako gramatyk albo poeta, albo uczony w prawie. </a:t>
            </a:r>
            <a:r>
              <a:rPr lang="pl-PL" sz="3800" b="1" dirty="0" smtClean="0">
                <a:latin typeface="Times New Roman" pitchFamily="18" charset="0"/>
                <a:cs typeface="Times New Roman" pitchFamily="18" charset="0"/>
              </a:rPr>
              <a:t>Jeśli świat mnie zgani, iż mówię nadto o sobie, ja mogę mu przyganić wzajem, dlaczego on nawet nie myśli o </a:t>
            </a:r>
            <a:r>
              <a:rPr lang="pl-PL" sz="3800" b="1" dirty="0" smtClean="0">
                <a:latin typeface="Times New Roman" pitchFamily="18" charset="0"/>
                <a:cs typeface="Times New Roman" pitchFamily="18" charset="0"/>
              </a:rPr>
              <a:t>sobie</a:t>
            </a:r>
            <a:r>
              <a:rPr lang="pl-PL" sz="3800" dirty="0" smtClean="0">
                <a:latin typeface="Times New Roman" pitchFamily="18" charset="0"/>
                <a:cs typeface="Times New Roman" pitchFamily="18" charset="0"/>
              </a:rPr>
              <a:t>.</a:t>
            </a:r>
            <a:endParaRPr lang="pl-PL" sz="3800" dirty="0" smtClean="0">
              <a:latin typeface="Times New Roman" pitchFamily="18" charset="0"/>
              <a:cs typeface="Times New Roman" pitchFamily="18" charset="0"/>
            </a:endParaRPr>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0"/>
            <a:ext cx="8291264" cy="1417638"/>
          </a:xfrm>
        </p:spPr>
        <p:txBody>
          <a:bodyPr>
            <a:normAutofit/>
          </a:bodyPr>
          <a:lstStyle/>
          <a:p>
            <a:r>
              <a:rPr lang="pl-PL" sz="2800" dirty="0" smtClean="0">
                <a:latin typeface="Times New Roman" pitchFamily="18" charset="0"/>
                <a:cs typeface="Times New Roman" pitchFamily="18" charset="0"/>
              </a:rPr>
              <a:t>Michel de Montaigne, </a:t>
            </a:r>
            <a:r>
              <a:rPr lang="pl-PL" sz="2800" i="1" dirty="0" smtClean="0">
                <a:latin typeface="Times New Roman" pitchFamily="18" charset="0"/>
                <a:cs typeface="Times New Roman" pitchFamily="18" charset="0"/>
              </a:rPr>
              <a:t>Jako dusza przenosi swe namiętności na złudne przedmioty, skoro nie staje jej prawdziwych  </a:t>
            </a:r>
            <a:r>
              <a:rPr lang="pl-PL" sz="2800" dirty="0" smtClean="0">
                <a:latin typeface="Times New Roman" pitchFamily="18" charset="0"/>
                <a:cs typeface="Times New Roman" pitchFamily="18" charset="0"/>
              </a:rPr>
              <a:t>(1580)</a:t>
            </a:r>
            <a:endParaRPr lang="pl-PL" sz="2800" dirty="0">
              <a:latin typeface="Times New Roman" pitchFamily="18" charset="0"/>
              <a:cs typeface="Times New Roman" pitchFamily="18" charset="0"/>
            </a:endParaRPr>
          </a:p>
        </p:txBody>
      </p:sp>
      <p:sp>
        <p:nvSpPr>
          <p:cNvPr id="3" name="Symbol zastępczy zawartości 2"/>
          <p:cNvSpPr>
            <a:spLocks noGrp="1"/>
          </p:cNvSpPr>
          <p:nvPr>
            <p:ph idx="1"/>
          </p:nvPr>
        </p:nvSpPr>
        <p:spPr>
          <a:xfrm>
            <a:off x="457200" y="1700808"/>
            <a:ext cx="8229600" cy="4896544"/>
          </a:xfrm>
        </p:spPr>
        <p:txBody>
          <a:bodyPr>
            <a:normAutofit lnSpcReduction="10000"/>
          </a:bodyPr>
          <a:lstStyle/>
          <a:p>
            <a:pPr indent="342900" algn="just">
              <a:buNone/>
            </a:pPr>
            <a:r>
              <a:rPr lang="pl-PL" dirty="0" smtClean="0">
                <a:latin typeface="Times New Roman" pitchFamily="18" charset="0"/>
                <a:cs typeface="Times New Roman" pitchFamily="18" charset="0"/>
              </a:rPr>
              <a:t>(…) </a:t>
            </a:r>
            <a:r>
              <a:rPr lang="pl-PL" dirty="0">
                <a:latin typeface="Times New Roman" pitchFamily="18" charset="0"/>
                <a:cs typeface="Times New Roman" pitchFamily="18" charset="0"/>
              </a:rPr>
              <a:t>zda się, iż dusza wstrząśnięta i wzruszona gubi się sama w sobie, jeśli jej nie dać upustu; trzeba wżdy dostarczyć jej przedmiotu, na którym by się mogła wywrzeć i działać. (…) </a:t>
            </a:r>
            <a:r>
              <a:rPr lang="pl-PL" b="1" dirty="0">
                <a:latin typeface="Times New Roman" pitchFamily="18" charset="0"/>
                <a:cs typeface="Times New Roman" pitchFamily="18" charset="0"/>
              </a:rPr>
              <a:t>I widzimy, iż dusza w swoich namiętnościach raczej mami sama siebie, stwarzając sobie fałszywy i urojony przedmiot, zgoła przeciw własnemu wierzeniu, niżby się miała wyrzec wszelkiego </a:t>
            </a:r>
            <a:r>
              <a:rPr lang="pl-PL" b="1" dirty="0" smtClean="0">
                <a:latin typeface="Times New Roman" pitchFamily="18" charset="0"/>
                <a:cs typeface="Times New Roman" pitchFamily="18" charset="0"/>
              </a:rPr>
              <a:t>działania</a:t>
            </a:r>
            <a:r>
              <a:rPr lang="pl-PL" dirty="0" smtClean="0">
                <a:latin typeface="Times New Roman" pitchFamily="18" charset="0"/>
                <a:cs typeface="Times New Roman" pitchFamily="18" charset="0"/>
              </a:rPr>
              <a:t>.</a:t>
            </a:r>
            <a:endParaRPr lang="pl-PL" dirty="0">
              <a:latin typeface="Times New Roman" pitchFamily="18" charset="0"/>
              <a:cs typeface="Times New Roman" pitchFamily="18" charset="0"/>
            </a:endParaRPr>
          </a:p>
          <a:p>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60648"/>
            <a:ext cx="8229600" cy="1143000"/>
          </a:xfrm>
        </p:spPr>
        <p:txBody>
          <a:bodyPr>
            <a:normAutofit/>
          </a:bodyPr>
          <a:lstStyle/>
          <a:p>
            <a:r>
              <a:rPr lang="pl-PL" sz="3200" dirty="0" smtClean="0">
                <a:latin typeface="Times New Roman" pitchFamily="18" charset="0"/>
                <a:cs typeface="Times New Roman" pitchFamily="18" charset="0"/>
              </a:rPr>
              <a:t>Julia </a:t>
            </a:r>
            <a:r>
              <a:rPr lang="pl-PL" sz="3200" dirty="0" err="1" smtClean="0">
                <a:latin typeface="Times New Roman" pitchFamily="18" charset="0"/>
                <a:cs typeface="Times New Roman" pitchFamily="18" charset="0"/>
              </a:rPr>
              <a:t>Kristeva</a:t>
            </a:r>
            <a:r>
              <a:rPr lang="pl-PL" sz="3200" dirty="0" smtClean="0">
                <a:latin typeface="Times New Roman" pitchFamily="18" charset="0"/>
                <a:cs typeface="Times New Roman" pitchFamily="18" charset="0"/>
              </a:rPr>
              <a:t>, </a:t>
            </a:r>
            <a:r>
              <a:rPr lang="pl-PL" sz="3200" i="1" dirty="0" smtClean="0">
                <a:latin typeface="Times New Roman" pitchFamily="18" charset="0"/>
                <a:cs typeface="Times New Roman" pitchFamily="18" charset="0"/>
              </a:rPr>
              <a:t>Freud and </a:t>
            </a:r>
            <a:r>
              <a:rPr lang="pl-PL" sz="3200" i="1" dirty="0" err="1" smtClean="0">
                <a:latin typeface="Times New Roman" pitchFamily="18" charset="0"/>
                <a:cs typeface="Times New Roman" pitchFamily="18" charset="0"/>
              </a:rPr>
              <a:t>Love</a:t>
            </a:r>
            <a:r>
              <a:rPr lang="pl-PL" sz="3200" i="1" dirty="0" smtClean="0">
                <a:latin typeface="Times New Roman" pitchFamily="18" charset="0"/>
                <a:cs typeface="Times New Roman" pitchFamily="18" charset="0"/>
              </a:rPr>
              <a:t>: </a:t>
            </a:r>
            <a:r>
              <a:rPr lang="pl-PL" sz="3200" i="1" dirty="0" err="1" smtClean="0">
                <a:latin typeface="Times New Roman" pitchFamily="18" charset="0"/>
                <a:cs typeface="Times New Roman" pitchFamily="18" charset="0"/>
              </a:rPr>
              <a:t>Treatment</a:t>
            </a:r>
            <a:r>
              <a:rPr lang="pl-PL" sz="3200" i="1" dirty="0" smtClean="0">
                <a:latin typeface="Times New Roman" pitchFamily="18" charset="0"/>
                <a:cs typeface="Times New Roman" pitchFamily="18" charset="0"/>
              </a:rPr>
              <a:t> and </a:t>
            </a:r>
            <a:r>
              <a:rPr lang="pl-PL" sz="3200" i="1" dirty="0" err="1" smtClean="0">
                <a:latin typeface="Times New Roman" pitchFamily="18" charset="0"/>
                <a:cs typeface="Times New Roman" pitchFamily="18" charset="0"/>
              </a:rPr>
              <a:t>Its</a:t>
            </a:r>
            <a:r>
              <a:rPr lang="pl-PL" sz="3200" i="1" dirty="0" smtClean="0">
                <a:latin typeface="Times New Roman" pitchFamily="18" charset="0"/>
                <a:cs typeface="Times New Roman" pitchFamily="18" charset="0"/>
              </a:rPr>
              <a:t> </a:t>
            </a:r>
            <a:r>
              <a:rPr lang="pl-PL" sz="3200" i="1" dirty="0" err="1" smtClean="0">
                <a:latin typeface="Times New Roman" pitchFamily="18" charset="0"/>
                <a:cs typeface="Times New Roman" pitchFamily="18" charset="0"/>
              </a:rPr>
              <a:t>Discontents</a:t>
            </a:r>
            <a:r>
              <a:rPr lang="pl-PL" sz="3200" i="1" dirty="0">
                <a:latin typeface="Times New Roman" pitchFamily="18" charset="0"/>
                <a:cs typeface="Times New Roman" pitchFamily="18" charset="0"/>
              </a:rPr>
              <a:t> </a:t>
            </a:r>
            <a:r>
              <a:rPr lang="pl-PL" sz="3200" dirty="0" smtClean="0">
                <a:latin typeface="Times New Roman" pitchFamily="18" charset="0"/>
                <a:cs typeface="Times New Roman" pitchFamily="18" charset="0"/>
              </a:rPr>
              <a:t>(wyd. 1986)</a:t>
            </a:r>
            <a:endParaRPr lang="pl-PL" sz="3200" dirty="0">
              <a:latin typeface="Times New Roman" pitchFamily="18" charset="0"/>
              <a:cs typeface="Times New Roman" pitchFamily="18" charset="0"/>
            </a:endParaRPr>
          </a:p>
        </p:txBody>
      </p:sp>
      <p:sp>
        <p:nvSpPr>
          <p:cNvPr id="3" name="Symbol zastępczy zawartości 2"/>
          <p:cNvSpPr>
            <a:spLocks noGrp="1"/>
          </p:cNvSpPr>
          <p:nvPr>
            <p:ph idx="1"/>
          </p:nvPr>
        </p:nvSpPr>
        <p:spPr/>
        <p:txBody>
          <a:bodyPr>
            <a:normAutofit/>
          </a:bodyPr>
          <a:lstStyle/>
          <a:p>
            <a:pPr algn="just">
              <a:buNone/>
            </a:pPr>
            <a:r>
              <a:rPr lang="pl-PL" dirty="0" smtClean="0"/>
              <a:t>       </a:t>
            </a:r>
            <a:r>
              <a:rPr lang="pl-PL" dirty="0" smtClean="0">
                <a:latin typeface="Times New Roman" pitchFamily="18" charset="0"/>
                <a:cs typeface="Times New Roman" pitchFamily="18" charset="0"/>
              </a:rPr>
              <a:t>N</a:t>
            </a:r>
            <a:r>
              <a:rPr lang="en-US" dirty="0" err="1" smtClean="0">
                <a:latin typeface="Times New Roman" pitchFamily="18" charset="0"/>
                <a:cs typeface="Times New Roman" pitchFamily="18" charset="0"/>
              </a:rPr>
              <a:t>arcissism</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protects emptiness, causes it to exist and thus, as lining of that emptiness, ensures an elementary separation. Without that solidarity between emptiness and narcissism, chaos would sweep away any possibility of distinction, trace and </a:t>
            </a:r>
            <a:r>
              <a:rPr lang="en-US" dirty="0" err="1">
                <a:latin typeface="Times New Roman" pitchFamily="18" charset="0"/>
                <a:cs typeface="Times New Roman" pitchFamily="18" charset="0"/>
              </a:rPr>
              <a:t>symbolisation</a:t>
            </a:r>
            <a:r>
              <a:rPr lang="en-US" dirty="0">
                <a:latin typeface="Times New Roman" pitchFamily="18" charset="0"/>
                <a:cs typeface="Times New Roman" pitchFamily="18" charset="0"/>
              </a:rPr>
              <a:t>, which would in turn confuse the limits of the body, word the real and the </a:t>
            </a:r>
            <a:r>
              <a:rPr lang="en-US" dirty="0" smtClean="0">
                <a:latin typeface="Times New Roman" pitchFamily="18" charset="0"/>
                <a:cs typeface="Times New Roman" pitchFamily="18" charset="0"/>
              </a:rPr>
              <a:t>symbolic.</a:t>
            </a:r>
            <a:endParaRPr lang="pl-PL" dirty="0">
              <a:latin typeface="Times New Roman" pitchFamily="18" charset="0"/>
              <a:cs typeface="Times New Roman" pitchFamily="18" charset="0"/>
            </a:endParaRPr>
          </a:p>
          <a:p>
            <a:pPr>
              <a:buNone/>
            </a:pP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404664"/>
            <a:ext cx="8229600" cy="1012974"/>
          </a:xfrm>
        </p:spPr>
        <p:txBody>
          <a:bodyPr>
            <a:normAutofit fontScale="90000"/>
          </a:bodyPr>
          <a:lstStyle/>
          <a:p>
            <a:pPr algn="l"/>
            <a:r>
              <a:rPr lang="pl-PL" dirty="0" smtClean="0">
                <a:latin typeface="Times New Roman" pitchFamily="18" charset="0"/>
                <a:cs typeface="Times New Roman" pitchFamily="18" charset="0"/>
              </a:rPr>
              <a:t>Roland Barthes,</a:t>
            </a:r>
            <a:br>
              <a:rPr lang="pl-PL" dirty="0" smtClean="0">
                <a:latin typeface="Times New Roman" pitchFamily="18" charset="0"/>
                <a:cs typeface="Times New Roman" pitchFamily="18" charset="0"/>
              </a:rPr>
            </a:br>
            <a:r>
              <a:rPr lang="pl-PL" i="1" dirty="0" smtClean="0">
                <a:latin typeface="Times New Roman" pitchFamily="18" charset="0"/>
                <a:cs typeface="Times New Roman" pitchFamily="18" charset="0"/>
              </a:rPr>
              <a:t>Roland Barthes</a:t>
            </a:r>
            <a:br>
              <a:rPr lang="pl-PL" i="1" dirty="0" smtClean="0">
                <a:latin typeface="Times New Roman" pitchFamily="18" charset="0"/>
                <a:cs typeface="Times New Roman" pitchFamily="18" charset="0"/>
              </a:rPr>
            </a:br>
            <a:r>
              <a:rPr lang="pl-PL" i="1" dirty="0" smtClean="0">
                <a:latin typeface="Times New Roman" pitchFamily="18" charset="0"/>
                <a:cs typeface="Times New Roman" pitchFamily="18" charset="0"/>
              </a:rPr>
              <a:t> </a:t>
            </a:r>
            <a:r>
              <a:rPr lang="pl-PL" dirty="0" smtClean="0">
                <a:latin typeface="Times New Roman" pitchFamily="18" charset="0"/>
                <a:cs typeface="Times New Roman" pitchFamily="18" charset="0"/>
              </a:rPr>
              <a:t>(1977)</a:t>
            </a:r>
            <a:endParaRPr lang="pl-PL" dirty="0">
              <a:latin typeface="Times New Roman" pitchFamily="18" charset="0"/>
              <a:cs typeface="Times New Roman" pitchFamily="18" charset="0"/>
            </a:endParaRPr>
          </a:p>
        </p:txBody>
      </p:sp>
      <p:sp>
        <p:nvSpPr>
          <p:cNvPr id="3" name="Symbol zastępczy zawartości 2"/>
          <p:cNvSpPr>
            <a:spLocks noGrp="1"/>
          </p:cNvSpPr>
          <p:nvPr>
            <p:ph idx="1"/>
          </p:nvPr>
        </p:nvSpPr>
        <p:spPr/>
        <p:txBody>
          <a:bodyPr/>
          <a:lstStyle/>
          <a:p>
            <a:endParaRPr lang="pl-PL" dirty="0"/>
          </a:p>
        </p:txBody>
      </p:sp>
      <p:pic>
        <p:nvPicPr>
          <p:cNvPr id="1027" name="Picture 3" descr="C:\Users\Agnieszka\Downloads\20191122_185248_3.jpg"/>
          <p:cNvPicPr>
            <a:picLocks noChangeAspect="1" noChangeArrowheads="1"/>
          </p:cNvPicPr>
          <p:nvPr/>
        </p:nvPicPr>
        <p:blipFill>
          <a:blip r:embed="rId2" cstate="print"/>
          <a:srcRect/>
          <a:stretch>
            <a:fillRect/>
          </a:stretch>
        </p:blipFill>
        <p:spPr bwMode="auto">
          <a:xfrm>
            <a:off x="4427984" y="0"/>
            <a:ext cx="4550020" cy="6858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latin typeface="Times New Roman" pitchFamily="18" charset="0"/>
                <a:cs typeface="Times New Roman" pitchFamily="18" charset="0"/>
              </a:rPr>
              <a:t>Owidiusz, </a:t>
            </a:r>
            <a:r>
              <a:rPr lang="pl-PL" i="1" dirty="0" smtClean="0">
                <a:latin typeface="Times New Roman" pitchFamily="18" charset="0"/>
                <a:cs typeface="Times New Roman" pitchFamily="18" charset="0"/>
              </a:rPr>
              <a:t>Metamorfozy </a:t>
            </a:r>
            <a:r>
              <a:rPr lang="pl-PL" dirty="0" smtClean="0">
                <a:latin typeface="Times New Roman" pitchFamily="18" charset="0"/>
                <a:cs typeface="Times New Roman" pitchFamily="18" charset="0"/>
              </a:rPr>
              <a:t>(ok. 2-8 n.e.)</a:t>
            </a:r>
            <a:endParaRPr lang="pl-PL" dirty="0">
              <a:latin typeface="Times New Roman" pitchFamily="18" charset="0"/>
              <a:cs typeface="Times New Roman" pitchFamily="18" charset="0"/>
            </a:endParaRPr>
          </a:p>
        </p:txBody>
      </p:sp>
      <p:sp>
        <p:nvSpPr>
          <p:cNvPr id="3" name="Symbol zastępczy zawartości 2"/>
          <p:cNvSpPr>
            <a:spLocks noGrp="1"/>
          </p:cNvSpPr>
          <p:nvPr>
            <p:ph idx="1"/>
          </p:nvPr>
        </p:nvSpPr>
        <p:spPr/>
        <p:txBody>
          <a:bodyPr/>
          <a:lstStyle/>
          <a:p>
            <a:pPr algn="just">
              <a:buNone/>
            </a:pPr>
            <a:r>
              <a:rPr lang="pl-PL" dirty="0" smtClean="0">
                <a:latin typeface="Times New Roman" pitchFamily="18" charset="0"/>
                <a:cs typeface="Times New Roman" pitchFamily="18" charset="0"/>
              </a:rPr>
              <a:t>       </a:t>
            </a:r>
            <a:r>
              <a:rPr lang="pl-PL" dirty="0" smtClean="0">
                <a:latin typeface="Times New Roman" pitchFamily="18" charset="0"/>
                <a:cs typeface="Times New Roman" pitchFamily="18" charset="0"/>
              </a:rPr>
              <a:t>Widzę </a:t>
            </a:r>
            <a:r>
              <a:rPr lang="pl-PL" dirty="0">
                <a:latin typeface="Times New Roman" pitchFamily="18" charset="0"/>
                <a:cs typeface="Times New Roman" pitchFamily="18" charset="0"/>
              </a:rPr>
              <a:t>i kocham, lecz tego, co widzę, co kocham, nie znajduję. Przykuwa mnie miłości </a:t>
            </a:r>
            <a:r>
              <a:rPr lang="pl-PL" dirty="0" smtClean="0">
                <a:latin typeface="Times New Roman" pitchFamily="18" charset="0"/>
                <a:cs typeface="Times New Roman" pitchFamily="18" charset="0"/>
              </a:rPr>
              <a:t>złudzenie</a:t>
            </a:r>
            <a:r>
              <a:rPr lang="pl-PL" dirty="0" smtClean="0">
                <a:latin typeface="Times New Roman" pitchFamily="18" charset="0"/>
                <a:cs typeface="Times New Roman" pitchFamily="18" charset="0"/>
              </a:rPr>
              <a:t>!</a:t>
            </a:r>
            <a:endParaRPr lang="pl-PL" dirty="0" smtClean="0">
              <a:latin typeface="Times New Roman" pitchFamily="18" charset="0"/>
              <a:cs typeface="Times New Roman" pitchFamily="18" charset="0"/>
            </a:endParaRPr>
          </a:p>
          <a:p>
            <a:pPr algn="just">
              <a:buNone/>
            </a:pPr>
            <a:endParaRPr lang="pl-PL" dirty="0">
              <a:latin typeface="Times New Roman" pitchFamily="18" charset="0"/>
              <a:cs typeface="Times New Roman" pitchFamily="18" charset="0"/>
            </a:endParaRPr>
          </a:p>
          <a:p>
            <a:pPr algn="just">
              <a:buNone/>
            </a:pPr>
            <a:r>
              <a:rPr lang="pl-PL" dirty="0" smtClean="0">
                <a:latin typeface="Times New Roman" pitchFamily="18" charset="0"/>
                <a:cs typeface="Times New Roman" pitchFamily="18" charset="0"/>
              </a:rPr>
              <a:t>    </a:t>
            </a:r>
            <a:r>
              <a:rPr lang="pl-PL" b="1" dirty="0" smtClean="0">
                <a:latin typeface="Times New Roman" pitchFamily="18" charset="0"/>
                <a:cs typeface="Times New Roman" pitchFamily="18" charset="0"/>
              </a:rPr>
              <a:t>O</a:t>
            </a:r>
            <a:r>
              <a:rPr lang="pl-PL" b="1" dirty="0" smtClean="0">
                <a:latin typeface="Times New Roman" pitchFamily="18" charset="0"/>
                <a:cs typeface="Times New Roman" pitchFamily="18" charset="0"/>
              </a:rPr>
              <a:t>, </a:t>
            </a:r>
            <a:r>
              <a:rPr lang="pl-PL" b="1" dirty="0">
                <a:latin typeface="Times New Roman" pitchFamily="18" charset="0"/>
                <a:cs typeface="Times New Roman" pitchFamily="18" charset="0"/>
              </a:rPr>
              <a:t>gdybym siebie mógł oddzielić od siebie</a:t>
            </a:r>
            <a:r>
              <a:rPr lang="pl-PL" b="1" dirty="0" smtClean="0">
                <a:latin typeface="Times New Roman" pitchFamily="18" charset="0"/>
                <a:cs typeface="Times New Roman" pitchFamily="18" charset="0"/>
              </a:rPr>
              <a:t>!</a:t>
            </a:r>
            <a:r>
              <a:rPr lang="pl-PL" dirty="0" smtClean="0">
                <a:latin typeface="Times New Roman" pitchFamily="18" charset="0"/>
                <a:cs typeface="Times New Roman" pitchFamily="18" charset="0"/>
              </a:rPr>
              <a:t> </a:t>
            </a:r>
            <a:endParaRPr lang="pl-PL" dirty="0">
              <a:latin typeface="Times New Roman" pitchFamily="18" charset="0"/>
              <a:cs typeface="Times New Roman" pitchFamily="18" charset="0"/>
            </a:endParaRPr>
          </a:p>
          <a:p>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854</Words>
  <Application>Microsoft Office PowerPoint</Application>
  <PresentationFormat>Pokaz na ekranie (4:3)</PresentationFormat>
  <Paragraphs>27</Paragraphs>
  <Slides>10</Slides>
  <Notes>0</Notes>
  <HiddenSlides>0</HiddenSlides>
  <MMClips>0</MMClips>
  <ScaleCrop>false</ScaleCrop>
  <HeadingPairs>
    <vt:vector size="4" baseType="variant">
      <vt:variant>
        <vt:lpstr>Motyw</vt:lpstr>
      </vt:variant>
      <vt:variant>
        <vt:i4>1</vt:i4>
      </vt:variant>
      <vt:variant>
        <vt:lpstr>Tytuły slajdów</vt:lpstr>
      </vt:variant>
      <vt:variant>
        <vt:i4>10</vt:i4>
      </vt:variant>
    </vt:vector>
  </HeadingPairs>
  <TitlesOfParts>
    <vt:vector size="11" baseType="lpstr">
      <vt:lpstr>Motyw pakietu Office</vt:lpstr>
      <vt:lpstr>Przeciwko autotematyzmowi?</vt:lpstr>
      <vt:lpstr>Artur Sandauer, Samobójstwo Mitrydatesa (1967)</vt:lpstr>
      <vt:lpstr>Jonathan Culler, Changes in the Study of the Lyric (1985)</vt:lpstr>
      <vt:lpstr>Slajd 4</vt:lpstr>
      <vt:lpstr>Michel de Montaigne, O żalu (1580)</vt:lpstr>
      <vt:lpstr>Michel de Montaigne, Jako dusza przenosi swe namiętności na złudne przedmioty, skoro nie staje jej prawdziwych  (1580)</vt:lpstr>
      <vt:lpstr>Julia Kristeva, Freud and Love: Treatment and Its Discontents (wyd. 1986)</vt:lpstr>
      <vt:lpstr>Roland Barthes, Roland Barthes  (1977)</vt:lpstr>
      <vt:lpstr>Owidiusz, Metamorfozy (ok. 2-8 n.e.)</vt:lpstr>
      <vt:lpstr>Tomasz Pułka, Kochana liryko (2012)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Przeciwko autotematyzmowi?</dc:title>
  <dc:creator>Agnieszka</dc:creator>
  <cp:lastModifiedBy>Agnieszka</cp:lastModifiedBy>
  <cp:revision>6</cp:revision>
  <dcterms:created xsi:type="dcterms:W3CDTF">2019-11-22T17:37:04Z</dcterms:created>
  <dcterms:modified xsi:type="dcterms:W3CDTF">2019-11-27T18:39:00Z</dcterms:modified>
</cp:coreProperties>
</file>