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8075BA-D93C-4314-804C-ECFD5EDBE063}" type="datetimeFigureOut">
              <a:rPr lang="id-ID" smtClean="0"/>
              <a:t>14/10/2020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A27814-6E1F-44C8-8893-7925094D45F3}" type="slidenum">
              <a:rPr lang="id-ID" smtClean="0"/>
              <a:t>‹#›</a:t>
            </a:fld>
            <a:endParaRPr lang="id-ID"/>
          </a:p>
        </p:txBody>
      </p:sp>
    </p:spTree>
    <p:extLst>
      <p:ext uri="{BB962C8B-B14F-4D97-AF65-F5344CB8AC3E}">
        <p14:creationId xmlns:p14="http://schemas.microsoft.com/office/powerpoint/2010/main" val="580868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2CDA493A-E98B-4585-9AF3-637DDBE6EDEB}" type="slidenum">
              <a:rPr lang="id-ID" smtClean="0"/>
              <a:t>4</a:t>
            </a:fld>
            <a:endParaRPr lang="id-ID"/>
          </a:p>
        </p:txBody>
      </p:sp>
    </p:spTree>
    <p:extLst>
      <p:ext uri="{BB962C8B-B14F-4D97-AF65-F5344CB8AC3E}">
        <p14:creationId xmlns:p14="http://schemas.microsoft.com/office/powerpoint/2010/main" val="2027918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97D115BA-7128-4965-A55C-CA20A689AFD8}" type="datetimeFigureOut">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0C05F8D-C69D-4C4B-B420-619F882B6AE0}" type="slidenum">
              <a:rPr lang="id-ID" smtClean="0"/>
              <a:t>‹#›</a:t>
            </a:fld>
            <a:endParaRPr lang="id-ID"/>
          </a:p>
        </p:txBody>
      </p:sp>
    </p:spTree>
    <p:extLst>
      <p:ext uri="{BB962C8B-B14F-4D97-AF65-F5344CB8AC3E}">
        <p14:creationId xmlns:p14="http://schemas.microsoft.com/office/powerpoint/2010/main" val="1585357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7D115BA-7128-4965-A55C-CA20A689AFD8}" type="datetimeFigureOut">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0C05F8D-C69D-4C4B-B420-619F882B6AE0}" type="slidenum">
              <a:rPr lang="id-ID" smtClean="0"/>
              <a:t>‹#›</a:t>
            </a:fld>
            <a:endParaRPr lang="id-ID"/>
          </a:p>
        </p:txBody>
      </p:sp>
    </p:spTree>
    <p:extLst>
      <p:ext uri="{BB962C8B-B14F-4D97-AF65-F5344CB8AC3E}">
        <p14:creationId xmlns:p14="http://schemas.microsoft.com/office/powerpoint/2010/main" val="1011678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7D115BA-7128-4965-A55C-CA20A689AFD8}" type="datetimeFigureOut">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0C05F8D-C69D-4C4B-B420-619F882B6AE0}" type="slidenum">
              <a:rPr lang="id-ID" smtClean="0"/>
              <a:t>‹#›</a:t>
            </a:fld>
            <a:endParaRPr lang="id-ID"/>
          </a:p>
        </p:txBody>
      </p:sp>
    </p:spTree>
    <p:extLst>
      <p:ext uri="{BB962C8B-B14F-4D97-AF65-F5344CB8AC3E}">
        <p14:creationId xmlns:p14="http://schemas.microsoft.com/office/powerpoint/2010/main" val="1049957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7D115BA-7128-4965-A55C-CA20A689AFD8}" type="datetimeFigureOut">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0C05F8D-C69D-4C4B-B420-619F882B6AE0}" type="slidenum">
              <a:rPr lang="id-ID" smtClean="0"/>
              <a:t>‹#›</a:t>
            </a:fld>
            <a:endParaRPr lang="id-ID"/>
          </a:p>
        </p:txBody>
      </p:sp>
    </p:spTree>
    <p:extLst>
      <p:ext uri="{BB962C8B-B14F-4D97-AF65-F5344CB8AC3E}">
        <p14:creationId xmlns:p14="http://schemas.microsoft.com/office/powerpoint/2010/main" val="1882473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D115BA-7128-4965-A55C-CA20A689AFD8}" type="datetimeFigureOut">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0C05F8D-C69D-4C4B-B420-619F882B6AE0}" type="slidenum">
              <a:rPr lang="id-ID" smtClean="0"/>
              <a:t>‹#›</a:t>
            </a:fld>
            <a:endParaRPr lang="id-ID"/>
          </a:p>
        </p:txBody>
      </p:sp>
    </p:spTree>
    <p:extLst>
      <p:ext uri="{BB962C8B-B14F-4D97-AF65-F5344CB8AC3E}">
        <p14:creationId xmlns:p14="http://schemas.microsoft.com/office/powerpoint/2010/main" val="3902700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97D115BA-7128-4965-A55C-CA20A689AFD8}" type="datetimeFigureOut">
              <a:rPr lang="id-ID" smtClean="0"/>
              <a:t>14/10/2020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0C05F8D-C69D-4C4B-B420-619F882B6AE0}" type="slidenum">
              <a:rPr lang="id-ID" smtClean="0"/>
              <a:t>‹#›</a:t>
            </a:fld>
            <a:endParaRPr lang="id-ID"/>
          </a:p>
        </p:txBody>
      </p:sp>
    </p:spTree>
    <p:extLst>
      <p:ext uri="{BB962C8B-B14F-4D97-AF65-F5344CB8AC3E}">
        <p14:creationId xmlns:p14="http://schemas.microsoft.com/office/powerpoint/2010/main" val="110528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97D115BA-7128-4965-A55C-CA20A689AFD8}" type="datetimeFigureOut">
              <a:rPr lang="id-ID" smtClean="0"/>
              <a:t>14/10/2020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0C05F8D-C69D-4C4B-B420-619F882B6AE0}" type="slidenum">
              <a:rPr lang="id-ID" smtClean="0"/>
              <a:t>‹#›</a:t>
            </a:fld>
            <a:endParaRPr lang="id-ID"/>
          </a:p>
        </p:txBody>
      </p:sp>
    </p:spTree>
    <p:extLst>
      <p:ext uri="{BB962C8B-B14F-4D97-AF65-F5344CB8AC3E}">
        <p14:creationId xmlns:p14="http://schemas.microsoft.com/office/powerpoint/2010/main" val="231390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97D115BA-7128-4965-A55C-CA20A689AFD8}" type="datetimeFigureOut">
              <a:rPr lang="id-ID" smtClean="0"/>
              <a:t>14/10/2020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0C05F8D-C69D-4C4B-B420-619F882B6AE0}" type="slidenum">
              <a:rPr lang="id-ID" smtClean="0"/>
              <a:t>‹#›</a:t>
            </a:fld>
            <a:endParaRPr lang="id-ID"/>
          </a:p>
        </p:txBody>
      </p:sp>
    </p:spTree>
    <p:extLst>
      <p:ext uri="{BB962C8B-B14F-4D97-AF65-F5344CB8AC3E}">
        <p14:creationId xmlns:p14="http://schemas.microsoft.com/office/powerpoint/2010/main" val="91347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115BA-7128-4965-A55C-CA20A689AFD8}" type="datetimeFigureOut">
              <a:rPr lang="id-ID" smtClean="0"/>
              <a:t>14/10/2020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0C05F8D-C69D-4C4B-B420-619F882B6AE0}" type="slidenum">
              <a:rPr lang="id-ID" smtClean="0"/>
              <a:t>‹#›</a:t>
            </a:fld>
            <a:endParaRPr lang="id-ID"/>
          </a:p>
        </p:txBody>
      </p:sp>
    </p:spTree>
    <p:extLst>
      <p:ext uri="{BB962C8B-B14F-4D97-AF65-F5344CB8AC3E}">
        <p14:creationId xmlns:p14="http://schemas.microsoft.com/office/powerpoint/2010/main" val="107266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D115BA-7128-4965-A55C-CA20A689AFD8}" type="datetimeFigureOut">
              <a:rPr lang="id-ID" smtClean="0"/>
              <a:t>14/10/2020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0C05F8D-C69D-4C4B-B420-619F882B6AE0}" type="slidenum">
              <a:rPr lang="id-ID" smtClean="0"/>
              <a:t>‹#›</a:t>
            </a:fld>
            <a:endParaRPr lang="id-ID"/>
          </a:p>
        </p:txBody>
      </p:sp>
    </p:spTree>
    <p:extLst>
      <p:ext uri="{BB962C8B-B14F-4D97-AF65-F5344CB8AC3E}">
        <p14:creationId xmlns:p14="http://schemas.microsoft.com/office/powerpoint/2010/main" val="1296669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D115BA-7128-4965-A55C-CA20A689AFD8}" type="datetimeFigureOut">
              <a:rPr lang="id-ID" smtClean="0"/>
              <a:t>14/10/2020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0C05F8D-C69D-4C4B-B420-619F882B6AE0}" type="slidenum">
              <a:rPr lang="id-ID" smtClean="0"/>
              <a:t>‹#›</a:t>
            </a:fld>
            <a:endParaRPr lang="id-ID"/>
          </a:p>
        </p:txBody>
      </p:sp>
    </p:spTree>
    <p:extLst>
      <p:ext uri="{BB962C8B-B14F-4D97-AF65-F5344CB8AC3E}">
        <p14:creationId xmlns:p14="http://schemas.microsoft.com/office/powerpoint/2010/main" val="1698002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115BA-7128-4965-A55C-CA20A689AFD8}" type="datetimeFigureOut">
              <a:rPr lang="id-ID" smtClean="0"/>
              <a:t>14/10/2020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05F8D-C69D-4C4B-B420-619F882B6AE0}" type="slidenum">
              <a:rPr lang="id-ID" smtClean="0"/>
              <a:t>‹#›</a:t>
            </a:fld>
            <a:endParaRPr lang="id-ID"/>
          </a:p>
        </p:txBody>
      </p:sp>
    </p:spTree>
    <p:extLst>
      <p:ext uri="{BB962C8B-B14F-4D97-AF65-F5344CB8AC3E}">
        <p14:creationId xmlns:p14="http://schemas.microsoft.com/office/powerpoint/2010/main" val="3037191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Business Presentation Ppt Background - PowerPoint Backgrounds for Free  PowerPoint Templa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6" name="AutoShape 6" descr="Business Presentation Ppt Background - PowerPoint Backgrounds for Free  PowerPoint Templat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pic>
        <p:nvPicPr>
          <p:cNvPr id="3080" name="Picture 8" descr="Business Presentation Ppt Background - PowerPoint Backgrounds for Free  PowerPoint Templa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37"/>
            <a:ext cx="9144000" cy="3657600"/>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10" descr="Light simplistic business | Background powerpoint, Background for powerpoint  presentation, Door design imag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 name="AutoShape 12" descr="Light simplistic business | Background powerpoint, Background for powerpoint  presentation, Door design imag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 name="AutoShape 14" descr="Light simplistic business | Background powerpoint, Background for powerpoint  presentation, Door design images"/>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 name="AutoShape 16" descr="Best 45+ Commercial PowerPoint Backgrounds on HipWallpaper | Awsome PowerPoint  Backgrounds, Awesome PowerPoint Backgrounds and Tablet PowerPoint Background"/>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1" name="AutoShape 18" descr="Best 45+ Commercial PowerPoint Backgrounds on HipWallpaper | Awsome PowerPoint  Backgrounds, Awesome PowerPoint Backgrounds and Tablet PowerPoint Background"/>
          <p:cNvSpPr>
            <a:spLocks noGrp="1" noChangeAspect="1" noChangeArrowheads="1"/>
          </p:cNvSpPr>
          <p:nvPr>
            <p:ph type="title"/>
          </p:nvPr>
        </p:nvSpPr>
        <p:spPr bwMode="auto">
          <a:xfrm>
            <a:off x="0" y="1265237"/>
            <a:ext cx="9144000" cy="1143000"/>
          </a:xfrm>
          <a:prstGeom prst="rect">
            <a:avLst/>
          </a:prstGeom>
          <a:noFill/>
          <a:effectLst>
            <a:outerShdw blurRad="50800" dist="38100" dir="10800000" algn="r" rotWithShape="0">
              <a:prstClr val="black">
                <a:alpha val="40000"/>
              </a:prstClr>
            </a:outerShdw>
          </a:effectLst>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p>
            <a:r>
              <a:rPr lang="id-ID" b="1" dirty="0">
                <a:latin typeface="Arabic Typesetting" panose="03020402040406030203" pitchFamily="66" charset="-78"/>
                <a:cs typeface="Arabic Typesetting" panose="03020402040406030203" pitchFamily="66" charset="-78"/>
              </a:rPr>
              <a:t> The Influence of Social Motives and Leadership on Youth Participation in The Development of Educational Tourism in Kediri </a:t>
            </a:r>
            <a:r>
              <a:rPr lang="id-ID" b="1" dirty="0" smtClean="0">
                <a:latin typeface="Arabic Typesetting" panose="03020402040406030203" pitchFamily="66" charset="-78"/>
                <a:cs typeface="Arabic Typesetting" panose="03020402040406030203" pitchFamily="66" charset="-78"/>
              </a:rPr>
              <a:t>Regency</a:t>
            </a:r>
            <a:r>
              <a:rPr lang="id-ID" dirty="0">
                <a:latin typeface="Arabic Typesetting" panose="03020402040406030203" pitchFamily="66" charset="-78"/>
                <a:cs typeface="Arabic Typesetting" panose="03020402040406030203" pitchFamily="66" charset="-78"/>
              </a:rPr>
              <a:t/>
            </a:r>
            <a:br>
              <a:rPr lang="id-ID" dirty="0">
                <a:latin typeface="Arabic Typesetting" panose="03020402040406030203" pitchFamily="66" charset="-78"/>
                <a:cs typeface="Arabic Typesetting" panose="03020402040406030203" pitchFamily="66" charset="-78"/>
              </a:rPr>
            </a:br>
            <a:endParaRPr lang="id-ID" dirty="0">
              <a:latin typeface="Arabic Typesetting" panose="03020402040406030203" pitchFamily="66" charset="-78"/>
              <a:cs typeface="Arabic Typesetting" panose="03020402040406030203" pitchFamily="66" charset="-78"/>
            </a:endParaRPr>
          </a:p>
        </p:txBody>
      </p:sp>
      <p:pic>
        <p:nvPicPr>
          <p:cNvPr id="3096" name="Picture 24" descr="Business PowerPoint Background, HQ Business PPT Templates - Slide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665537"/>
            <a:ext cx="9170009" cy="3192463"/>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2537560" y="4490983"/>
            <a:ext cx="5832648" cy="830997"/>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r>
              <a:rPr lang="id-ID" sz="2400" dirty="0" smtClean="0">
                <a:solidFill>
                  <a:schemeClr val="accent5">
                    <a:lumMod val="75000"/>
                  </a:schemeClr>
                </a:solidFill>
                <a:latin typeface="Bernard MT Condensed" panose="02050806060905020404" pitchFamily="18" charset="0"/>
              </a:rPr>
              <a:t>Tri Mukti, Sapja Anantanyu, Mulyanto</a:t>
            </a:r>
            <a:br>
              <a:rPr lang="id-ID" sz="2400" dirty="0" smtClean="0">
                <a:solidFill>
                  <a:schemeClr val="accent5">
                    <a:lumMod val="75000"/>
                  </a:schemeClr>
                </a:solidFill>
                <a:latin typeface="Bernard MT Condensed" panose="02050806060905020404" pitchFamily="18" charset="0"/>
              </a:rPr>
            </a:br>
            <a:endParaRPr lang="id-ID" sz="2400" dirty="0">
              <a:solidFill>
                <a:schemeClr val="accent5">
                  <a:lumMod val="75000"/>
                </a:schemeClr>
              </a:solidFill>
              <a:latin typeface="Bernard MT Condensed" panose="02050806060905020404" pitchFamily="18" charset="0"/>
            </a:endParaRPr>
          </a:p>
        </p:txBody>
      </p:sp>
      <p:sp>
        <p:nvSpPr>
          <p:cNvPr id="15" name="AutoShape 26" descr="Logo UNS (Universitas Sebelas Maret) Surakarta | Di Sini Rudi Susanto"/>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6" name="AutoShape 28" descr="Logo UNS (Universitas Sebelas Maret) Surakarta | Di Sini Rudi Susanto"/>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7" name="AutoShape 30" descr="Logo UNS (Universitas Sebelas Maret) Surakarta | Di Sini Rudi Susanto"/>
          <p:cNvSpPr>
            <a:spLocks noChangeAspect="1" noChangeArrowheads="1"/>
          </p:cNvSpPr>
          <p:nvPr/>
        </p:nvSpPr>
        <p:spPr bwMode="auto">
          <a:xfrm>
            <a:off x="1374775" y="107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8" name="AutoShape 32" descr="Logo UNS (Universitas Sebelas Maret) Surakarta | Di Sini Rudi Susanto"/>
          <p:cNvSpPr>
            <a:spLocks noChangeAspect="1" noChangeArrowheads="1"/>
          </p:cNvSpPr>
          <p:nvPr/>
        </p:nvSpPr>
        <p:spPr bwMode="auto">
          <a:xfrm>
            <a:off x="1527175" y="122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9" name="AutoShape 34" descr="Logo UNS (Universitas Sebelas Maret) – vektor | Rosyid WZ's Blog"/>
          <p:cNvSpPr>
            <a:spLocks noChangeAspect="1" noChangeArrowheads="1"/>
          </p:cNvSpPr>
          <p:nvPr/>
        </p:nvSpPr>
        <p:spPr bwMode="auto">
          <a:xfrm>
            <a:off x="1679575" y="137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20" name="AutoShape 36" descr="Logo UNS (Universitas Sebelas Maret) – vektor | Rosyid WZ's Blog"/>
          <p:cNvSpPr>
            <a:spLocks noChangeAspect="1" noChangeArrowheads="1"/>
          </p:cNvSpPr>
          <p:nvPr/>
        </p:nvSpPr>
        <p:spPr bwMode="auto">
          <a:xfrm>
            <a:off x="1831975" y="153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21" name="AutoShape 38" descr="Logo UNS (Universitas Sebelas Maret) – vektor | Rosyid WZ's Blog"/>
          <p:cNvSpPr>
            <a:spLocks noChangeAspect="1" noChangeArrowheads="1"/>
          </p:cNvSpPr>
          <p:nvPr/>
        </p:nvSpPr>
        <p:spPr bwMode="auto">
          <a:xfrm>
            <a:off x="1984375" y="1684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pic>
        <p:nvPicPr>
          <p:cNvPr id="3112" name="Picture 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176" y="0"/>
            <a:ext cx="2828925" cy="1379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105280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onumen Simpang Lima Gumul - Wikipedia bahasa Indonesia, ensiklopedia bebas"/>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8660" y="-171400"/>
            <a:ext cx="9144000" cy="7029400"/>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909E8E84-426E-40DD-AFC4-6F175D3DCCD1}">
              <a14:hiddenFill xmlns:a14="http://schemas.microsoft.com/office/drawing/2010/main">
                <a:solidFill>
                  <a:srgbClr val="FFFFFF"/>
                </a:solidFill>
              </a14:hiddenFill>
            </a:ext>
          </a:extLst>
        </p:spPr>
      </p:pic>
      <p:sp>
        <p:nvSpPr>
          <p:cNvPr id="2" name="Rectangle 1"/>
          <p:cNvSpPr/>
          <p:nvPr/>
        </p:nvSpPr>
        <p:spPr>
          <a:xfrm>
            <a:off x="4345" y="-128589"/>
            <a:ext cx="8960143" cy="1124744"/>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800" dirty="0" smtClean="0">
                <a:solidFill>
                  <a:schemeClr val="tx1"/>
                </a:solidFill>
                <a:effectLst>
                  <a:outerShdw blurRad="50800" dist="38100" dir="2700000" algn="tl" rotWithShape="0">
                    <a:prstClr val="black">
                      <a:alpha val="40000"/>
                    </a:prstClr>
                  </a:outerShdw>
                </a:effectLst>
                <a:latin typeface="Bernard MT Condensed" panose="02050806060905020404" pitchFamily="18" charset="0"/>
              </a:rPr>
              <a:t>INTRODUCTION</a:t>
            </a:r>
            <a:endParaRPr lang="ko-KR" altLang="en-US" sz="4800" dirty="0">
              <a:solidFill>
                <a:schemeClr val="tx1"/>
              </a:solidFill>
              <a:effectLst>
                <a:outerShdw blurRad="50800" dist="38100" dir="2700000" algn="tl" rotWithShape="0">
                  <a:prstClr val="black">
                    <a:alpha val="40000"/>
                  </a:prstClr>
                </a:outerShdw>
              </a:effectLst>
              <a:latin typeface="Bernard MT Condensed" panose="02050806060905020404" pitchFamily="18" charset="0"/>
            </a:endParaRPr>
          </a:p>
        </p:txBody>
      </p:sp>
      <p:cxnSp>
        <p:nvCxnSpPr>
          <p:cNvPr id="4" name="Straight Connector 3"/>
          <p:cNvCxnSpPr/>
          <p:nvPr/>
        </p:nvCxnSpPr>
        <p:spPr>
          <a:xfrm>
            <a:off x="-28660" y="908720"/>
            <a:ext cx="3664556" cy="0"/>
          </a:xfrm>
          <a:prstGeom prst="line">
            <a:avLst/>
          </a:prstGeom>
          <a:effectLst>
            <a:glow rad="63500">
              <a:schemeClr val="accent3">
                <a:satMod val="175000"/>
                <a:alpha val="40000"/>
              </a:schemeClr>
            </a:glow>
            <a:outerShdw blurRad="40000" dist="23000" dir="5400000" rotWithShape="0">
              <a:srgbClr val="000000">
                <a:alpha val="35000"/>
              </a:srgbClr>
            </a:outerShdw>
          </a:effectLst>
        </p:spPr>
        <p:style>
          <a:lnRef idx="3">
            <a:schemeClr val="accent5"/>
          </a:lnRef>
          <a:fillRef idx="0">
            <a:schemeClr val="accent5"/>
          </a:fillRef>
          <a:effectRef idx="2">
            <a:schemeClr val="accent5"/>
          </a:effectRef>
          <a:fontRef idx="minor">
            <a:schemeClr val="tx1"/>
          </a:fontRef>
        </p:style>
      </p:cxnSp>
      <p:sp>
        <p:nvSpPr>
          <p:cNvPr id="10" name="Rectangle 9"/>
          <p:cNvSpPr/>
          <p:nvPr/>
        </p:nvSpPr>
        <p:spPr>
          <a:xfrm>
            <a:off x="49551" y="1124744"/>
            <a:ext cx="4666465" cy="1512168"/>
          </a:xfrm>
          <a:prstGeom prst="rect">
            <a:avLst/>
          </a:prstGeom>
          <a:solidFill>
            <a:schemeClr val="accent1">
              <a:lumMod val="60000"/>
              <a:lumOff val="40000"/>
            </a:schemeClr>
          </a:solidFill>
          <a:ln>
            <a:solidFill>
              <a:schemeClr val="bg1"/>
            </a:solidFill>
          </a:ln>
          <a:effectLst>
            <a:outerShdw blurRad="63500" sx="102000" sy="102000" algn="ctr"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1600" b="1" dirty="0">
                <a:solidFill>
                  <a:schemeClr val="accent2">
                    <a:lumMod val="75000"/>
                  </a:schemeClr>
                </a:solidFill>
                <a:effectLst>
                  <a:glow rad="139700">
                    <a:schemeClr val="accent3">
                      <a:satMod val="175000"/>
                      <a:alpha val="40000"/>
                    </a:schemeClr>
                  </a:glow>
                </a:effectLst>
                <a:latin typeface="Kartika" panose="02020503030404060203" pitchFamily="18" charset="0"/>
                <a:cs typeface="Kartika" panose="02020503030404060203" pitchFamily="18" charset="0"/>
              </a:rPr>
              <a:t>Tourism is one of the fastest growing industries in Indonesia, through various development plans and tourism development which carried out by the government, tourism is expected to continue to grow significantly</a:t>
            </a:r>
            <a:r>
              <a:rPr lang="en-US" sz="1600" b="1" dirty="0">
                <a:solidFill>
                  <a:schemeClr val="accent2">
                    <a:lumMod val="75000"/>
                  </a:schemeClr>
                </a:solidFill>
                <a:effectLst>
                  <a:glow rad="139700">
                    <a:schemeClr val="accent3">
                      <a:satMod val="175000"/>
                      <a:alpha val="40000"/>
                    </a:schemeClr>
                  </a:glow>
                </a:effectLst>
                <a:latin typeface="Kartika" panose="02020503030404060203" pitchFamily="18" charset="0"/>
                <a:cs typeface="Kartika" panose="02020503030404060203" pitchFamily="18" charset="0"/>
              </a:rPr>
              <a:t>. </a:t>
            </a:r>
            <a:endParaRPr lang="id-ID" sz="1600" b="1" dirty="0">
              <a:solidFill>
                <a:schemeClr val="accent2">
                  <a:lumMod val="75000"/>
                </a:schemeClr>
              </a:solidFill>
              <a:effectLst>
                <a:glow rad="139700">
                  <a:schemeClr val="accent3">
                    <a:satMod val="175000"/>
                    <a:alpha val="40000"/>
                  </a:schemeClr>
                </a:glow>
              </a:effectLst>
              <a:latin typeface="Kartika" panose="02020503030404060203" pitchFamily="18" charset="0"/>
              <a:cs typeface="Kartika" panose="02020503030404060203" pitchFamily="18" charset="0"/>
            </a:endParaRPr>
          </a:p>
        </p:txBody>
      </p:sp>
      <p:sp>
        <p:nvSpPr>
          <p:cNvPr id="12" name="Rectangle 11"/>
          <p:cNvSpPr/>
          <p:nvPr/>
        </p:nvSpPr>
        <p:spPr>
          <a:xfrm>
            <a:off x="49551" y="2892245"/>
            <a:ext cx="4597466" cy="1512168"/>
          </a:xfrm>
          <a:prstGeom prst="rect">
            <a:avLst/>
          </a:prstGeom>
          <a:solidFill>
            <a:schemeClr val="bg1">
              <a:lumMod val="65000"/>
            </a:schemeClr>
          </a:solidFill>
          <a:ln>
            <a:solidFill>
              <a:schemeClr val="bg1"/>
            </a:solidFill>
          </a:ln>
          <a:effectLst>
            <a:outerShdw blurRad="63500" sx="102000" sy="102000" algn="ctr"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1600" b="1" dirty="0">
                <a:effectLst>
                  <a:glow rad="228600">
                    <a:schemeClr val="accent4">
                      <a:satMod val="175000"/>
                      <a:alpha val="40000"/>
                    </a:schemeClr>
                  </a:glow>
                </a:effectLst>
              </a:rPr>
              <a:t>Kediri Regency has a potential sector to be developed, namely education-themed tourism such as educational villages, guava agro-education tours, pumpkin education villages and honey education villages.</a:t>
            </a:r>
            <a:endParaRPr lang="id-ID" sz="1600" b="1" dirty="0">
              <a:solidFill>
                <a:schemeClr val="tx1"/>
              </a:solidFill>
              <a:effectLst>
                <a:glow rad="228600">
                  <a:schemeClr val="accent4">
                    <a:satMod val="175000"/>
                    <a:alpha val="40000"/>
                  </a:schemeClr>
                </a:glow>
              </a:effectLst>
              <a:latin typeface="Kartika" panose="02020503030404060203" pitchFamily="18" charset="0"/>
              <a:cs typeface="Kartika" panose="02020503030404060203" pitchFamily="18" charset="0"/>
            </a:endParaRPr>
          </a:p>
        </p:txBody>
      </p:sp>
      <p:cxnSp>
        <p:nvCxnSpPr>
          <p:cNvPr id="13" name="Straight Connector 12"/>
          <p:cNvCxnSpPr/>
          <p:nvPr/>
        </p:nvCxnSpPr>
        <p:spPr>
          <a:xfrm>
            <a:off x="4742045" y="1124744"/>
            <a:ext cx="0" cy="5733256"/>
          </a:xfrm>
          <a:prstGeom prst="line">
            <a:avLst/>
          </a:prstGeom>
        </p:spPr>
        <p:style>
          <a:lnRef idx="1">
            <a:schemeClr val="dk1"/>
          </a:lnRef>
          <a:fillRef idx="0">
            <a:schemeClr val="dk1"/>
          </a:fillRef>
          <a:effectRef idx="0">
            <a:schemeClr val="dk1"/>
          </a:effectRef>
          <a:fontRef idx="minor">
            <a:schemeClr val="tx1"/>
          </a:fontRef>
        </p:style>
      </p:cxnSp>
      <p:sp>
        <p:nvSpPr>
          <p:cNvPr id="15" name="Rectangle 14"/>
          <p:cNvSpPr/>
          <p:nvPr/>
        </p:nvSpPr>
        <p:spPr>
          <a:xfrm>
            <a:off x="49551" y="4581128"/>
            <a:ext cx="4711671" cy="1872208"/>
          </a:xfrm>
          <a:prstGeom prst="rect">
            <a:avLst/>
          </a:prstGeom>
          <a:solidFill>
            <a:schemeClr val="accent2">
              <a:lumMod val="40000"/>
              <a:lumOff val="60000"/>
            </a:schemeClr>
          </a:solidFill>
          <a:ln>
            <a:solidFill>
              <a:schemeClr val="bg1"/>
            </a:solidFill>
          </a:ln>
          <a:effectLst>
            <a:outerShdw blurRad="63500" sx="102000" sy="102000" algn="ctr"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1600" dirty="0">
                <a:solidFill>
                  <a:srgbClr val="FFFF00"/>
                </a:solidFill>
                <a:effectLst>
                  <a:glow rad="228600">
                    <a:schemeClr val="accent6">
                      <a:satMod val="175000"/>
                      <a:alpha val="40000"/>
                    </a:schemeClr>
                  </a:glow>
                </a:effectLst>
              </a:rPr>
              <a:t>Cooper in Sunaryo </a:t>
            </a:r>
            <a:r>
              <a:rPr lang="en-US" sz="1600" dirty="0" smtClean="0">
                <a:solidFill>
                  <a:srgbClr val="FFFF00"/>
                </a:solidFill>
                <a:effectLst>
                  <a:glow rad="228600">
                    <a:schemeClr val="accent6">
                      <a:satMod val="175000"/>
                      <a:alpha val="40000"/>
                    </a:schemeClr>
                  </a:glow>
                </a:effectLst>
              </a:rPr>
              <a:t>explained </a:t>
            </a:r>
            <a:r>
              <a:rPr lang="en-US" sz="1600" dirty="0">
                <a:solidFill>
                  <a:srgbClr val="FFFF00"/>
                </a:solidFill>
                <a:effectLst>
                  <a:glow rad="228600">
                    <a:schemeClr val="accent6">
                      <a:satMod val="175000"/>
                      <a:alpha val="40000"/>
                    </a:schemeClr>
                  </a:glow>
                </a:effectLst>
              </a:rPr>
              <a:t>that the framework for developing a tourism destination consists of main components, namely tourist attractions, amenities, accessibility and public facilities.</a:t>
            </a:r>
            <a:endParaRPr lang="id-ID" sz="1600" b="1" dirty="0">
              <a:solidFill>
                <a:srgbClr val="FFFF00"/>
              </a:solidFill>
              <a:effectLst>
                <a:glow rad="228600">
                  <a:schemeClr val="accent6">
                    <a:satMod val="175000"/>
                    <a:alpha val="40000"/>
                  </a:schemeClr>
                </a:glow>
              </a:effectLst>
              <a:latin typeface="Kartika" panose="02020503030404060203" pitchFamily="18" charset="0"/>
              <a:cs typeface="Kartika" panose="02020503030404060203" pitchFamily="18"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1025831216"/>
              </p:ext>
            </p:extLst>
          </p:nvPr>
        </p:nvGraphicFramePr>
        <p:xfrm>
          <a:off x="4860032" y="1152965"/>
          <a:ext cx="4104456" cy="3266479"/>
        </p:xfrm>
        <a:graphic>
          <a:graphicData uri="http://schemas.openxmlformats.org/drawingml/2006/table">
            <a:tbl>
              <a:tblPr firstRow="1" firstCol="1" bandRow="1">
                <a:tableStyleId>{E269D01E-BC32-4049-B463-5C60D7B0CCD2}</a:tableStyleId>
              </a:tblPr>
              <a:tblGrid>
                <a:gridCol w="1821180"/>
                <a:gridCol w="483076"/>
                <a:gridCol w="720080"/>
                <a:gridCol w="1080120"/>
              </a:tblGrid>
              <a:tr h="304591">
                <a:tc rowSpan="2">
                  <a:txBody>
                    <a:bodyPr/>
                    <a:lstStyle/>
                    <a:p>
                      <a:pPr algn="ctr">
                        <a:lnSpc>
                          <a:spcPct val="115000"/>
                        </a:lnSpc>
                        <a:spcAft>
                          <a:spcPts val="0"/>
                        </a:spcAft>
                      </a:pPr>
                      <a:r>
                        <a:rPr lang="id-ID" sz="900" dirty="0">
                          <a:solidFill>
                            <a:schemeClr val="tx1"/>
                          </a:solidFill>
                          <a:effectLst/>
                        </a:rPr>
                        <a:t>Characteristics according to (Cooper, 1995):</a:t>
                      </a:r>
                      <a:endParaRPr lang="id-ID" sz="900" dirty="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3">
                  <a:txBody>
                    <a:bodyPr/>
                    <a:lstStyle/>
                    <a:p>
                      <a:pPr algn="ctr">
                        <a:lnSpc>
                          <a:spcPct val="115000"/>
                        </a:lnSpc>
                        <a:spcAft>
                          <a:spcPts val="0"/>
                        </a:spcAft>
                      </a:pPr>
                      <a:r>
                        <a:rPr lang="id-ID" sz="900">
                          <a:solidFill>
                            <a:schemeClr val="tx1"/>
                          </a:solidFill>
                          <a:effectLst/>
                        </a:rPr>
                        <a:t>Availability of Characteristics</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id-ID"/>
                    </a:p>
                  </a:txBody>
                  <a:tcPr/>
                </a:tc>
                <a:tc hMerge="1">
                  <a:txBody>
                    <a:bodyPr/>
                    <a:lstStyle/>
                    <a:p>
                      <a:endParaRPr lang="id-ID"/>
                    </a:p>
                  </a:txBody>
                  <a:tcPr/>
                </a:tc>
              </a:tr>
              <a:tr h="534937">
                <a:tc vMerge="1">
                  <a:txBody>
                    <a:bodyPr/>
                    <a:lstStyle/>
                    <a:p>
                      <a:endParaRPr lang="id-ID"/>
                    </a:p>
                  </a:txBody>
                  <a:tcPr/>
                </a:tc>
                <a:tc>
                  <a:txBody>
                    <a:bodyPr/>
                    <a:lstStyle/>
                    <a:p>
                      <a:pPr algn="ctr">
                        <a:lnSpc>
                          <a:spcPct val="115000"/>
                        </a:lnSpc>
                        <a:spcAft>
                          <a:spcPts val="0"/>
                        </a:spcAft>
                      </a:pPr>
                      <a:r>
                        <a:rPr lang="en-US" sz="900">
                          <a:solidFill>
                            <a:schemeClr val="tx1"/>
                          </a:solidFill>
                          <a:effectLst/>
                        </a:rPr>
                        <a:t>Honey Villages</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Educational Agro Tourism</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Pumpkin Education Village</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71186">
                <a:tc gridSpan="3">
                  <a:txBody>
                    <a:bodyPr/>
                    <a:lstStyle/>
                    <a:p>
                      <a:pPr>
                        <a:lnSpc>
                          <a:spcPct val="115000"/>
                        </a:lnSpc>
                        <a:spcAft>
                          <a:spcPts val="0"/>
                        </a:spcAft>
                      </a:pPr>
                      <a:r>
                        <a:rPr lang="id-ID" sz="900">
                          <a:solidFill>
                            <a:schemeClr val="tx1"/>
                          </a:solidFill>
                          <a:effectLst/>
                        </a:rPr>
                        <a:t>Tourist attraction object</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id-ID"/>
                    </a:p>
                  </a:txBody>
                  <a:tcPr/>
                </a:tc>
                <a:tc hMerge="1">
                  <a:txBody>
                    <a:bodyPr/>
                    <a:lstStyle/>
                    <a:p>
                      <a:endParaRPr lang="id-ID"/>
                    </a:p>
                  </a:txBody>
                  <a:tcPr/>
                </a:tc>
                <a:tc>
                  <a:txBody>
                    <a:bodyPr/>
                    <a:lstStyle/>
                    <a:p>
                      <a:pPr>
                        <a:lnSpc>
                          <a:spcPct val="115000"/>
                        </a:lnSpc>
                        <a:spcAft>
                          <a:spcPts val="0"/>
                        </a:spcAft>
                      </a:pPr>
                      <a:r>
                        <a:rPr lang="id-ID" sz="900">
                          <a:solidFill>
                            <a:schemeClr val="tx1"/>
                          </a:solidFill>
                          <a:effectLst/>
                        </a:rPr>
                        <a:t> </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71186">
                <a:tc>
                  <a:txBody>
                    <a:bodyPr/>
                    <a:lstStyle/>
                    <a:p>
                      <a:pPr>
                        <a:lnSpc>
                          <a:spcPct val="115000"/>
                        </a:lnSpc>
                        <a:spcAft>
                          <a:spcPts val="0"/>
                        </a:spcAft>
                      </a:pPr>
                      <a:r>
                        <a:rPr lang="en-US" sz="900">
                          <a:solidFill>
                            <a:schemeClr val="tx1"/>
                          </a:solidFill>
                          <a:effectLst/>
                        </a:rPr>
                        <a:t>Uniqueness</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71186">
                <a:tc gridSpan="3">
                  <a:txBody>
                    <a:bodyPr/>
                    <a:lstStyle/>
                    <a:p>
                      <a:pPr>
                        <a:lnSpc>
                          <a:spcPct val="115000"/>
                        </a:lnSpc>
                        <a:spcAft>
                          <a:spcPts val="0"/>
                        </a:spcAft>
                      </a:pPr>
                      <a:r>
                        <a:rPr lang="en-US" sz="900" dirty="0">
                          <a:solidFill>
                            <a:schemeClr val="tx1"/>
                          </a:solidFill>
                          <a:effectLst/>
                        </a:rPr>
                        <a:t>Accessibility</a:t>
                      </a:r>
                      <a:endParaRPr lang="id-ID" sz="900" dirty="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id-ID"/>
                    </a:p>
                  </a:txBody>
                  <a:tcPr/>
                </a:tc>
                <a:tc hMerge="1">
                  <a:txBody>
                    <a:bodyPr/>
                    <a:lstStyle/>
                    <a:p>
                      <a:endParaRPr lang="id-ID"/>
                    </a:p>
                  </a:txBody>
                  <a:tcPr/>
                </a:tc>
                <a:tc>
                  <a:txBody>
                    <a:bodyPr/>
                    <a:lstStyle/>
                    <a:p>
                      <a:pPr>
                        <a:lnSpc>
                          <a:spcPct val="115000"/>
                        </a:lnSpc>
                        <a:spcAft>
                          <a:spcPts val="0"/>
                        </a:spcAft>
                      </a:pPr>
                      <a:r>
                        <a:rPr lang="id-ID" sz="900">
                          <a:solidFill>
                            <a:schemeClr val="tx1"/>
                          </a:solidFill>
                          <a:effectLst/>
                        </a:rPr>
                        <a:t> </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71186">
                <a:tc>
                  <a:txBody>
                    <a:bodyPr/>
                    <a:lstStyle/>
                    <a:p>
                      <a:pPr>
                        <a:lnSpc>
                          <a:spcPct val="115000"/>
                        </a:lnSpc>
                        <a:spcAft>
                          <a:spcPts val="0"/>
                        </a:spcAft>
                      </a:pPr>
                      <a:r>
                        <a:rPr lang="en-US" sz="900">
                          <a:solidFill>
                            <a:schemeClr val="tx1"/>
                          </a:solidFill>
                          <a:effectLst/>
                        </a:rPr>
                        <a:t>Local Transportation</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71186">
                <a:tc>
                  <a:txBody>
                    <a:bodyPr/>
                    <a:lstStyle/>
                    <a:p>
                      <a:pPr>
                        <a:lnSpc>
                          <a:spcPct val="115000"/>
                        </a:lnSpc>
                        <a:spcAft>
                          <a:spcPts val="0"/>
                        </a:spcAft>
                      </a:pPr>
                      <a:r>
                        <a:rPr lang="id-ID" sz="900">
                          <a:solidFill>
                            <a:schemeClr val="tx1"/>
                          </a:solidFill>
                          <a:effectLst/>
                        </a:rPr>
                        <a:t>Terminal</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71186">
                <a:tc gridSpan="3">
                  <a:txBody>
                    <a:bodyPr/>
                    <a:lstStyle/>
                    <a:p>
                      <a:pPr>
                        <a:lnSpc>
                          <a:spcPct val="115000"/>
                        </a:lnSpc>
                        <a:spcAft>
                          <a:spcPts val="0"/>
                        </a:spcAft>
                      </a:pPr>
                      <a:r>
                        <a:rPr lang="id-ID" sz="900">
                          <a:solidFill>
                            <a:schemeClr val="tx1"/>
                          </a:solidFill>
                          <a:effectLst/>
                        </a:rPr>
                        <a:t>Amenit</a:t>
                      </a:r>
                      <a:r>
                        <a:rPr lang="en-US" sz="900">
                          <a:solidFill>
                            <a:schemeClr val="tx1"/>
                          </a:solidFill>
                          <a:effectLst/>
                        </a:rPr>
                        <a:t>ies</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id-ID"/>
                    </a:p>
                  </a:txBody>
                  <a:tcPr/>
                </a:tc>
                <a:tc hMerge="1">
                  <a:txBody>
                    <a:bodyPr/>
                    <a:lstStyle/>
                    <a:p>
                      <a:endParaRPr lang="id-ID"/>
                    </a:p>
                  </a:txBody>
                  <a:tcPr/>
                </a:tc>
                <a:tc>
                  <a:txBody>
                    <a:bodyPr/>
                    <a:lstStyle/>
                    <a:p>
                      <a:pPr>
                        <a:lnSpc>
                          <a:spcPct val="115000"/>
                        </a:lnSpc>
                        <a:spcAft>
                          <a:spcPts val="0"/>
                        </a:spcAft>
                      </a:pPr>
                      <a:r>
                        <a:rPr lang="id-ID" sz="900" dirty="0">
                          <a:solidFill>
                            <a:schemeClr val="tx1"/>
                          </a:solidFill>
                          <a:effectLst/>
                        </a:rPr>
                        <a:t> </a:t>
                      </a:r>
                      <a:endParaRPr lang="id-ID" sz="9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71186">
                <a:tc>
                  <a:txBody>
                    <a:bodyPr/>
                    <a:lstStyle/>
                    <a:p>
                      <a:pPr>
                        <a:lnSpc>
                          <a:spcPct val="115000"/>
                        </a:lnSpc>
                        <a:spcAft>
                          <a:spcPts val="0"/>
                        </a:spcAft>
                      </a:pPr>
                      <a:r>
                        <a:rPr lang="id-ID" sz="900">
                          <a:solidFill>
                            <a:schemeClr val="tx1"/>
                          </a:solidFill>
                          <a:effectLst/>
                        </a:rPr>
                        <a:t>Accommodation (lodging)</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71186">
                <a:tc>
                  <a:txBody>
                    <a:bodyPr/>
                    <a:lstStyle/>
                    <a:p>
                      <a:pPr>
                        <a:lnSpc>
                          <a:spcPct val="115000"/>
                        </a:lnSpc>
                        <a:spcAft>
                          <a:spcPts val="0"/>
                        </a:spcAft>
                      </a:pPr>
                      <a:r>
                        <a:rPr lang="id-ID" sz="900">
                          <a:solidFill>
                            <a:schemeClr val="tx1"/>
                          </a:solidFill>
                          <a:effectLst/>
                        </a:rPr>
                        <a:t>Provision of food and beverages</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71186">
                <a:tc>
                  <a:txBody>
                    <a:bodyPr/>
                    <a:lstStyle/>
                    <a:p>
                      <a:pPr>
                        <a:lnSpc>
                          <a:spcPct val="115000"/>
                        </a:lnSpc>
                        <a:spcAft>
                          <a:spcPts val="0"/>
                        </a:spcAft>
                      </a:pPr>
                      <a:r>
                        <a:rPr lang="id-ID" sz="900">
                          <a:solidFill>
                            <a:schemeClr val="tx1"/>
                          </a:solidFill>
                          <a:effectLst/>
                        </a:rPr>
                        <a:t>Supermarkets / Department stores</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53061">
                <a:tc>
                  <a:txBody>
                    <a:bodyPr/>
                    <a:lstStyle/>
                    <a:p>
                      <a:pPr>
                        <a:lnSpc>
                          <a:spcPct val="115000"/>
                        </a:lnSpc>
                        <a:spcAft>
                          <a:spcPts val="0"/>
                        </a:spcAft>
                      </a:pPr>
                      <a:r>
                        <a:rPr lang="id-ID" sz="900">
                          <a:solidFill>
                            <a:schemeClr val="tx1"/>
                          </a:solidFill>
                          <a:effectLst/>
                        </a:rPr>
                        <a:t>Open public spaces / entertainment venues</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90844">
                <a:tc gridSpan="3">
                  <a:txBody>
                    <a:bodyPr/>
                    <a:lstStyle/>
                    <a:p>
                      <a:pPr>
                        <a:lnSpc>
                          <a:spcPct val="115000"/>
                        </a:lnSpc>
                        <a:spcAft>
                          <a:spcPts val="0"/>
                        </a:spcAft>
                      </a:pPr>
                      <a:r>
                        <a:rPr lang="id-ID" sz="900">
                          <a:solidFill>
                            <a:schemeClr val="tx1"/>
                          </a:solidFill>
                          <a:effectLst/>
                        </a:rPr>
                        <a:t>Ancillary Service</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id-ID"/>
                    </a:p>
                  </a:txBody>
                  <a:tcPr/>
                </a:tc>
                <a:tc hMerge="1">
                  <a:txBody>
                    <a:bodyPr/>
                    <a:lstStyle/>
                    <a:p>
                      <a:endParaRPr lang="id-ID"/>
                    </a:p>
                  </a:txBody>
                  <a:tcPr/>
                </a:tc>
                <a:tc>
                  <a:txBody>
                    <a:bodyPr/>
                    <a:lstStyle/>
                    <a:p>
                      <a:pPr>
                        <a:lnSpc>
                          <a:spcPct val="115000"/>
                        </a:lnSpc>
                        <a:spcAft>
                          <a:spcPts val="0"/>
                        </a:spcAft>
                      </a:pPr>
                      <a:r>
                        <a:rPr lang="id-ID" sz="900">
                          <a:solidFill>
                            <a:schemeClr val="tx1"/>
                          </a:solidFill>
                          <a:effectLst/>
                        </a:rPr>
                        <a:t> </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71186">
                <a:tc>
                  <a:txBody>
                    <a:bodyPr/>
                    <a:lstStyle/>
                    <a:p>
                      <a:pPr>
                        <a:lnSpc>
                          <a:spcPct val="115000"/>
                        </a:lnSpc>
                        <a:spcAft>
                          <a:spcPts val="0"/>
                        </a:spcAft>
                      </a:pPr>
                      <a:r>
                        <a:rPr lang="id-ID" sz="900">
                          <a:solidFill>
                            <a:schemeClr val="tx1"/>
                          </a:solidFill>
                          <a:effectLst/>
                        </a:rPr>
                        <a:t>Service organization</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71186">
                <a:tc>
                  <a:txBody>
                    <a:bodyPr/>
                    <a:lstStyle/>
                    <a:p>
                      <a:pPr>
                        <a:lnSpc>
                          <a:spcPct val="115000"/>
                        </a:lnSpc>
                        <a:spcAft>
                          <a:spcPts val="0"/>
                        </a:spcAft>
                      </a:pPr>
                      <a:r>
                        <a:rPr lang="id-ID" sz="900">
                          <a:solidFill>
                            <a:schemeClr val="tx1"/>
                          </a:solidFill>
                          <a:effectLst/>
                        </a:rPr>
                        <a:t>Visit package</a:t>
                      </a:r>
                      <a:endParaRPr lang="id-ID" sz="900">
                        <a:solidFill>
                          <a:schemeClr val="tx1"/>
                        </a:solidFill>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a:solidFill>
                            <a:schemeClr val="tx1"/>
                          </a:solidFill>
                          <a:effectLst/>
                        </a:rPr>
                        <a:t>√</a:t>
                      </a:r>
                      <a:endParaRPr lang="id-ID" sz="90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Aft>
                          <a:spcPts val="0"/>
                        </a:spcAft>
                      </a:pPr>
                      <a:r>
                        <a:rPr lang="id-ID" sz="900" dirty="0">
                          <a:solidFill>
                            <a:schemeClr val="tx1"/>
                          </a:solidFill>
                          <a:effectLst/>
                        </a:rPr>
                        <a:t>-</a:t>
                      </a:r>
                      <a:endParaRPr lang="id-ID" sz="9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
        <p:nvSpPr>
          <p:cNvPr id="18" name="Rectangle 17"/>
          <p:cNvSpPr/>
          <p:nvPr/>
        </p:nvSpPr>
        <p:spPr>
          <a:xfrm>
            <a:off x="4859854" y="4581128"/>
            <a:ext cx="4100417" cy="1872208"/>
          </a:xfrm>
          <a:prstGeom prst="rect">
            <a:avLst/>
          </a:prstGeom>
          <a:solidFill>
            <a:schemeClr val="bg1">
              <a:lumMod val="50000"/>
            </a:schemeClr>
          </a:solidFill>
          <a:ln>
            <a:solidFill>
              <a:schemeClr val="bg1"/>
            </a:solidFill>
          </a:ln>
          <a:effectLst>
            <a:outerShdw blurRad="63500" sx="102000" sy="102000" algn="ctr"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1400" dirty="0">
                <a:solidFill>
                  <a:schemeClr val="bg1"/>
                </a:solidFill>
                <a:effectLst>
                  <a:glow rad="228600">
                    <a:schemeClr val="accent5">
                      <a:satMod val="175000"/>
                      <a:alpha val="40000"/>
                    </a:schemeClr>
                  </a:glow>
                </a:effectLst>
              </a:rPr>
              <a:t>Based on the table, there are several components that have not been fulfilled in the three districts. This phenomenon is interesting to research as an evaluation and assessment of youth participation in the aspect of opportunity viewed from the social motives and leadership of local leaders in the development of educational tourism so far.</a:t>
            </a:r>
          </a:p>
        </p:txBody>
      </p:sp>
    </p:spTree>
    <p:extLst>
      <p:ext uri="{BB962C8B-B14F-4D97-AF65-F5344CB8AC3E}">
        <p14:creationId xmlns:p14="http://schemas.microsoft.com/office/powerpoint/2010/main" val="325144261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7991"/>
            <a:ext cx="9226030" cy="70578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 name="Group 7"/>
          <p:cNvGrpSpPr/>
          <p:nvPr/>
        </p:nvGrpSpPr>
        <p:grpSpPr>
          <a:xfrm rot="2504682">
            <a:off x="7671585" y="8949"/>
            <a:ext cx="1210210" cy="1681952"/>
            <a:chOff x="1359132" y="345882"/>
            <a:chExt cx="1966239" cy="4200564"/>
          </a:xfrm>
        </p:grpSpPr>
        <p:grpSp>
          <p:nvGrpSpPr>
            <p:cNvPr id="9" name="Group 8"/>
            <p:cNvGrpSpPr/>
            <p:nvPr/>
          </p:nvGrpSpPr>
          <p:grpSpPr>
            <a:xfrm>
              <a:off x="2073901" y="2186669"/>
              <a:ext cx="501313" cy="2359777"/>
              <a:chOff x="2810055" y="1677194"/>
              <a:chExt cx="535258" cy="2519562"/>
            </a:xfrm>
          </p:grpSpPr>
          <p:sp>
            <p:nvSpPr>
              <p:cNvPr id="22" name="Rectangle 8"/>
              <p:cNvSpPr/>
              <p:nvPr/>
            </p:nvSpPr>
            <p:spPr>
              <a:xfrm>
                <a:off x="2810675" y="3399597"/>
                <a:ext cx="534638" cy="779141"/>
              </a:xfrm>
              <a:custGeom>
                <a:avLst/>
                <a:gdLst/>
                <a:ahLst/>
                <a:cxnLst/>
                <a:rect l="l" t="t" r="r" b="b"/>
                <a:pathLst>
                  <a:path w="1802378" h="1800199">
                    <a:moveTo>
                      <a:pt x="0" y="0"/>
                    </a:moveTo>
                    <a:lnTo>
                      <a:pt x="1802378" y="0"/>
                    </a:lnTo>
                    <a:lnTo>
                      <a:pt x="1802378" y="289727"/>
                    </a:lnTo>
                    <a:lnTo>
                      <a:pt x="1801366" y="289727"/>
                    </a:lnTo>
                    <a:lnTo>
                      <a:pt x="901188" y="1800199"/>
                    </a:lnTo>
                    <a:lnTo>
                      <a:pt x="1012" y="289727"/>
                    </a:lnTo>
                    <a:lnTo>
                      <a:pt x="0" y="289727"/>
                    </a:lnTo>
                    <a:lnTo>
                      <a:pt x="0" y="288030"/>
                    </a:lnTo>
                    <a:close/>
                  </a:path>
                </a:pathLst>
              </a:cu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23" name="Rectangle 8"/>
              <p:cNvSpPr/>
              <p:nvPr/>
            </p:nvSpPr>
            <p:spPr>
              <a:xfrm>
                <a:off x="2984722" y="3392706"/>
                <a:ext cx="180870" cy="787996"/>
              </a:xfrm>
              <a:custGeom>
                <a:avLst/>
                <a:gdLst>
                  <a:gd name="connsiteX0" fmla="*/ 0 w 1359043"/>
                  <a:gd name="connsiteY0" fmla="*/ 0 h 1813992"/>
                  <a:gd name="connsiteX1" fmla="*/ 1359043 w 1359043"/>
                  <a:gd name="connsiteY1" fmla="*/ 0 h 1813992"/>
                  <a:gd name="connsiteX2" fmla="*/ 1359043 w 1359043"/>
                  <a:gd name="connsiteY2" fmla="*/ 212596 h 1813992"/>
                  <a:gd name="connsiteX3" fmla="*/ 806822 w 1359043"/>
                  <a:gd name="connsiteY3" fmla="*/ 1813992 h 1813992"/>
                  <a:gd name="connsiteX4" fmla="*/ 1012 w 1359043"/>
                  <a:gd name="connsiteY4" fmla="*/ 289727 h 1813992"/>
                  <a:gd name="connsiteX5" fmla="*/ 0 w 1359043"/>
                  <a:gd name="connsiteY5" fmla="*/ 289727 h 1813992"/>
                  <a:gd name="connsiteX6" fmla="*/ 0 w 1359043"/>
                  <a:gd name="connsiteY6" fmla="*/ 288030 h 1813992"/>
                  <a:gd name="connsiteX7" fmla="*/ 0 w 1359043"/>
                  <a:gd name="connsiteY7" fmla="*/ 0 h 1813992"/>
                  <a:gd name="connsiteX0" fmla="*/ 0 w 1359043"/>
                  <a:gd name="connsiteY0" fmla="*/ 0 h 1820658"/>
                  <a:gd name="connsiteX1" fmla="*/ 1359043 w 1359043"/>
                  <a:gd name="connsiteY1" fmla="*/ 0 h 1820658"/>
                  <a:gd name="connsiteX2" fmla="*/ 1359043 w 1359043"/>
                  <a:gd name="connsiteY2" fmla="*/ 212596 h 1820658"/>
                  <a:gd name="connsiteX3" fmla="*/ 720119 w 1359043"/>
                  <a:gd name="connsiteY3" fmla="*/ 1820658 h 1820658"/>
                  <a:gd name="connsiteX4" fmla="*/ 1012 w 1359043"/>
                  <a:gd name="connsiteY4" fmla="*/ 289727 h 1820658"/>
                  <a:gd name="connsiteX5" fmla="*/ 0 w 1359043"/>
                  <a:gd name="connsiteY5" fmla="*/ 289727 h 1820658"/>
                  <a:gd name="connsiteX6" fmla="*/ 0 w 1359043"/>
                  <a:gd name="connsiteY6" fmla="*/ 288030 h 1820658"/>
                  <a:gd name="connsiteX7" fmla="*/ 0 w 1359043"/>
                  <a:gd name="connsiteY7" fmla="*/ 0 h 1820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9043" h="1820658">
                    <a:moveTo>
                      <a:pt x="0" y="0"/>
                    </a:moveTo>
                    <a:lnTo>
                      <a:pt x="1359043" y="0"/>
                    </a:lnTo>
                    <a:lnTo>
                      <a:pt x="1359043" y="212596"/>
                    </a:lnTo>
                    <a:lnTo>
                      <a:pt x="720119" y="1820658"/>
                    </a:lnTo>
                    <a:lnTo>
                      <a:pt x="1012" y="289727"/>
                    </a:lnTo>
                    <a:lnTo>
                      <a:pt x="0" y="289727"/>
                    </a:lnTo>
                    <a:lnTo>
                      <a:pt x="0" y="288030"/>
                    </a:lnTo>
                    <a:lnTo>
                      <a:pt x="0" y="0"/>
                    </a:lnTo>
                    <a:close/>
                  </a:path>
                </a:pathLst>
              </a:cu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24" name="Rectangle 8"/>
              <p:cNvSpPr/>
              <p:nvPr/>
            </p:nvSpPr>
            <p:spPr>
              <a:xfrm>
                <a:off x="2810055" y="3399597"/>
                <a:ext cx="264192" cy="763141"/>
              </a:xfrm>
              <a:custGeom>
                <a:avLst/>
                <a:gdLst>
                  <a:gd name="connsiteX0" fmla="*/ 0 w 1345558"/>
                  <a:gd name="connsiteY0" fmla="*/ 0 h 1783227"/>
                  <a:gd name="connsiteX1" fmla="*/ 897414 w 1345558"/>
                  <a:gd name="connsiteY1" fmla="*/ 0 h 1783227"/>
                  <a:gd name="connsiteX2" fmla="*/ 901843 w 1345558"/>
                  <a:gd name="connsiteY2" fmla="*/ 212596 h 1783227"/>
                  <a:gd name="connsiteX3" fmla="*/ 1345558 w 1345558"/>
                  <a:gd name="connsiteY3" fmla="*/ 1783227 h 1783227"/>
                  <a:gd name="connsiteX4" fmla="*/ 1012 w 1345558"/>
                  <a:gd name="connsiteY4" fmla="*/ 289727 h 1783227"/>
                  <a:gd name="connsiteX5" fmla="*/ 0 w 1345558"/>
                  <a:gd name="connsiteY5" fmla="*/ 289727 h 1783227"/>
                  <a:gd name="connsiteX6" fmla="*/ 0 w 1345558"/>
                  <a:gd name="connsiteY6" fmla="*/ 288030 h 1783227"/>
                  <a:gd name="connsiteX7" fmla="*/ 0 w 1345558"/>
                  <a:gd name="connsiteY7" fmla="*/ 0 h 1783227"/>
                  <a:gd name="connsiteX0" fmla="*/ 0 w 1331023"/>
                  <a:gd name="connsiteY0" fmla="*/ 0 h 1763232"/>
                  <a:gd name="connsiteX1" fmla="*/ 897414 w 1331023"/>
                  <a:gd name="connsiteY1" fmla="*/ 0 h 1763232"/>
                  <a:gd name="connsiteX2" fmla="*/ 901843 w 1331023"/>
                  <a:gd name="connsiteY2" fmla="*/ 212596 h 1763232"/>
                  <a:gd name="connsiteX3" fmla="*/ 1331023 w 1331023"/>
                  <a:gd name="connsiteY3" fmla="*/ 1763232 h 1763232"/>
                  <a:gd name="connsiteX4" fmla="*/ 1012 w 1331023"/>
                  <a:gd name="connsiteY4" fmla="*/ 289727 h 1763232"/>
                  <a:gd name="connsiteX5" fmla="*/ 0 w 1331023"/>
                  <a:gd name="connsiteY5" fmla="*/ 289727 h 1763232"/>
                  <a:gd name="connsiteX6" fmla="*/ 0 w 1331023"/>
                  <a:gd name="connsiteY6" fmla="*/ 288030 h 1763232"/>
                  <a:gd name="connsiteX7" fmla="*/ 0 w 1331023"/>
                  <a:gd name="connsiteY7" fmla="*/ 0 h 1763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1023" h="1763232">
                    <a:moveTo>
                      <a:pt x="0" y="0"/>
                    </a:moveTo>
                    <a:lnTo>
                      <a:pt x="897414" y="0"/>
                    </a:lnTo>
                    <a:cubicBezTo>
                      <a:pt x="898890" y="70865"/>
                      <a:pt x="900367" y="141731"/>
                      <a:pt x="901843" y="212596"/>
                    </a:cubicBezTo>
                    <a:lnTo>
                      <a:pt x="1331023" y="1763232"/>
                    </a:lnTo>
                    <a:lnTo>
                      <a:pt x="1012" y="289727"/>
                    </a:lnTo>
                    <a:lnTo>
                      <a:pt x="0" y="289727"/>
                    </a:lnTo>
                    <a:lnTo>
                      <a:pt x="0" y="288030"/>
                    </a:lnTo>
                    <a:lnTo>
                      <a:pt x="0" y="0"/>
                    </a:lnTo>
                    <a:close/>
                  </a:path>
                </a:pathLst>
              </a:cu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25" name="Rectangle 2"/>
              <p:cNvSpPr/>
              <p:nvPr/>
            </p:nvSpPr>
            <p:spPr>
              <a:xfrm>
                <a:off x="2811292" y="1677194"/>
                <a:ext cx="177768" cy="1815900"/>
              </a:xfrm>
              <a:custGeom>
                <a:avLst/>
                <a:gdLst/>
                <a:ahLst/>
                <a:cxnLst/>
                <a:rect l="l" t="t" r="r" b="b"/>
                <a:pathLst>
                  <a:path w="571061" h="4392488">
                    <a:moveTo>
                      <a:pt x="0" y="0"/>
                    </a:moveTo>
                    <a:lnTo>
                      <a:pt x="571061" y="0"/>
                    </a:lnTo>
                    <a:lnTo>
                      <a:pt x="571061" y="4392488"/>
                    </a:lnTo>
                    <a:lnTo>
                      <a:pt x="560315" y="4392488"/>
                    </a:lnTo>
                    <a:cubicBezTo>
                      <a:pt x="531263" y="4268191"/>
                      <a:pt x="419108" y="4176464"/>
                      <a:pt x="285530" y="4176464"/>
                    </a:cubicBezTo>
                    <a:cubicBezTo>
                      <a:pt x="151952" y="4176464"/>
                      <a:pt x="39798" y="4268191"/>
                      <a:pt x="10747" y="4392488"/>
                    </a:cubicBezTo>
                    <a:lnTo>
                      <a:pt x="0" y="4392488"/>
                    </a:lnTo>
                    <a:close/>
                  </a:path>
                </a:pathLst>
              </a:cu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26" name="Rectangle 2"/>
              <p:cNvSpPr/>
              <p:nvPr/>
            </p:nvSpPr>
            <p:spPr>
              <a:xfrm>
                <a:off x="2987824" y="1677195"/>
                <a:ext cx="177768" cy="1815900"/>
              </a:xfrm>
              <a:custGeom>
                <a:avLst/>
                <a:gdLst/>
                <a:ahLst/>
                <a:cxnLst/>
                <a:rect l="l" t="t" r="r" b="b"/>
                <a:pathLst>
                  <a:path w="571061" h="4392488">
                    <a:moveTo>
                      <a:pt x="0" y="0"/>
                    </a:moveTo>
                    <a:lnTo>
                      <a:pt x="571061" y="0"/>
                    </a:lnTo>
                    <a:lnTo>
                      <a:pt x="571061" y="4392488"/>
                    </a:lnTo>
                    <a:lnTo>
                      <a:pt x="560315" y="4392488"/>
                    </a:lnTo>
                    <a:cubicBezTo>
                      <a:pt x="531263" y="4268191"/>
                      <a:pt x="419108" y="4176464"/>
                      <a:pt x="285530" y="4176464"/>
                    </a:cubicBezTo>
                    <a:cubicBezTo>
                      <a:pt x="151952" y="4176464"/>
                      <a:pt x="39798" y="4268191"/>
                      <a:pt x="10747" y="4392488"/>
                    </a:cubicBezTo>
                    <a:lnTo>
                      <a:pt x="0" y="4392488"/>
                    </a:lnTo>
                    <a:close/>
                  </a:path>
                </a:pathLst>
              </a:cu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27" name="Rectangle 2"/>
              <p:cNvSpPr/>
              <p:nvPr/>
            </p:nvSpPr>
            <p:spPr>
              <a:xfrm>
                <a:off x="3165590" y="1677196"/>
                <a:ext cx="177768" cy="1815899"/>
              </a:xfrm>
              <a:custGeom>
                <a:avLst/>
                <a:gdLst/>
                <a:ahLst/>
                <a:cxnLst/>
                <a:rect l="l" t="t" r="r" b="b"/>
                <a:pathLst>
                  <a:path w="571061" h="4392488">
                    <a:moveTo>
                      <a:pt x="0" y="0"/>
                    </a:moveTo>
                    <a:lnTo>
                      <a:pt x="571061" y="0"/>
                    </a:lnTo>
                    <a:lnTo>
                      <a:pt x="571061" y="4392488"/>
                    </a:lnTo>
                    <a:lnTo>
                      <a:pt x="560315" y="4392488"/>
                    </a:lnTo>
                    <a:cubicBezTo>
                      <a:pt x="531263" y="4268191"/>
                      <a:pt x="419108" y="4176464"/>
                      <a:pt x="285530" y="4176464"/>
                    </a:cubicBezTo>
                    <a:cubicBezTo>
                      <a:pt x="151952" y="4176464"/>
                      <a:pt x="39798" y="4268191"/>
                      <a:pt x="10747" y="4392488"/>
                    </a:cubicBezTo>
                    <a:lnTo>
                      <a:pt x="0" y="4392488"/>
                    </a:lnTo>
                    <a:close/>
                  </a:path>
                </a:pathLst>
              </a:cu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28" name="Isosceles Triangle 27"/>
              <p:cNvSpPr/>
              <p:nvPr/>
            </p:nvSpPr>
            <p:spPr>
              <a:xfrm rot="10800000">
                <a:off x="2987823" y="3961239"/>
                <a:ext cx="177768" cy="235517"/>
              </a:xfrm>
              <a:prstGeom prst="triangle">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grpSp>
          <p:nvGrpSpPr>
            <p:cNvPr id="10" name="Group 9"/>
            <p:cNvGrpSpPr/>
            <p:nvPr/>
          </p:nvGrpSpPr>
          <p:grpSpPr>
            <a:xfrm>
              <a:off x="1359132" y="345882"/>
              <a:ext cx="1966239" cy="1811155"/>
              <a:chOff x="1888981" y="1110787"/>
              <a:chExt cx="2254374" cy="2076562"/>
            </a:xfrm>
          </p:grpSpPr>
          <p:sp>
            <p:nvSpPr>
              <p:cNvPr id="11" name="Teardrop 30"/>
              <p:cNvSpPr/>
              <p:nvPr/>
            </p:nvSpPr>
            <p:spPr>
              <a:xfrm rot="8100000">
                <a:off x="2322441" y="1563466"/>
                <a:ext cx="1333455" cy="1333457"/>
              </a:xfrm>
              <a:custGeom>
                <a:avLst/>
                <a:gdLst>
                  <a:gd name="connsiteX0" fmla="*/ 293361 w 2192670"/>
                  <a:gd name="connsiteY0" fmla="*/ 1899310 h 2192671"/>
                  <a:gd name="connsiteX1" fmla="*/ 0 w 2192670"/>
                  <a:gd name="connsiteY1" fmla="*/ 1191074 h 2192671"/>
                  <a:gd name="connsiteX2" fmla="*/ 1001597 w 2192670"/>
                  <a:gd name="connsiteY2" fmla="*/ 189477 h 2192671"/>
                  <a:gd name="connsiteX3" fmla="*/ 1341342 w 2192670"/>
                  <a:gd name="connsiteY3" fmla="*/ 189477 h 2192671"/>
                  <a:gd name="connsiteX4" fmla="*/ 1530818 w 2192670"/>
                  <a:gd name="connsiteY4" fmla="*/ 0 h 2192671"/>
                  <a:gd name="connsiteX5" fmla="*/ 1806586 w 2192670"/>
                  <a:gd name="connsiteY5" fmla="*/ 0 h 2192671"/>
                  <a:gd name="connsiteX6" fmla="*/ 1996062 w 2192670"/>
                  <a:gd name="connsiteY6" fmla="*/ 189477 h 2192671"/>
                  <a:gd name="connsiteX7" fmla="*/ 2003194 w 2192670"/>
                  <a:gd name="connsiteY7" fmla="*/ 189477 h 2192671"/>
                  <a:gd name="connsiteX8" fmla="*/ 2003194 w 2192670"/>
                  <a:gd name="connsiteY8" fmla="*/ 196609 h 2192671"/>
                  <a:gd name="connsiteX9" fmla="*/ 2192670 w 2192670"/>
                  <a:gd name="connsiteY9" fmla="*/ 386085 h 2192671"/>
                  <a:gd name="connsiteX10" fmla="*/ 2192670 w 2192670"/>
                  <a:gd name="connsiteY10" fmla="*/ 661852 h 2192671"/>
                  <a:gd name="connsiteX11" fmla="*/ 2003193 w 2192670"/>
                  <a:gd name="connsiteY11" fmla="*/ 851329 h 2192671"/>
                  <a:gd name="connsiteX12" fmla="*/ 2003194 w 2192670"/>
                  <a:gd name="connsiteY12" fmla="*/ 1191074 h 2192671"/>
                  <a:gd name="connsiteX13" fmla="*/ 1001597 w 2192670"/>
                  <a:gd name="connsiteY13" fmla="*/ 2192671 h 2192671"/>
                  <a:gd name="connsiteX14" fmla="*/ 293361 w 2192670"/>
                  <a:gd name="connsiteY14" fmla="*/ 1899310 h 219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2670" h="2192671">
                    <a:moveTo>
                      <a:pt x="293361" y="1899310"/>
                    </a:moveTo>
                    <a:cubicBezTo>
                      <a:pt x="112107" y="1718057"/>
                      <a:pt x="0" y="1467657"/>
                      <a:pt x="0" y="1191074"/>
                    </a:cubicBezTo>
                    <a:cubicBezTo>
                      <a:pt x="0" y="637907"/>
                      <a:pt x="448430" y="189477"/>
                      <a:pt x="1001597" y="189477"/>
                    </a:cubicBezTo>
                    <a:lnTo>
                      <a:pt x="1341342" y="189477"/>
                    </a:lnTo>
                    <a:lnTo>
                      <a:pt x="1530818" y="0"/>
                    </a:lnTo>
                    <a:cubicBezTo>
                      <a:pt x="1606970" y="-76151"/>
                      <a:pt x="1730435" y="-76151"/>
                      <a:pt x="1806586" y="0"/>
                    </a:cubicBezTo>
                    <a:lnTo>
                      <a:pt x="1996062" y="189477"/>
                    </a:lnTo>
                    <a:lnTo>
                      <a:pt x="2003194" y="189477"/>
                    </a:lnTo>
                    <a:lnTo>
                      <a:pt x="2003194" y="196609"/>
                    </a:lnTo>
                    <a:lnTo>
                      <a:pt x="2192670" y="386085"/>
                    </a:lnTo>
                    <a:cubicBezTo>
                      <a:pt x="2268822" y="462236"/>
                      <a:pt x="2268822" y="585701"/>
                      <a:pt x="2192670" y="661852"/>
                    </a:cubicBezTo>
                    <a:lnTo>
                      <a:pt x="2003193" y="851329"/>
                    </a:lnTo>
                    <a:cubicBezTo>
                      <a:pt x="2003193" y="964577"/>
                      <a:pt x="2003194" y="1077826"/>
                      <a:pt x="2003194" y="1191074"/>
                    </a:cubicBezTo>
                    <a:cubicBezTo>
                      <a:pt x="2003194" y="1744241"/>
                      <a:pt x="1554764" y="2192671"/>
                      <a:pt x="1001597" y="2192671"/>
                    </a:cubicBezTo>
                    <a:cubicBezTo>
                      <a:pt x="725014" y="2192671"/>
                      <a:pt x="474614" y="2080563"/>
                      <a:pt x="293361" y="1899310"/>
                    </a:cubicBezTo>
                    <a:close/>
                  </a:path>
                </a:pathLst>
              </a:cu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a:p>
            </p:txBody>
          </p:sp>
          <p:sp>
            <p:nvSpPr>
              <p:cNvPr id="12" name="Trapezoid 11"/>
              <p:cNvSpPr/>
              <p:nvPr/>
            </p:nvSpPr>
            <p:spPr>
              <a:xfrm rot="10800000">
                <a:off x="2751763" y="2230194"/>
                <a:ext cx="457200" cy="783671"/>
              </a:xfrm>
              <a:prstGeom prst="trapezoid">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3" name="Rounded Rectangle 12"/>
              <p:cNvSpPr/>
              <p:nvPr/>
            </p:nvSpPr>
            <p:spPr>
              <a:xfrm rot="2700000">
                <a:off x="3710962" y="1407964"/>
                <a:ext cx="119821" cy="299553"/>
              </a:xfrm>
              <a:prstGeom prst="roundRect">
                <a:avLst>
                  <a:gd name="adj" fmla="val 50000"/>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4" name="Rounded Rectangle 13"/>
              <p:cNvSpPr/>
              <p:nvPr/>
            </p:nvSpPr>
            <p:spPr>
              <a:xfrm rot="18900000" flipH="1">
                <a:off x="2156327" y="1407964"/>
                <a:ext cx="119821" cy="299553"/>
              </a:xfrm>
              <a:prstGeom prst="roundRect">
                <a:avLst>
                  <a:gd name="adj" fmla="val 50000"/>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5" name="Rounded Rectangle 14"/>
              <p:cNvSpPr/>
              <p:nvPr/>
            </p:nvSpPr>
            <p:spPr>
              <a:xfrm>
                <a:off x="2935970" y="1110787"/>
                <a:ext cx="119821" cy="299553"/>
              </a:xfrm>
              <a:prstGeom prst="roundRect">
                <a:avLst>
                  <a:gd name="adj" fmla="val 50000"/>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6" name="Rounded Rectangle 15"/>
              <p:cNvSpPr/>
              <p:nvPr/>
            </p:nvSpPr>
            <p:spPr>
              <a:xfrm rot="5400000">
                <a:off x="3933668" y="1996109"/>
                <a:ext cx="119821" cy="299553"/>
              </a:xfrm>
              <a:prstGeom prst="roundRect">
                <a:avLst>
                  <a:gd name="adj" fmla="val 50000"/>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7" name="Rounded Rectangle 16"/>
              <p:cNvSpPr/>
              <p:nvPr/>
            </p:nvSpPr>
            <p:spPr>
              <a:xfrm rot="16200000" flipH="1">
                <a:off x="1978847" y="1919902"/>
                <a:ext cx="119821" cy="299553"/>
              </a:xfrm>
              <a:prstGeom prst="roundRect">
                <a:avLst>
                  <a:gd name="adj" fmla="val 50000"/>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8" name="Rounded Rectangle 17"/>
              <p:cNvSpPr/>
              <p:nvPr/>
            </p:nvSpPr>
            <p:spPr>
              <a:xfrm>
                <a:off x="2692290" y="3074683"/>
                <a:ext cx="612000" cy="112666"/>
              </a:xfrm>
              <a:prstGeom prst="roundRect">
                <a:avLst>
                  <a:gd name="adj" fmla="val 50000"/>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ko-KR" altLang="en-US" dirty="0"/>
              </a:p>
            </p:txBody>
          </p:sp>
          <p:sp>
            <p:nvSpPr>
              <p:cNvPr id="19" name="Rounded Rectangle 18"/>
              <p:cNvSpPr/>
              <p:nvPr/>
            </p:nvSpPr>
            <p:spPr>
              <a:xfrm>
                <a:off x="2833284" y="2139702"/>
                <a:ext cx="71867" cy="179668"/>
              </a:xfrm>
              <a:prstGeom prst="roundRect">
                <a:avLst>
                  <a:gd name="adj" fmla="val 50000"/>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0" name="Rounded Rectangle 19"/>
              <p:cNvSpPr/>
              <p:nvPr/>
            </p:nvSpPr>
            <p:spPr>
              <a:xfrm>
                <a:off x="2957504" y="2139702"/>
                <a:ext cx="71867" cy="179668"/>
              </a:xfrm>
              <a:prstGeom prst="roundRect">
                <a:avLst>
                  <a:gd name="adj" fmla="val 50000"/>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1" name="Rounded Rectangle 20"/>
              <p:cNvSpPr/>
              <p:nvPr/>
            </p:nvSpPr>
            <p:spPr>
              <a:xfrm>
                <a:off x="3081724" y="2139702"/>
                <a:ext cx="71867" cy="179668"/>
              </a:xfrm>
              <a:prstGeom prst="roundRect">
                <a:avLst>
                  <a:gd name="adj" fmla="val 50000"/>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grpSp>
      <p:sp>
        <p:nvSpPr>
          <p:cNvPr id="7" name="Rectangle 6"/>
          <p:cNvSpPr/>
          <p:nvPr/>
        </p:nvSpPr>
        <p:spPr>
          <a:xfrm>
            <a:off x="160788" y="1301838"/>
            <a:ext cx="7429806" cy="1018530"/>
          </a:xfrm>
          <a:prstGeom prst="rect">
            <a:avLst/>
          </a:prstGeom>
          <a:solidFill>
            <a:schemeClr val="bg1"/>
          </a:solidFill>
          <a:ln>
            <a:solidFill>
              <a:schemeClr val="bg1"/>
            </a:solidFill>
          </a:ln>
          <a:effectLst>
            <a:outerShdw blurRad="63500" sx="102000" sy="102000" algn="ctr"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r>
              <a:rPr lang="en-US" sz="2400" b="1" dirty="0" smtClean="0">
                <a:solidFill>
                  <a:srgbClr val="FF0000"/>
                </a:solidFill>
              </a:rPr>
              <a:t>This research is aimed at determining the influence of social motives </a:t>
            </a:r>
            <a:r>
              <a:rPr lang="id-ID" sz="2400" b="1" dirty="0" smtClean="0">
                <a:solidFill>
                  <a:srgbClr val="FF0000"/>
                </a:solidFill>
              </a:rPr>
              <a:t> and </a:t>
            </a:r>
            <a:r>
              <a:rPr lang="en-US" sz="2400" b="1" dirty="0" smtClean="0">
                <a:solidFill>
                  <a:srgbClr val="FF0000"/>
                </a:solidFill>
              </a:rPr>
              <a:t>local leadership in the development of educational tourism in Kediri. </a:t>
            </a:r>
            <a:endParaRPr lang="en-US" sz="2400" b="1" dirty="0">
              <a:solidFill>
                <a:srgbClr val="FF0000"/>
              </a:solidFill>
            </a:endParaRPr>
          </a:p>
        </p:txBody>
      </p:sp>
      <p:sp>
        <p:nvSpPr>
          <p:cNvPr id="31" name="Rectangle 30"/>
          <p:cNvSpPr/>
          <p:nvPr/>
        </p:nvSpPr>
        <p:spPr>
          <a:xfrm>
            <a:off x="-324544" y="202979"/>
            <a:ext cx="3405456" cy="92333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id-ID"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139700">
                    <a:schemeClr val="accent6">
                      <a:satMod val="175000"/>
                      <a:alpha val="40000"/>
                    </a:schemeClr>
                  </a:glow>
                </a:effectLst>
                <a:latin typeface="Bernard MT Condensed" panose="02050806060905020404" pitchFamily="18" charset="0"/>
              </a:rPr>
              <a:t>Purpose</a:t>
            </a:r>
            <a:endParaRPr lang="id-ID"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139700">
                  <a:schemeClr val="accent6">
                    <a:satMod val="175000"/>
                    <a:alpha val="40000"/>
                  </a:schemeClr>
                </a:glow>
              </a:effectLst>
            </a:endParaRPr>
          </a:p>
        </p:txBody>
      </p:sp>
      <p:grpSp>
        <p:nvGrpSpPr>
          <p:cNvPr id="35" name="Group 34"/>
          <p:cNvGrpSpPr/>
          <p:nvPr/>
        </p:nvGrpSpPr>
        <p:grpSpPr>
          <a:xfrm rot="2504682">
            <a:off x="7433595" y="1961211"/>
            <a:ext cx="1210210" cy="2237460"/>
            <a:chOff x="1359132" y="345882"/>
            <a:chExt cx="1966239" cy="4200564"/>
          </a:xfrm>
        </p:grpSpPr>
        <p:grpSp>
          <p:nvGrpSpPr>
            <p:cNvPr id="36" name="Group 35"/>
            <p:cNvGrpSpPr/>
            <p:nvPr/>
          </p:nvGrpSpPr>
          <p:grpSpPr>
            <a:xfrm>
              <a:off x="2073901" y="2186669"/>
              <a:ext cx="501313" cy="2359777"/>
              <a:chOff x="2810055" y="1677194"/>
              <a:chExt cx="535258" cy="2519562"/>
            </a:xfrm>
          </p:grpSpPr>
          <p:sp>
            <p:nvSpPr>
              <p:cNvPr id="49" name="Rectangle 8"/>
              <p:cNvSpPr/>
              <p:nvPr/>
            </p:nvSpPr>
            <p:spPr>
              <a:xfrm>
                <a:off x="2810675" y="3399597"/>
                <a:ext cx="534638" cy="779141"/>
              </a:xfrm>
              <a:custGeom>
                <a:avLst/>
                <a:gdLst/>
                <a:ahLst/>
                <a:cxnLst/>
                <a:rect l="l" t="t" r="r" b="b"/>
                <a:pathLst>
                  <a:path w="1802378" h="1800199">
                    <a:moveTo>
                      <a:pt x="0" y="0"/>
                    </a:moveTo>
                    <a:lnTo>
                      <a:pt x="1802378" y="0"/>
                    </a:lnTo>
                    <a:lnTo>
                      <a:pt x="1802378" y="289727"/>
                    </a:lnTo>
                    <a:lnTo>
                      <a:pt x="1801366" y="289727"/>
                    </a:lnTo>
                    <a:lnTo>
                      <a:pt x="901188" y="1800199"/>
                    </a:lnTo>
                    <a:lnTo>
                      <a:pt x="1012" y="289727"/>
                    </a:lnTo>
                    <a:lnTo>
                      <a:pt x="0" y="289727"/>
                    </a:lnTo>
                    <a:lnTo>
                      <a:pt x="0" y="288030"/>
                    </a:lnTo>
                    <a:close/>
                  </a:path>
                </a:pathLst>
              </a:cu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sp>
            <p:nvSpPr>
              <p:cNvPr id="50" name="Rectangle 8"/>
              <p:cNvSpPr/>
              <p:nvPr/>
            </p:nvSpPr>
            <p:spPr>
              <a:xfrm>
                <a:off x="2984722" y="3392706"/>
                <a:ext cx="180870" cy="787996"/>
              </a:xfrm>
              <a:custGeom>
                <a:avLst/>
                <a:gdLst>
                  <a:gd name="connsiteX0" fmla="*/ 0 w 1359043"/>
                  <a:gd name="connsiteY0" fmla="*/ 0 h 1813992"/>
                  <a:gd name="connsiteX1" fmla="*/ 1359043 w 1359043"/>
                  <a:gd name="connsiteY1" fmla="*/ 0 h 1813992"/>
                  <a:gd name="connsiteX2" fmla="*/ 1359043 w 1359043"/>
                  <a:gd name="connsiteY2" fmla="*/ 212596 h 1813992"/>
                  <a:gd name="connsiteX3" fmla="*/ 806822 w 1359043"/>
                  <a:gd name="connsiteY3" fmla="*/ 1813992 h 1813992"/>
                  <a:gd name="connsiteX4" fmla="*/ 1012 w 1359043"/>
                  <a:gd name="connsiteY4" fmla="*/ 289727 h 1813992"/>
                  <a:gd name="connsiteX5" fmla="*/ 0 w 1359043"/>
                  <a:gd name="connsiteY5" fmla="*/ 289727 h 1813992"/>
                  <a:gd name="connsiteX6" fmla="*/ 0 w 1359043"/>
                  <a:gd name="connsiteY6" fmla="*/ 288030 h 1813992"/>
                  <a:gd name="connsiteX7" fmla="*/ 0 w 1359043"/>
                  <a:gd name="connsiteY7" fmla="*/ 0 h 1813992"/>
                  <a:gd name="connsiteX0" fmla="*/ 0 w 1359043"/>
                  <a:gd name="connsiteY0" fmla="*/ 0 h 1820658"/>
                  <a:gd name="connsiteX1" fmla="*/ 1359043 w 1359043"/>
                  <a:gd name="connsiteY1" fmla="*/ 0 h 1820658"/>
                  <a:gd name="connsiteX2" fmla="*/ 1359043 w 1359043"/>
                  <a:gd name="connsiteY2" fmla="*/ 212596 h 1820658"/>
                  <a:gd name="connsiteX3" fmla="*/ 720119 w 1359043"/>
                  <a:gd name="connsiteY3" fmla="*/ 1820658 h 1820658"/>
                  <a:gd name="connsiteX4" fmla="*/ 1012 w 1359043"/>
                  <a:gd name="connsiteY4" fmla="*/ 289727 h 1820658"/>
                  <a:gd name="connsiteX5" fmla="*/ 0 w 1359043"/>
                  <a:gd name="connsiteY5" fmla="*/ 289727 h 1820658"/>
                  <a:gd name="connsiteX6" fmla="*/ 0 w 1359043"/>
                  <a:gd name="connsiteY6" fmla="*/ 288030 h 1820658"/>
                  <a:gd name="connsiteX7" fmla="*/ 0 w 1359043"/>
                  <a:gd name="connsiteY7" fmla="*/ 0 h 1820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9043" h="1820658">
                    <a:moveTo>
                      <a:pt x="0" y="0"/>
                    </a:moveTo>
                    <a:lnTo>
                      <a:pt x="1359043" y="0"/>
                    </a:lnTo>
                    <a:lnTo>
                      <a:pt x="1359043" y="212596"/>
                    </a:lnTo>
                    <a:lnTo>
                      <a:pt x="720119" y="1820658"/>
                    </a:lnTo>
                    <a:lnTo>
                      <a:pt x="1012" y="289727"/>
                    </a:lnTo>
                    <a:lnTo>
                      <a:pt x="0" y="289727"/>
                    </a:lnTo>
                    <a:lnTo>
                      <a:pt x="0" y="288030"/>
                    </a:lnTo>
                    <a:lnTo>
                      <a:pt x="0" y="0"/>
                    </a:lnTo>
                    <a:close/>
                  </a:path>
                </a:pathLst>
              </a:cu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sp>
            <p:nvSpPr>
              <p:cNvPr id="51" name="Rectangle 8"/>
              <p:cNvSpPr/>
              <p:nvPr/>
            </p:nvSpPr>
            <p:spPr>
              <a:xfrm>
                <a:off x="2810055" y="3399597"/>
                <a:ext cx="264192" cy="763141"/>
              </a:xfrm>
              <a:custGeom>
                <a:avLst/>
                <a:gdLst>
                  <a:gd name="connsiteX0" fmla="*/ 0 w 1345558"/>
                  <a:gd name="connsiteY0" fmla="*/ 0 h 1783227"/>
                  <a:gd name="connsiteX1" fmla="*/ 897414 w 1345558"/>
                  <a:gd name="connsiteY1" fmla="*/ 0 h 1783227"/>
                  <a:gd name="connsiteX2" fmla="*/ 901843 w 1345558"/>
                  <a:gd name="connsiteY2" fmla="*/ 212596 h 1783227"/>
                  <a:gd name="connsiteX3" fmla="*/ 1345558 w 1345558"/>
                  <a:gd name="connsiteY3" fmla="*/ 1783227 h 1783227"/>
                  <a:gd name="connsiteX4" fmla="*/ 1012 w 1345558"/>
                  <a:gd name="connsiteY4" fmla="*/ 289727 h 1783227"/>
                  <a:gd name="connsiteX5" fmla="*/ 0 w 1345558"/>
                  <a:gd name="connsiteY5" fmla="*/ 289727 h 1783227"/>
                  <a:gd name="connsiteX6" fmla="*/ 0 w 1345558"/>
                  <a:gd name="connsiteY6" fmla="*/ 288030 h 1783227"/>
                  <a:gd name="connsiteX7" fmla="*/ 0 w 1345558"/>
                  <a:gd name="connsiteY7" fmla="*/ 0 h 1783227"/>
                  <a:gd name="connsiteX0" fmla="*/ 0 w 1331023"/>
                  <a:gd name="connsiteY0" fmla="*/ 0 h 1763232"/>
                  <a:gd name="connsiteX1" fmla="*/ 897414 w 1331023"/>
                  <a:gd name="connsiteY1" fmla="*/ 0 h 1763232"/>
                  <a:gd name="connsiteX2" fmla="*/ 901843 w 1331023"/>
                  <a:gd name="connsiteY2" fmla="*/ 212596 h 1763232"/>
                  <a:gd name="connsiteX3" fmla="*/ 1331023 w 1331023"/>
                  <a:gd name="connsiteY3" fmla="*/ 1763232 h 1763232"/>
                  <a:gd name="connsiteX4" fmla="*/ 1012 w 1331023"/>
                  <a:gd name="connsiteY4" fmla="*/ 289727 h 1763232"/>
                  <a:gd name="connsiteX5" fmla="*/ 0 w 1331023"/>
                  <a:gd name="connsiteY5" fmla="*/ 289727 h 1763232"/>
                  <a:gd name="connsiteX6" fmla="*/ 0 w 1331023"/>
                  <a:gd name="connsiteY6" fmla="*/ 288030 h 1763232"/>
                  <a:gd name="connsiteX7" fmla="*/ 0 w 1331023"/>
                  <a:gd name="connsiteY7" fmla="*/ 0 h 1763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1023" h="1763232">
                    <a:moveTo>
                      <a:pt x="0" y="0"/>
                    </a:moveTo>
                    <a:lnTo>
                      <a:pt x="897414" y="0"/>
                    </a:lnTo>
                    <a:cubicBezTo>
                      <a:pt x="898890" y="70865"/>
                      <a:pt x="900367" y="141731"/>
                      <a:pt x="901843" y="212596"/>
                    </a:cubicBezTo>
                    <a:lnTo>
                      <a:pt x="1331023" y="1763232"/>
                    </a:lnTo>
                    <a:lnTo>
                      <a:pt x="1012" y="289727"/>
                    </a:lnTo>
                    <a:lnTo>
                      <a:pt x="0" y="289727"/>
                    </a:lnTo>
                    <a:lnTo>
                      <a:pt x="0" y="288030"/>
                    </a:lnTo>
                    <a:lnTo>
                      <a:pt x="0" y="0"/>
                    </a:lnTo>
                    <a:close/>
                  </a:path>
                </a:pathLst>
              </a:cu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sp>
            <p:nvSpPr>
              <p:cNvPr id="52" name="Rectangle 2"/>
              <p:cNvSpPr/>
              <p:nvPr/>
            </p:nvSpPr>
            <p:spPr>
              <a:xfrm>
                <a:off x="2811292" y="1677194"/>
                <a:ext cx="177768" cy="1815900"/>
              </a:xfrm>
              <a:custGeom>
                <a:avLst/>
                <a:gdLst/>
                <a:ahLst/>
                <a:cxnLst/>
                <a:rect l="l" t="t" r="r" b="b"/>
                <a:pathLst>
                  <a:path w="571061" h="4392488">
                    <a:moveTo>
                      <a:pt x="0" y="0"/>
                    </a:moveTo>
                    <a:lnTo>
                      <a:pt x="571061" y="0"/>
                    </a:lnTo>
                    <a:lnTo>
                      <a:pt x="571061" y="4392488"/>
                    </a:lnTo>
                    <a:lnTo>
                      <a:pt x="560315" y="4392488"/>
                    </a:lnTo>
                    <a:cubicBezTo>
                      <a:pt x="531263" y="4268191"/>
                      <a:pt x="419108" y="4176464"/>
                      <a:pt x="285530" y="4176464"/>
                    </a:cubicBezTo>
                    <a:cubicBezTo>
                      <a:pt x="151952" y="4176464"/>
                      <a:pt x="39798" y="4268191"/>
                      <a:pt x="10747" y="4392488"/>
                    </a:cubicBezTo>
                    <a:lnTo>
                      <a:pt x="0" y="4392488"/>
                    </a:lnTo>
                    <a:close/>
                  </a:path>
                </a:pathLst>
              </a:cu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sp>
            <p:nvSpPr>
              <p:cNvPr id="53" name="Rectangle 2"/>
              <p:cNvSpPr/>
              <p:nvPr/>
            </p:nvSpPr>
            <p:spPr>
              <a:xfrm>
                <a:off x="2987824" y="1677195"/>
                <a:ext cx="177768" cy="1815900"/>
              </a:xfrm>
              <a:custGeom>
                <a:avLst/>
                <a:gdLst/>
                <a:ahLst/>
                <a:cxnLst/>
                <a:rect l="l" t="t" r="r" b="b"/>
                <a:pathLst>
                  <a:path w="571061" h="4392488">
                    <a:moveTo>
                      <a:pt x="0" y="0"/>
                    </a:moveTo>
                    <a:lnTo>
                      <a:pt x="571061" y="0"/>
                    </a:lnTo>
                    <a:lnTo>
                      <a:pt x="571061" y="4392488"/>
                    </a:lnTo>
                    <a:lnTo>
                      <a:pt x="560315" y="4392488"/>
                    </a:lnTo>
                    <a:cubicBezTo>
                      <a:pt x="531263" y="4268191"/>
                      <a:pt x="419108" y="4176464"/>
                      <a:pt x="285530" y="4176464"/>
                    </a:cubicBezTo>
                    <a:cubicBezTo>
                      <a:pt x="151952" y="4176464"/>
                      <a:pt x="39798" y="4268191"/>
                      <a:pt x="10747" y="4392488"/>
                    </a:cubicBezTo>
                    <a:lnTo>
                      <a:pt x="0" y="4392488"/>
                    </a:lnTo>
                    <a:close/>
                  </a:path>
                </a:pathLst>
              </a:cu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sp>
            <p:nvSpPr>
              <p:cNvPr id="54" name="Rectangle 2"/>
              <p:cNvSpPr/>
              <p:nvPr/>
            </p:nvSpPr>
            <p:spPr>
              <a:xfrm>
                <a:off x="3165590" y="1677196"/>
                <a:ext cx="177768" cy="1815899"/>
              </a:xfrm>
              <a:custGeom>
                <a:avLst/>
                <a:gdLst/>
                <a:ahLst/>
                <a:cxnLst/>
                <a:rect l="l" t="t" r="r" b="b"/>
                <a:pathLst>
                  <a:path w="571061" h="4392488">
                    <a:moveTo>
                      <a:pt x="0" y="0"/>
                    </a:moveTo>
                    <a:lnTo>
                      <a:pt x="571061" y="0"/>
                    </a:lnTo>
                    <a:lnTo>
                      <a:pt x="571061" y="4392488"/>
                    </a:lnTo>
                    <a:lnTo>
                      <a:pt x="560315" y="4392488"/>
                    </a:lnTo>
                    <a:cubicBezTo>
                      <a:pt x="531263" y="4268191"/>
                      <a:pt x="419108" y="4176464"/>
                      <a:pt x="285530" y="4176464"/>
                    </a:cubicBezTo>
                    <a:cubicBezTo>
                      <a:pt x="151952" y="4176464"/>
                      <a:pt x="39798" y="4268191"/>
                      <a:pt x="10747" y="4392488"/>
                    </a:cubicBezTo>
                    <a:lnTo>
                      <a:pt x="0" y="4392488"/>
                    </a:lnTo>
                    <a:close/>
                  </a:path>
                </a:pathLst>
              </a:cu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sp>
            <p:nvSpPr>
              <p:cNvPr id="55" name="Isosceles Triangle 54"/>
              <p:cNvSpPr/>
              <p:nvPr/>
            </p:nvSpPr>
            <p:spPr>
              <a:xfrm rot="10800000">
                <a:off x="2987823" y="3961239"/>
                <a:ext cx="177768" cy="235517"/>
              </a:xfrm>
              <a:prstGeom prst="triangle">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grpSp>
          <p:nvGrpSpPr>
            <p:cNvPr id="37" name="Group 36"/>
            <p:cNvGrpSpPr/>
            <p:nvPr/>
          </p:nvGrpSpPr>
          <p:grpSpPr>
            <a:xfrm>
              <a:off x="1359132" y="345882"/>
              <a:ext cx="1966239" cy="1811155"/>
              <a:chOff x="1888981" y="1110787"/>
              <a:chExt cx="2254374" cy="2076562"/>
            </a:xfrm>
          </p:grpSpPr>
          <p:sp>
            <p:nvSpPr>
              <p:cNvPr id="38" name="Teardrop 30"/>
              <p:cNvSpPr/>
              <p:nvPr/>
            </p:nvSpPr>
            <p:spPr>
              <a:xfrm rot="8100000">
                <a:off x="2322441" y="1563466"/>
                <a:ext cx="1333455" cy="1333457"/>
              </a:xfrm>
              <a:custGeom>
                <a:avLst/>
                <a:gdLst>
                  <a:gd name="connsiteX0" fmla="*/ 293361 w 2192670"/>
                  <a:gd name="connsiteY0" fmla="*/ 1899310 h 2192671"/>
                  <a:gd name="connsiteX1" fmla="*/ 0 w 2192670"/>
                  <a:gd name="connsiteY1" fmla="*/ 1191074 h 2192671"/>
                  <a:gd name="connsiteX2" fmla="*/ 1001597 w 2192670"/>
                  <a:gd name="connsiteY2" fmla="*/ 189477 h 2192671"/>
                  <a:gd name="connsiteX3" fmla="*/ 1341342 w 2192670"/>
                  <a:gd name="connsiteY3" fmla="*/ 189477 h 2192671"/>
                  <a:gd name="connsiteX4" fmla="*/ 1530818 w 2192670"/>
                  <a:gd name="connsiteY4" fmla="*/ 0 h 2192671"/>
                  <a:gd name="connsiteX5" fmla="*/ 1806586 w 2192670"/>
                  <a:gd name="connsiteY5" fmla="*/ 0 h 2192671"/>
                  <a:gd name="connsiteX6" fmla="*/ 1996062 w 2192670"/>
                  <a:gd name="connsiteY6" fmla="*/ 189477 h 2192671"/>
                  <a:gd name="connsiteX7" fmla="*/ 2003194 w 2192670"/>
                  <a:gd name="connsiteY7" fmla="*/ 189477 h 2192671"/>
                  <a:gd name="connsiteX8" fmla="*/ 2003194 w 2192670"/>
                  <a:gd name="connsiteY8" fmla="*/ 196609 h 2192671"/>
                  <a:gd name="connsiteX9" fmla="*/ 2192670 w 2192670"/>
                  <a:gd name="connsiteY9" fmla="*/ 386085 h 2192671"/>
                  <a:gd name="connsiteX10" fmla="*/ 2192670 w 2192670"/>
                  <a:gd name="connsiteY10" fmla="*/ 661852 h 2192671"/>
                  <a:gd name="connsiteX11" fmla="*/ 2003193 w 2192670"/>
                  <a:gd name="connsiteY11" fmla="*/ 851329 h 2192671"/>
                  <a:gd name="connsiteX12" fmla="*/ 2003194 w 2192670"/>
                  <a:gd name="connsiteY12" fmla="*/ 1191074 h 2192671"/>
                  <a:gd name="connsiteX13" fmla="*/ 1001597 w 2192670"/>
                  <a:gd name="connsiteY13" fmla="*/ 2192671 h 2192671"/>
                  <a:gd name="connsiteX14" fmla="*/ 293361 w 2192670"/>
                  <a:gd name="connsiteY14" fmla="*/ 1899310 h 219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2670" h="2192671">
                    <a:moveTo>
                      <a:pt x="293361" y="1899310"/>
                    </a:moveTo>
                    <a:cubicBezTo>
                      <a:pt x="112107" y="1718057"/>
                      <a:pt x="0" y="1467657"/>
                      <a:pt x="0" y="1191074"/>
                    </a:cubicBezTo>
                    <a:cubicBezTo>
                      <a:pt x="0" y="637907"/>
                      <a:pt x="448430" y="189477"/>
                      <a:pt x="1001597" y="189477"/>
                    </a:cubicBezTo>
                    <a:lnTo>
                      <a:pt x="1341342" y="189477"/>
                    </a:lnTo>
                    <a:lnTo>
                      <a:pt x="1530818" y="0"/>
                    </a:lnTo>
                    <a:cubicBezTo>
                      <a:pt x="1606970" y="-76151"/>
                      <a:pt x="1730435" y="-76151"/>
                      <a:pt x="1806586" y="0"/>
                    </a:cubicBezTo>
                    <a:lnTo>
                      <a:pt x="1996062" y="189477"/>
                    </a:lnTo>
                    <a:lnTo>
                      <a:pt x="2003194" y="189477"/>
                    </a:lnTo>
                    <a:lnTo>
                      <a:pt x="2003194" y="196609"/>
                    </a:lnTo>
                    <a:lnTo>
                      <a:pt x="2192670" y="386085"/>
                    </a:lnTo>
                    <a:cubicBezTo>
                      <a:pt x="2268822" y="462236"/>
                      <a:pt x="2268822" y="585701"/>
                      <a:pt x="2192670" y="661852"/>
                    </a:cubicBezTo>
                    <a:lnTo>
                      <a:pt x="2003193" y="851329"/>
                    </a:lnTo>
                    <a:cubicBezTo>
                      <a:pt x="2003193" y="964577"/>
                      <a:pt x="2003194" y="1077826"/>
                      <a:pt x="2003194" y="1191074"/>
                    </a:cubicBezTo>
                    <a:cubicBezTo>
                      <a:pt x="2003194" y="1744241"/>
                      <a:pt x="1554764" y="2192671"/>
                      <a:pt x="1001597" y="2192671"/>
                    </a:cubicBezTo>
                    <a:cubicBezTo>
                      <a:pt x="725014" y="2192671"/>
                      <a:pt x="474614" y="2080563"/>
                      <a:pt x="293361" y="1899310"/>
                    </a:cubicBezTo>
                    <a:close/>
                  </a:path>
                </a:pathLst>
              </a:cu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sp>
            <p:nvSpPr>
              <p:cNvPr id="39" name="Trapezoid 38"/>
              <p:cNvSpPr/>
              <p:nvPr/>
            </p:nvSpPr>
            <p:spPr>
              <a:xfrm rot="10800000">
                <a:off x="2751763" y="2230194"/>
                <a:ext cx="457200" cy="783671"/>
              </a:xfrm>
              <a:prstGeom prst="trapezoid">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40" name="Rounded Rectangle 39"/>
              <p:cNvSpPr/>
              <p:nvPr/>
            </p:nvSpPr>
            <p:spPr>
              <a:xfrm rot="2700000">
                <a:off x="3710962" y="1407964"/>
                <a:ext cx="119821" cy="299553"/>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41" name="Rounded Rectangle 40"/>
              <p:cNvSpPr/>
              <p:nvPr/>
            </p:nvSpPr>
            <p:spPr>
              <a:xfrm rot="18900000" flipH="1">
                <a:off x="2156327" y="1407964"/>
                <a:ext cx="119821" cy="299553"/>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42" name="Rounded Rectangle 41"/>
              <p:cNvSpPr/>
              <p:nvPr/>
            </p:nvSpPr>
            <p:spPr>
              <a:xfrm>
                <a:off x="2935970" y="1110787"/>
                <a:ext cx="119821" cy="299553"/>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43" name="Rounded Rectangle 42"/>
              <p:cNvSpPr/>
              <p:nvPr/>
            </p:nvSpPr>
            <p:spPr>
              <a:xfrm rot="5400000">
                <a:off x="3933668" y="1996109"/>
                <a:ext cx="119821" cy="299553"/>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44" name="Rounded Rectangle 43"/>
              <p:cNvSpPr/>
              <p:nvPr/>
            </p:nvSpPr>
            <p:spPr>
              <a:xfrm rot="16200000" flipH="1">
                <a:off x="1978847" y="1919902"/>
                <a:ext cx="119821" cy="299553"/>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45" name="Rounded Rectangle 44"/>
              <p:cNvSpPr/>
              <p:nvPr/>
            </p:nvSpPr>
            <p:spPr>
              <a:xfrm>
                <a:off x="2692290" y="3074683"/>
                <a:ext cx="612000" cy="112666"/>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dirty="0"/>
              </a:p>
            </p:txBody>
          </p:sp>
          <p:sp>
            <p:nvSpPr>
              <p:cNvPr id="46" name="Rounded Rectangle 45"/>
              <p:cNvSpPr/>
              <p:nvPr/>
            </p:nvSpPr>
            <p:spPr>
              <a:xfrm>
                <a:off x="2833284" y="2139702"/>
                <a:ext cx="71867" cy="179668"/>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47" name="Rounded Rectangle 46"/>
              <p:cNvSpPr/>
              <p:nvPr/>
            </p:nvSpPr>
            <p:spPr>
              <a:xfrm>
                <a:off x="2957504" y="2139702"/>
                <a:ext cx="71867" cy="179668"/>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48" name="Rounded Rectangle 47"/>
              <p:cNvSpPr/>
              <p:nvPr/>
            </p:nvSpPr>
            <p:spPr>
              <a:xfrm>
                <a:off x="3081724" y="2139702"/>
                <a:ext cx="71867" cy="179668"/>
              </a:xfrm>
              <a:prstGeom prst="roundRect">
                <a:avLst>
                  <a:gd name="adj" fmla="val 50000"/>
                </a:avLst>
              </a:prstGeom>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grpSp>
      <p:sp>
        <p:nvSpPr>
          <p:cNvPr id="33" name="Rectangle 32"/>
          <p:cNvSpPr/>
          <p:nvPr/>
        </p:nvSpPr>
        <p:spPr>
          <a:xfrm>
            <a:off x="160788" y="2383814"/>
            <a:ext cx="2813591" cy="923330"/>
          </a:xfrm>
          <a:prstGeom prst="rect">
            <a:avLst/>
          </a:prstGeom>
          <a:noFill/>
        </p:spPr>
        <p:txBody>
          <a:bodyPr wrap="none" lIns="91440" tIns="45720" rIns="91440" bIns="45720">
            <a:spAutoFit/>
          </a:bodyPr>
          <a:lstStyle/>
          <a:p>
            <a:pPr algn="ctr"/>
            <a:r>
              <a:rPr lang="en-US" altLang="ja-JP"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n-lt"/>
              </a:rPr>
              <a:t>METHOD</a:t>
            </a:r>
            <a:endParaRPr lang="id-ID"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4" name="Rectangle 33"/>
          <p:cNvSpPr/>
          <p:nvPr/>
        </p:nvSpPr>
        <p:spPr>
          <a:xfrm>
            <a:off x="160788" y="3375375"/>
            <a:ext cx="6859484" cy="369332"/>
          </a:xfrm>
          <a:prstGeom prst="rect">
            <a:avLst/>
          </a:prstGeom>
        </p:spPr>
        <p:txBody>
          <a:bodyPr wrap="square">
            <a:spAutoFit/>
          </a:bodyPr>
          <a:lstStyle/>
          <a:p>
            <a:r>
              <a:rPr lang="id-ID" b="1" dirty="0" smtClean="0"/>
              <a:t> </a:t>
            </a:r>
            <a:endParaRPr lang="id-ID" b="1" dirty="0"/>
          </a:p>
        </p:txBody>
      </p:sp>
      <p:sp>
        <p:nvSpPr>
          <p:cNvPr id="56" name="AutoShape 7" descr="Kreativitas, ppt Bola lampu kreatif, teks, Karya Seni kreatif, hak cipta  png | PNGW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57" name="Rectangle 56"/>
          <p:cNvSpPr/>
          <p:nvPr/>
        </p:nvSpPr>
        <p:spPr>
          <a:xfrm>
            <a:off x="95938" y="3068018"/>
            <a:ext cx="7105992" cy="2031325"/>
          </a:xfrm>
          <a:prstGeom prst="rect">
            <a:avLst/>
          </a:prstGeom>
        </p:spPr>
        <p:txBody>
          <a:bodyPr wrap="square">
            <a:spAutoFit/>
          </a:bodyPr>
          <a:lstStyle/>
          <a:p>
            <a:pPr marL="285750" indent="-285750" algn="just">
              <a:buFont typeface="Wingdings" panose="05000000000000000000" pitchFamily="2" charset="2"/>
              <a:buChar char="q"/>
            </a:pPr>
            <a:r>
              <a:rPr lang="id-ID" b="1" dirty="0">
                <a:solidFill>
                  <a:srgbClr val="00B050"/>
                </a:solidFill>
              </a:rPr>
              <a:t>This </a:t>
            </a:r>
            <a:r>
              <a:rPr lang="en-US" b="1" dirty="0">
                <a:solidFill>
                  <a:srgbClr val="00B050"/>
                </a:solidFill>
              </a:rPr>
              <a:t>research</a:t>
            </a:r>
            <a:r>
              <a:rPr lang="id-ID" b="1" dirty="0">
                <a:solidFill>
                  <a:srgbClr val="00B050"/>
                </a:solidFill>
              </a:rPr>
              <a:t> uses a quantitative </a:t>
            </a:r>
            <a:r>
              <a:rPr lang="id-ID" b="1" dirty="0" smtClean="0">
                <a:solidFill>
                  <a:srgbClr val="00B050"/>
                </a:solidFill>
              </a:rPr>
              <a:t>approach</a:t>
            </a:r>
          </a:p>
          <a:p>
            <a:pPr marL="285750" indent="-285750" algn="just">
              <a:buFont typeface="Wingdings" panose="05000000000000000000" pitchFamily="2" charset="2"/>
              <a:buChar char="q"/>
            </a:pPr>
            <a:r>
              <a:rPr lang="id-ID" b="1" dirty="0">
                <a:solidFill>
                  <a:srgbClr val="00B050"/>
                </a:solidFill>
              </a:rPr>
              <a:t>The research method used is a survey method using a structured questionnaire that contains a number of questions related to the research variables to be carried out and to obtain relevant information. </a:t>
            </a:r>
            <a:endParaRPr lang="id-ID" b="1" dirty="0" smtClean="0">
              <a:solidFill>
                <a:srgbClr val="00B050"/>
              </a:solidFill>
            </a:endParaRPr>
          </a:p>
          <a:p>
            <a:pPr marL="285750" indent="-285750" algn="just">
              <a:buFont typeface="Wingdings" panose="05000000000000000000" pitchFamily="2" charset="2"/>
              <a:buChar char="q"/>
            </a:pPr>
            <a:r>
              <a:rPr lang="en-GB" b="1" dirty="0" smtClean="0">
                <a:solidFill>
                  <a:srgbClr val="00B050"/>
                </a:solidFill>
              </a:rPr>
              <a:t>Data analysis was conducted using </a:t>
            </a:r>
            <a:r>
              <a:rPr lang="id-ID" b="1" dirty="0" smtClean="0">
                <a:solidFill>
                  <a:srgbClr val="00B050"/>
                </a:solidFill>
              </a:rPr>
              <a:t>multiple </a:t>
            </a:r>
            <a:r>
              <a:rPr lang="id-ID" b="1" dirty="0">
                <a:solidFill>
                  <a:srgbClr val="00B050"/>
                </a:solidFill>
              </a:rPr>
              <a:t>linear regression analysis, determinant coefficient, T test and F test.</a:t>
            </a:r>
          </a:p>
        </p:txBody>
      </p:sp>
      <p:sp>
        <p:nvSpPr>
          <p:cNvPr id="58" name="Flowchart: Connector 57"/>
          <p:cNvSpPr/>
          <p:nvPr/>
        </p:nvSpPr>
        <p:spPr>
          <a:xfrm>
            <a:off x="2750974" y="5284008"/>
            <a:ext cx="1754834" cy="1485630"/>
          </a:xfrm>
          <a:prstGeom prst="flowChartConnector">
            <a:avLst/>
          </a:prstGeom>
          <a:solidFill>
            <a:schemeClr val="bg1">
              <a:lumMod val="65000"/>
            </a:schemeClr>
          </a:solidFill>
          <a:effectLst>
            <a:glow rad="228600">
              <a:schemeClr val="accent6">
                <a:satMod val="175000"/>
                <a:alpha val="40000"/>
              </a:schemeClr>
            </a:glo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400" b="1" dirty="0">
              <a:solidFill>
                <a:srgbClr val="FF0000"/>
              </a:solidFill>
            </a:endParaRPr>
          </a:p>
        </p:txBody>
      </p:sp>
      <p:sp>
        <p:nvSpPr>
          <p:cNvPr id="60" name="Rectangle 59"/>
          <p:cNvSpPr/>
          <p:nvPr/>
        </p:nvSpPr>
        <p:spPr>
          <a:xfrm rot="21370071">
            <a:off x="3175440" y="5553692"/>
            <a:ext cx="912577" cy="210404"/>
          </a:xfrm>
          <a:prstGeom prst="rect">
            <a:avLst/>
          </a:prstGeom>
          <a:solidFill>
            <a:schemeClr val="bg1">
              <a:lumMod val="65000"/>
            </a:schemeClr>
          </a:solidFill>
          <a:ln>
            <a:solidFill>
              <a:schemeClr val="bg1">
                <a:lumMod val="65000"/>
              </a:schemeClr>
            </a:solidFill>
          </a:ln>
          <a:scene3d>
            <a:camera prst="perspectiveLeft"/>
            <a:lightRig rig="threePt" dir="t"/>
          </a:scene3d>
        </p:spPr>
        <p:style>
          <a:lnRef idx="2">
            <a:schemeClr val="dk1"/>
          </a:lnRef>
          <a:fillRef idx="1">
            <a:schemeClr val="lt1"/>
          </a:fillRef>
          <a:effectRef idx="0">
            <a:schemeClr val="dk1"/>
          </a:effectRef>
          <a:fontRef idx="minor">
            <a:schemeClr val="dk1"/>
          </a:fontRef>
        </p:style>
        <p:txBody>
          <a:bodyPr rtlCol="0" anchor="ctr"/>
          <a:lstStyle/>
          <a:p>
            <a:pPr algn="ctr"/>
            <a:r>
              <a:rPr lang="id-ID" sz="1000" b="1" dirty="0" smtClean="0">
                <a:solidFill>
                  <a:schemeClr val="bg1"/>
                </a:solidFill>
              </a:rPr>
              <a:t>POPULATION</a:t>
            </a:r>
            <a:endParaRPr lang="id-ID" sz="1000" b="1" dirty="0">
              <a:solidFill>
                <a:schemeClr val="bg1"/>
              </a:solidFill>
            </a:endParaRPr>
          </a:p>
        </p:txBody>
      </p:sp>
      <p:sp>
        <p:nvSpPr>
          <p:cNvPr id="67" name="Oval 66"/>
          <p:cNvSpPr/>
          <p:nvPr/>
        </p:nvSpPr>
        <p:spPr>
          <a:xfrm>
            <a:off x="3008422" y="5842247"/>
            <a:ext cx="1085684" cy="773831"/>
          </a:xfrm>
          <a:prstGeom prst="ellipse">
            <a:avLst/>
          </a:prstGeom>
          <a:solidFill>
            <a:schemeClr val="accent6">
              <a:lumMod val="75000"/>
            </a:schemeClr>
          </a:solidFill>
          <a:ln>
            <a:solidFill>
              <a:schemeClr val="accent2">
                <a:lumMod val="40000"/>
                <a:lumOff val="60000"/>
              </a:schemeClr>
            </a:solidFill>
          </a:ln>
          <a:effectLst>
            <a:glow rad="228600">
              <a:schemeClr val="accent6">
                <a:satMod val="175000"/>
                <a:alpha val="40000"/>
              </a:schemeClr>
            </a:glo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b="1" dirty="0" smtClean="0"/>
              <a:t>Sample</a:t>
            </a:r>
            <a:endParaRPr lang="id-ID" sz="1400" b="1" dirty="0"/>
          </a:p>
        </p:txBody>
      </p:sp>
      <p:cxnSp>
        <p:nvCxnSpPr>
          <p:cNvPr id="63" name="Straight Arrow Connector 62"/>
          <p:cNvCxnSpPr/>
          <p:nvPr/>
        </p:nvCxnSpPr>
        <p:spPr>
          <a:xfrm flipV="1">
            <a:off x="4505808" y="5763959"/>
            <a:ext cx="865272" cy="285024"/>
          </a:xfrm>
          <a:prstGeom prst="straightConnector1">
            <a:avLst/>
          </a:prstGeom>
          <a:ln>
            <a:tailEnd type="arrow"/>
          </a:ln>
          <a:effectLst>
            <a:glow rad="228600">
              <a:schemeClr val="accent6">
                <a:satMod val="175000"/>
                <a:alpha val="40000"/>
              </a:schemeClr>
            </a:glow>
            <a:outerShdw blurRad="40000" dist="23000" dir="5400000" rotWithShape="0">
              <a:srgbClr val="000000">
                <a:alpha val="35000"/>
              </a:srgbClr>
            </a:outerShdw>
          </a:effectLst>
        </p:spPr>
        <p:style>
          <a:lnRef idx="3">
            <a:schemeClr val="accent6"/>
          </a:lnRef>
          <a:fillRef idx="0">
            <a:schemeClr val="accent6"/>
          </a:fillRef>
          <a:effectRef idx="2">
            <a:schemeClr val="accent6"/>
          </a:effectRef>
          <a:fontRef idx="minor">
            <a:schemeClr val="tx1"/>
          </a:fontRef>
        </p:style>
      </p:cxnSp>
      <p:sp>
        <p:nvSpPr>
          <p:cNvPr id="66" name="Rectangle 65"/>
          <p:cNvSpPr/>
          <p:nvPr/>
        </p:nvSpPr>
        <p:spPr>
          <a:xfrm>
            <a:off x="2974379" y="5099342"/>
            <a:ext cx="5249666" cy="369332"/>
          </a:xfrm>
          <a:prstGeom prst="rect">
            <a:avLst/>
          </a:prstGeom>
        </p:spPr>
        <p:txBody>
          <a:bodyPr wrap="square">
            <a:spAutoFit/>
          </a:bodyPr>
          <a:lstStyle/>
          <a:p>
            <a:endParaRPr lang="id-ID" dirty="0"/>
          </a:p>
        </p:txBody>
      </p:sp>
      <p:sp>
        <p:nvSpPr>
          <p:cNvPr id="68" name="Oval 67"/>
          <p:cNvSpPr/>
          <p:nvPr/>
        </p:nvSpPr>
        <p:spPr>
          <a:xfrm>
            <a:off x="5458354" y="5094272"/>
            <a:ext cx="2787231" cy="1123281"/>
          </a:xfrm>
          <a:prstGeom prst="ellipse">
            <a:avLst/>
          </a:prstGeom>
          <a:solidFill>
            <a:schemeClr val="bg1">
              <a:lumMod val="85000"/>
            </a:schemeClr>
          </a:solidFill>
          <a:ln>
            <a:solidFill>
              <a:schemeClr val="accent6">
                <a:lumMod val="75000"/>
              </a:schemeClr>
            </a:solidFill>
          </a:ln>
          <a:effectLst>
            <a:glow rad="139700">
              <a:schemeClr val="accent6">
                <a:satMod val="175000"/>
                <a:alpha val="40000"/>
              </a:schemeClr>
            </a:glow>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rtlCol="0" anchor="ctr"/>
          <a:lstStyle/>
          <a:p>
            <a:r>
              <a:rPr lang="id-ID" sz="1200" dirty="0" smtClean="0"/>
              <a:t>1200 youths(aged 16-30 years) who live in Bringin village, Toyoresmi village and Jambu village.</a:t>
            </a:r>
            <a:endParaRPr lang="id-ID" sz="1200" dirty="0"/>
          </a:p>
        </p:txBody>
      </p:sp>
      <p:cxnSp>
        <p:nvCxnSpPr>
          <p:cNvPr id="74" name="Straight Arrow Connector 73"/>
          <p:cNvCxnSpPr>
            <a:stCxn id="67" idx="2"/>
          </p:cNvCxnSpPr>
          <p:nvPr/>
        </p:nvCxnSpPr>
        <p:spPr>
          <a:xfrm flipH="1" flipV="1">
            <a:off x="1718425" y="5990447"/>
            <a:ext cx="1289997" cy="23871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81" name="Oval 80"/>
          <p:cNvSpPr/>
          <p:nvPr/>
        </p:nvSpPr>
        <p:spPr>
          <a:xfrm>
            <a:off x="114993" y="5099343"/>
            <a:ext cx="1660724" cy="1395102"/>
          </a:xfrm>
          <a:prstGeom prst="ellipse">
            <a:avLst/>
          </a:prstGeom>
          <a:solidFill>
            <a:schemeClr val="accent6">
              <a:lumMod val="60000"/>
              <a:lumOff val="40000"/>
            </a:schemeClr>
          </a:solidFill>
          <a:ln>
            <a:solidFill>
              <a:schemeClr val="accent6">
                <a:lumMod val="75000"/>
              </a:schemeClr>
            </a:solidFill>
          </a:ln>
          <a:effectLst>
            <a:glow rad="228600">
              <a:schemeClr val="accent6">
                <a:satMod val="175000"/>
                <a:alpha val="40000"/>
              </a:schemeClr>
            </a:glow>
            <a:outerShdw blurRad="40000" dist="20000" dir="5400000" rotWithShape="0">
              <a:srgbClr val="000000">
                <a:alpha val="38000"/>
              </a:srgbClr>
            </a:outerShdw>
          </a:effectLst>
          <a:scene3d>
            <a:camera prst="orthographicFront"/>
            <a:lightRig rig="threePt" dir="t"/>
          </a:scene3d>
          <a:sp3d>
            <a:bevelT prst="convex"/>
          </a:sp3d>
        </p:spPr>
        <p:style>
          <a:lnRef idx="1">
            <a:schemeClr val="dk1"/>
          </a:lnRef>
          <a:fillRef idx="2">
            <a:schemeClr val="dk1"/>
          </a:fillRef>
          <a:effectRef idx="1">
            <a:schemeClr val="dk1"/>
          </a:effectRef>
          <a:fontRef idx="minor">
            <a:schemeClr val="dk1"/>
          </a:fontRef>
        </p:style>
        <p:txBody>
          <a:bodyPr rtlCol="0" anchor="ctr"/>
          <a:lstStyle/>
          <a:p>
            <a:r>
              <a:rPr lang="id-ID" sz="1200" dirty="0"/>
              <a:t>120 people was selected using a proportional sampling technique</a:t>
            </a:r>
          </a:p>
        </p:txBody>
      </p:sp>
    </p:spTree>
    <p:extLst>
      <p:ext uri="{BB962C8B-B14F-4D97-AF65-F5344CB8AC3E}">
        <p14:creationId xmlns:p14="http://schemas.microsoft.com/office/powerpoint/2010/main" val="329983144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 Placeholder 1"/>
          <p:cNvSpPr txBox="1">
            <a:spLocks/>
          </p:cNvSpPr>
          <p:nvPr/>
        </p:nvSpPr>
        <p:spPr>
          <a:xfrm>
            <a:off x="0" y="395486"/>
            <a:ext cx="9144000" cy="576064"/>
          </a:xfrm>
          <a:prstGeom prst="rect">
            <a:avLst/>
          </a:prstGeom>
        </p:spPr>
        <p:txBody>
          <a:bodyPr vert="horz" lIns="91440" tIns="45720" rIns="91440" bIns="45720" rtlCol="0" anchor="ctr"/>
          <a:lstStyle>
            <a:defPPr>
              <a:defRPr lang="id-ID"/>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b="1" smtClean="0"/>
              <a:t>BACKGROUND</a:t>
            </a:r>
            <a:endParaRPr lang="en-US" altLang="ko-KR" b="1" dirty="0"/>
          </a:p>
        </p:txBody>
      </p:sp>
      <p:sp>
        <p:nvSpPr>
          <p:cNvPr id="33" name="Oval 32"/>
          <p:cNvSpPr/>
          <p:nvPr/>
        </p:nvSpPr>
        <p:spPr>
          <a:xfrm>
            <a:off x="652611" y="1707654"/>
            <a:ext cx="576064" cy="5760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34" name="Oval 33"/>
          <p:cNvSpPr/>
          <p:nvPr/>
        </p:nvSpPr>
        <p:spPr>
          <a:xfrm>
            <a:off x="634752" y="2715766"/>
            <a:ext cx="576064" cy="5760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35" name="Oval 34"/>
          <p:cNvSpPr/>
          <p:nvPr/>
        </p:nvSpPr>
        <p:spPr>
          <a:xfrm>
            <a:off x="616893" y="3723878"/>
            <a:ext cx="576064" cy="5760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nvGrpSpPr>
          <p:cNvPr id="36" name="Group 35"/>
          <p:cNvGrpSpPr/>
          <p:nvPr/>
        </p:nvGrpSpPr>
        <p:grpSpPr>
          <a:xfrm>
            <a:off x="1300683" y="1530872"/>
            <a:ext cx="2664296" cy="929628"/>
            <a:chOff x="803640" y="3362835"/>
            <a:chExt cx="2059657" cy="929628"/>
          </a:xfrm>
        </p:grpSpPr>
        <p:sp>
          <p:nvSpPr>
            <p:cNvPr id="37" name="TextBox 36"/>
            <p:cNvSpPr txBox="1"/>
            <p:nvPr/>
          </p:nvSpPr>
          <p:spPr>
            <a:xfrm>
              <a:off x="803640" y="3646132"/>
              <a:ext cx="2059657" cy="646331"/>
            </a:xfrm>
            <a:prstGeom prst="rect">
              <a:avLst/>
            </a:prstGeom>
            <a:noFill/>
          </p:spPr>
          <p:txBody>
            <a:bodyPr wrap="square" rtlCol="0">
              <a:spAutoFit/>
            </a:bodyPr>
            <a:lstStyle/>
            <a:p>
              <a:r>
                <a:rPr lang="en-US" altLang="ko-KR" sz="1200" dirty="0">
                  <a:solidFill>
                    <a:schemeClr val="bg1"/>
                  </a:solidFill>
                  <a:cs typeface="Arial" pitchFamily="34" charset="0"/>
                </a:rPr>
                <a:t>Coal supply failures and errors have a fateful impact on the generating unit.</a:t>
              </a:r>
              <a:endParaRPr lang="ko-KR" altLang="en-US" sz="1200" dirty="0">
                <a:solidFill>
                  <a:schemeClr val="bg1"/>
                </a:solidFill>
                <a:cs typeface="Arial" pitchFamily="34" charset="0"/>
              </a:endParaRPr>
            </a:p>
          </p:txBody>
        </p:sp>
        <p:sp>
          <p:nvSpPr>
            <p:cNvPr id="38" name="TextBox 37"/>
            <p:cNvSpPr txBox="1"/>
            <p:nvPr/>
          </p:nvSpPr>
          <p:spPr>
            <a:xfrm>
              <a:off x="803640" y="3362835"/>
              <a:ext cx="2059657" cy="307777"/>
            </a:xfrm>
            <a:prstGeom prst="rect">
              <a:avLst/>
            </a:prstGeom>
            <a:noFill/>
          </p:spPr>
          <p:txBody>
            <a:bodyPr wrap="square" rtlCol="0">
              <a:spAutoFit/>
            </a:bodyPr>
            <a:lstStyle/>
            <a:p>
              <a:r>
                <a:rPr lang="en-US" altLang="ko-KR" sz="1400" b="1" dirty="0">
                  <a:solidFill>
                    <a:schemeClr val="bg1"/>
                  </a:solidFill>
                  <a:cs typeface="Arial" pitchFamily="34" charset="0"/>
                </a:rPr>
                <a:t>Part</a:t>
              </a:r>
              <a:endParaRPr lang="ko-KR" altLang="en-US" sz="1400" b="1" dirty="0">
                <a:solidFill>
                  <a:schemeClr val="bg1"/>
                </a:solidFill>
                <a:cs typeface="Arial" pitchFamily="34" charset="0"/>
              </a:endParaRPr>
            </a:p>
          </p:txBody>
        </p:sp>
      </p:grpSp>
      <p:grpSp>
        <p:nvGrpSpPr>
          <p:cNvPr id="39" name="Group 38"/>
          <p:cNvGrpSpPr/>
          <p:nvPr/>
        </p:nvGrpSpPr>
        <p:grpSpPr>
          <a:xfrm>
            <a:off x="1300683" y="2538984"/>
            <a:ext cx="2664296" cy="929628"/>
            <a:chOff x="803640" y="3362835"/>
            <a:chExt cx="2059657" cy="929628"/>
          </a:xfrm>
        </p:grpSpPr>
        <p:sp>
          <p:nvSpPr>
            <p:cNvPr id="40" name="TextBox 39"/>
            <p:cNvSpPr txBox="1"/>
            <p:nvPr/>
          </p:nvSpPr>
          <p:spPr>
            <a:xfrm>
              <a:off x="803640" y="3646132"/>
              <a:ext cx="2059657" cy="646331"/>
            </a:xfrm>
            <a:prstGeom prst="rect">
              <a:avLst/>
            </a:prstGeom>
            <a:noFill/>
          </p:spPr>
          <p:txBody>
            <a:bodyPr wrap="square" rtlCol="0">
              <a:spAutoFit/>
            </a:bodyPr>
            <a:lstStyle/>
            <a:p>
              <a:r>
                <a:rPr lang="en-US" altLang="ko-KR" sz="1200" dirty="0">
                  <a:solidFill>
                    <a:schemeClr val="bg1"/>
                  </a:solidFill>
                  <a:cs typeface="Arial" pitchFamily="34" charset="0"/>
                </a:rPr>
                <a:t>Operate manually by the operator from the control room so that it is prone to human error.</a:t>
              </a:r>
              <a:endParaRPr lang="ko-KR" altLang="en-US" sz="1200" dirty="0">
                <a:solidFill>
                  <a:schemeClr val="bg1"/>
                </a:solidFill>
                <a:cs typeface="Arial" pitchFamily="34" charset="0"/>
              </a:endParaRPr>
            </a:p>
          </p:txBody>
        </p:sp>
        <p:sp>
          <p:nvSpPr>
            <p:cNvPr id="41" name="TextBox 40"/>
            <p:cNvSpPr txBox="1"/>
            <p:nvPr/>
          </p:nvSpPr>
          <p:spPr>
            <a:xfrm>
              <a:off x="803640" y="3362835"/>
              <a:ext cx="2059657" cy="307777"/>
            </a:xfrm>
            <a:prstGeom prst="rect">
              <a:avLst/>
            </a:prstGeom>
            <a:noFill/>
          </p:spPr>
          <p:txBody>
            <a:bodyPr wrap="square" rtlCol="0">
              <a:spAutoFit/>
            </a:bodyPr>
            <a:lstStyle/>
            <a:p>
              <a:r>
                <a:rPr lang="en-US" altLang="ko-KR" sz="1400" b="1" dirty="0">
                  <a:solidFill>
                    <a:schemeClr val="bg1"/>
                  </a:solidFill>
                  <a:cs typeface="Arial" pitchFamily="34" charset="0"/>
                </a:rPr>
                <a:t>Operation</a:t>
              </a:r>
              <a:endParaRPr lang="ko-KR" altLang="en-US" sz="1400" b="1" dirty="0">
                <a:solidFill>
                  <a:schemeClr val="bg1"/>
                </a:solidFill>
                <a:cs typeface="Arial" pitchFamily="34" charset="0"/>
              </a:endParaRPr>
            </a:p>
          </p:txBody>
        </p:sp>
      </p:grpSp>
      <p:grpSp>
        <p:nvGrpSpPr>
          <p:cNvPr id="42" name="Group 41"/>
          <p:cNvGrpSpPr/>
          <p:nvPr/>
        </p:nvGrpSpPr>
        <p:grpSpPr>
          <a:xfrm>
            <a:off x="1300683" y="3547096"/>
            <a:ext cx="2664296" cy="929628"/>
            <a:chOff x="803640" y="3362835"/>
            <a:chExt cx="2059657" cy="929628"/>
          </a:xfrm>
        </p:grpSpPr>
        <p:sp>
          <p:nvSpPr>
            <p:cNvPr id="43" name="TextBox 42"/>
            <p:cNvSpPr txBox="1"/>
            <p:nvPr/>
          </p:nvSpPr>
          <p:spPr>
            <a:xfrm>
              <a:off x="803640" y="3646132"/>
              <a:ext cx="2059657" cy="646331"/>
            </a:xfrm>
            <a:prstGeom prst="rect">
              <a:avLst/>
            </a:prstGeom>
            <a:noFill/>
          </p:spPr>
          <p:txBody>
            <a:bodyPr wrap="square" rtlCol="0">
              <a:spAutoFit/>
            </a:bodyPr>
            <a:lstStyle/>
            <a:p>
              <a:r>
                <a:rPr lang="en-US" altLang="ko-KR" sz="1200" dirty="0">
                  <a:solidFill>
                    <a:schemeClr val="bg1"/>
                  </a:solidFill>
                  <a:cs typeface="Arial" pitchFamily="34" charset="0"/>
                </a:rPr>
                <a:t>The availability of coal in the bunker must be maintained for the combustion process</a:t>
              </a:r>
              <a:endParaRPr lang="ko-KR" altLang="en-US" sz="1200" dirty="0">
                <a:solidFill>
                  <a:schemeClr val="bg1"/>
                </a:solidFill>
                <a:cs typeface="Arial" pitchFamily="34" charset="0"/>
              </a:endParaRPr>
            </a:p>
          </p:txBody>
        </p:sp>
        <p:sp>
          <p:nvSpPr>
            <p:cNvPr id="44" name="TextBox 43"/>
            <p:cNvSpPr txBox="1"/>
            <p:nvPr/>
          </p:nvSpPr>
          <p:spPr>
            <a:xfrm>
              <a:off x="803640" y="3362835"/>
              <a:ext cx="2059657" cy="307777"/>
            </a:xfrm>
            <a:prstGeom prst="rect">
              <a:avLst/>
            </a:prstGeom>
            <a:noFill/>
          </p:spPr>
          <p:txBody>
            <a:bodyPr wrap="square" rtlCol="0">
              <a:spAutoFit/>
            </a:bodyPr>
            <a:lstStyle/>
            <a:p>
              <a:r>
                <a:rPr lang="en-US" altLang="ko-KR" sz="1400" b="1" dirty="0">
                  <a:solidFill>
                    <a:schemeClr val="bg1"/>
                  </a:solidFill>
                  <a:cs typeface="Arial" pitchFamily="34" charset="0"/>
                </a:rPr>
                <a:t>Condition</a:t>
              </a:r>
              <a:endParaRPr lang="ko-KR" altLang="en-US" sz="1400" b="1" dirty="0">
                <a:solidFill>
                  <a:schemeClr val="bg1"/>
                </a:solidFill>
                <a:cs typeface="Arial" pitchFamily="34" charset="0"/>
              </a:endParaRPr>
            </a:p>
          </p:txBody>
        </p:sp>
      </p:grpSp>
      <p:sp>
        <p:nvSpPr>
          <p:cNvPr id="45" name="Rectangle 44"/>
          <p:cNvSpPr/>
          <p:nvPr/>
        </p:nvSpPr>
        <p:spPr>
          <a:xfrm>
            <a:off x="4554000" y="1653798"/>
            <a:ext cx="36000" cy="27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46" name="TextBox 45"/>
          <p:cNvSpPr txBox="1"/>
          <p:nvPr/>
        </p:nvSpPr>
        <p:spPr>
          <a:xfrm>
            <a:off x="619207" y="1773236"/>
            <a:ext cx="642872" cy="461665"/>
          </a:xfrm>
          <a:prstGeom prst="rect">
            <a:avLst/>
          </a:prstGeom>
          <a:noFill/>
        </p:spPr>
        <p:txBody>
          <a:bodyPr wrap="square" rtlCol="0">
            <a:spAutoFit/>
          </a:bodyPr>
          <a:lstStyle/>
          <a:p>
            <a:pPr algn="ctr"/>
            <a:r>
              <a:rPr lang="en-US" altLang="ko-KR" sz="2400" b="1" dirty="0">
                <a:solidFill>
                  <a:schemeClr val="accent1"/>
                </a:solidFill>
                <a:cs typeface="Arial" pitchFamily="34" charset="0"/>
              </a:rPr>
              <a:t>01</a:t>
            </a:r>
            <a:endParaRPr lang="ko-KR" altLang="en-US" sz="2400" b="1" dirty="0">
              <a:solidFill>
                <a:schemeClr val="accent1"/>
              </a:solidFill>
              <a:cs typeface="Arial" pitchFamily="34" charset="0"/>
            </a:endParaRPr>
          </a:p>
        </p:txBody>
      </p:sp>
      <p:sp>
        <p:nvSpPr>
          <p:cNvPr id="47" name="TextBox 46"/>
          <p:cNvSpPr txBox="1"/>
          <p:nvPr/>
        </p:nvSpPr>
        <p:spPr>
          <a:xfrm>
            <a:off x="583489" y="2772965"/>
            <a:ext cx="642872" cy="461665"/>
          </a:xfrm>
          <a:prstGeom prst="rect">
            <a:avLst/>
          </a:prstGeom>
          <a:noFill/>
        </p:spPr>
        <p:txBody>
          <a:bodyPr wrap="square" rtlCol="0">
            <a:spAutoFit/>
          </a:bodyPr>
          <a:lstStyle/>
          <a:p>
            <a:pPr algn="ctr"/>
            <a:r>
              <a:rPr lang="en-US" altLang="ko-KR" sz="2400" b="1" dirty="0">
                <a:solidFill>
                  <a:schemeClr val="accent1"/>
                </a:solidFill>
                <a:cs typeface="Arial" pitchFamily="34" charset="0"/>
              </a:rPr>
              <a:t>02</a:t>
            </a:r>
            <a:endParaRPr lang="ko-KR" altLang="en-US" sz="2400" b="1" dirty="0">
              <a:solidFill>
                <a:schemeClr val="accent1"/>
              </a:solidFill>
              <a:cs typeface="Arial" pitchFamily="34" charset="0"/>
            </a:endParaRPr>
          </a:p>
        </p:txBody>
      </p:sp>
      <p:sp>
        <p:nvSpPr>
          <p:cNvPr id="48" name="TextBox 47"/>
          <p:cNvSpPr txBox="1"/>
          <p:nvPr/>
        </p:nvSpPr>
        <p:spPr>
          <a:xfrm>
            <a:off x="583489" y="3781077"/>
            <a:ext cx="642872" cy="461665"/>
          </a:xfrm>
          <a:prstGeom prst="rect">
            <a:avLst/>
          </a:prstGeom>
          <a:noFill/>
        </p:spPr>
        <p:txBody>
          <a:bodyPr wrap="square" rtlCol="0">
            <a:spAutoFit/>
          </a:bodyPr>
          <a:lstStyle/>
          <a:p>
            <a:pPr algn="ctr"/>
            <a:r>
              <a:rPr lang="en-US" altLang="ko-KR" sz="2400" b="1" dirty="0">
                <a:solidFill>
                  <a:schemeClr val="accent1"/>
                </a:solidFill>
                <a:cs typeface="Arial" pitchFamily="34" charset="0"/>
              </a:rPr>
              <a:t>03</a:t>
            </a:r>
            <a:endParaRPr lang="ko-KR" altLang="en-US" sz="2400" b="1" dirty="0">
              <a:solidFill>
                <a:schemeClr val="accent1"/>
              </a:solidFill>
              <a:cs typeface="Arial" pitchFamily="34" charset="0"/>
            </a:endParaRPr>
          </a:p>
        </p:txBody>
      </p:sp>
      <p:sp>
        <p:nvSpPr>
          <p:cNvPr id="49" name="TextBox 48"/>
          <p:cNvSpPr txBox="1"/>
          <p:nvPr/>
        </p:nvSpPr>
        <p:spPr>
          <a:xfrm>
            <a:off x="5217690" y="1779662"/>
            <a:ext cx="642872" cy="461665"/>
          </a:xfrm>
          <a:prstGeom prst="rect">
            <a:avLst/>
          </a:prstGeom>
          <a:noFill/>
        </p:spPr>
        <p:txBody>
          <a:bodyPr wrap="square" rtlCol="0">
            <a:spAutoFit/>
          </a:bodyPr>
          <a:lstStyle/>
          <a:p>
            <a:pPr algn="ctr"/>
            <a:r>
              <a:rPr lang="en-US" altLang="ko-KR" sz="2400" b="1" dirty="0">
                <a:solidFill>
                  <a:schemeClr val="accent1"/>
                </a:solidFill>
                <a:cs typeface="Arial" pitchFamily="34" charset="0"/>
              </a:rPr>
              <a:t>04</a:t>
            </a:r>
            <a:endParaRPr lang="ko-KR" altLang="en-US" sz="2400" b="1" dirty="0">
              <a:solidFill>
                <a:schemeClr val="accent1"/>
              </a:solidFill>
              <a:cs typeface="Arial" pitchFamily="34" charset="0"/>
            </a:endParaRPr>
          </a:p>
        </p:txBody>
      </p:sp>
      <p:sp>
        <p:nvSpPr>
          <p:cNvPr id="50" name="TextBox 49"/>
          <p:cNvSpPr txBox="1"/>
          <p:nvPr/>
        </p:nvSpPr>
        <p:spPr>
          <a:xfrm>
            <a:off x="5181972" y="2779391"/>
            <a:ext cx="642872" cy="461665"/>
          </a:xfrm>
          <a:prstGeom prst="rect">
            <a:avLst/>
          </a:prstGeom>
          <a:noFill/>
        </p:spPr>
        <p:txBody>
          <a:bodyPr wrap="square" rtlCol="0">
            <a:spAutoFit/>
          </a:bodyPr>
          <a:lstStyle/>
          <a:p>
            <a:pPr algn="ctr"/>
            <a:r>
              <a:rPr lang="en-US" altLang="ko-KR" sz="2400" b="1" dirty="0">
                <a:solidFill>
                  <a:schemeClr val="accent1"/>
                </a:solidFill>
                <a:cs typeface="Arial" pitchFamily="34" charset="0"/>
              </a:rPr>
              <a:t>05</a:t>
            </a:r>
            <a:endParaRPr lang="ko-KR" altLang="en-US" sz="2400" b="1" dirty="0">
              <a:solidFill>
                <a:schemeClr val="accent1"/>
              </a:solidFill>
              <a:cs typeface="Arial" pitchFamily="34" charset="0"/>
            </a:endParaRPr>
          </a:p>
        </p:txBody>
      </p:sp>
      <p:sp>
        <p:nvSpPr>
          <p:cNvPr id="51" name="Text Placeholder 2"/>
          <p:cNvSpPr txBox="1">
            <a:spLocks/>
          </p:cNvSpPr>
          <p:nvPr/>
        </p:nvSpPr>
        <p:spPr>
          <a:xfrm>
            <a:off x="5715000" y="4171950"/>
            <a:ext cx="2514600" cy="304800"/>
          </a:xfrm>
          <a:prstGeom prst="rect">
            <a:avLst/>
          </a:prstGeom>
          <a:effectLst>
            <a:outerShdw blurRad="152400" dist="317500" dir="5400000" sx="90000" sy="-19000" rotWithShape="0">
              <a:prstClr val="black">
                <a:alpha val="15000"/>
              </a:prstClr>
            </a:outerShdw>
          </a:effectLst>
        </p:spPr>
        <p:style>
          <a:lnRef idx="0">
            <a:schemeClr val="accent5"/>
          </a:lnRef>
          <a:fillRef idx="3">
            <a:schemeClr val="accent5"/>
          </a:fillRef>
          <a:effectRef idx="3">
            <a:schemeClr val="accent5"/>
          </a:effectRef>
          <a:fontRef idx="minor">
            <a:schemeClr val="lt1"/>
          </a:fontRef>
        </p:style>
        <p:txBody>
          <a:bodyPr anchor="ctr"/>
          <a:lstStyle/>
          <a:p>
            <a:pPr lvl="0" algn="ctr">
              <a:spcBef>
                <a:spcPct val="20000"/>
              </a:spcBef>
              <a:defRPr/>
            </a:pPr>
            <a:r>
              <a:rPr lang="en-US" altLang="ko-KR" sz="1400" b="1" dirty="0">
                <a:solidFill>
                  <a:schemeClr val="tx1">
                    <a:lumMod val="75000"/>
                    <a:lumOff val="25000"/>
                  </a:schemeClr>
                </a:solidFill>
                <a:cs typeface="Arial" pitchFamily="34" charset="0"/>
              </a:rPr>
              <a:t>Field Conditions</a:t>
            </a:r>
            <a:endParaRPr kumimoji="0" lang="en-US" altLang="ko-KR" sz="1400" b="1" i="0" u="none" strike="noStrike" kern="1200" cap="none" spc="0" normalizeH="0" baseline="0" noProof="0" dirty="0">
              <a:ln>
                <a:noFill/>
              </a:ln>
              <a:solidFill>
                <a:schemeClr val="tx1">
                  <a:lumMod val="75000"/>
                  <a:lumOff val="25000"/>
                </a:schemeClr>
              </a:solidFill>
              <a:effectLst/>
              <a:uLnTx/>
              <a:uFillTx/>
              <a:latin typeface="+mn-lt"/>
              <a:ea typeface="+mn-ea"/>
              <a:cs typeface="Arial" pitchFamily="34" charset="0"/>
            </a:endParaRPr>
          </a:p>
        </p:txBody>
      </p:sp>
      <p:sp>
        <p:nvSpPr>
          <p:cNvPr id="53" name="Oval 52"/>
          <p:cNvSpPr/>
          <p:nvPr/>
        </p:nvSpPr>
        <p:spPr>
          <a:xfrm>
            <a:off x="228600" y="4705350"/>
            <a:ext cx="343272" cy="3432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4" name="Oval 53"/>
          <p:cNvSpPr/>
          <p:nvPr/>
        </p:nvSpPr>
        <p:spPr>
          <a:xfrm>
            <a:off x="697712" y="4705350"/>
            <a:ext cx="343272" cy="3432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5" name="Rectangle 16"/>
          <p:cNvSpPr/>
          <p:nvPr/>
        </p:nvSpPr>
        <p:spPr>
          <a:xfrm rot="18900000" flipH="1">
            <a:off x="335496" y="4765228"/>
            <a:ext cx="129480" cy="232132"/>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6" name="Oval 21"/>
          <p:cNvSpPr>
            <a:spLocks noChangeAspect="1"/>
          </p:cNvSpPr>
          <p:nvPr/>
        </p:nvSpPr>
        <p:spPr>
          <a:xfrm>
            <a:off x="762000" y="4771641"/>
            <a:ext cx="214696" cy="216488"/>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612"/>
            <a:ext cx="9143999"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8" name="Rectangle 57"/>
          <p:cNvSpPr/>
          <p:nvPr/>
        </p:nvSpPr>
        <p:spPr>
          <a:xfrm>
            <a:off x="37544" y="521922"/>
            <a:ext cx="6386685" cy="707886"/>
          </a:xfrm>
          <a:prstGeom prst="rect">
            <a:avLst/>
          </a:prstGeom>
          <a:effectLst>
            <a:glow rad="228600">
              <a:schemeClr val="accent6">
                <a:satMod val="175000"/>
                <a:alpha val="40000"/>
              </a:schemeClr>
            </a:glow>
            <a:outerShdw blurRad="50800" dist="38100" dir="10800000" algn="r" rotWithShape="0">
              <a:prstClr val="black">
                <a:alpha val="40000"/>
              </a:prstClr>
            </a:outerShdw>
            <a:reflection blurRad="6350" stA="50000" endA="295" endPos="92000" dist="101600" dir="5400000" sy="-100000" algn="bl" rotWithShape="0"/>
          </a:effectLst>
          <a:scene3d>
            <a:camera prst="obliqueTopRight"/>
            <a:lightRig rig="threePt" dir="t"/>
          </a:scene3d>
        </p:spPr>
        <p:txBody>
          <a:bodyPr wrap="none">
            <a:spAutoFit/>
          </a:bodyPr>
          <a:lstStyle/>
          <a:p>
            <a:r>
              <a:rPr lang="en-US" sz="4000" b="1" dirty="0">
                <a:solidFill>
                  <a:schemeClr val="accent2">
                    <a:lumMod val="60000"/>
                    <a:lumOff val="40000"/>
                  </a:schemeClr>
                </a:solidFill>
                <a:latin typeface="Aharoni" panose="02010803020104030203" pitchFamily="2" charset="-79"/>
                <a:cs typeface="Aharoni" panose="02010803020104030203" pitchFamily="2" charset="-79"/>
              </a:rPr>
              <a:t>RESULT AND DISCUSSION</a:t>
            </a:r>
            <a:endParaRPr lang="id-ID" sz="4000" dirty="0">
              <a:solidFill>
                <a:schemeClr val="accent2">
                  <a:lumMod val="60000"/>
                  <a:lumOff val="40000"/>
                </a:schemeClr>
              </a:solidFill>
              <a:latin typeface="Aharoni" panose="02010803020104030203" pitchFamily="2" charset="-79"/>
              <a:cs typeface="Aharoni" panose="02010803020104030203" pitchFamily="2" charset="-79"/>
            </a:endParaRPr>
          </a:p>
        </p:txBody>
      </p:sp>
      <p:cxnSp>
        <p:nvCxnSpPr>
          <p:cNvPr id="60" name="Straight Connector 59"/>
          <p:cNvCxnSpPr/>
          <p:nvPr/>
        </p:nvCxnSpPr>
        <p:spPr>
          <a:xfrm flipV="1">
            <a:off x="85199" y="1143512"/>
            <a:ext cx="6142985" cy="2"/>
          </a:xfrm>
          <a:prstGeom prst="line">
            <a:avLst/>
          </a:prstGeom>
        </p:spPr>
        <p:style>
          <a:lnRef idx="2">
            <a:schemeClr val="accent6"/>
          </a:lnRef>
          <a:fillRef idx="0">
            <a:schemeClr val="accent6"/>
          </a:fillRef>
          <a:effectRef idx="1">
            <a:schemeClr val="accent6"/>
          </a:effectRef>
          <a:fontRef idx="minor">
            <a:schemeClr val="tx1"/>
          </a:fontRef>
        </p:style>
      </p:cxnSp>
      <p:sp>
        <p:nvSpPr>
          <p:cNvPr id="62" name="Rectangle 61"/>
          <p:cNvSpPr/>
          <p:nvPr/>
        </p:nvSpPr>
        <p:spPr>
          <a:xfrm>
            <a:off x="85200" y="1112662"/>
            <a:ext cx="9030370" cy="3416320"/>
          </a:xfrm>
          <a:prstGeom prst="rect">
            <a:avLst/>
          </a:prstGeom>
        </p:spPr>
        <p:txBody>
          <a:bodyPr wrap="square">
            <a:spAutoFit/>
          </a:bodyPr>
          <a:lstStyle/>
          <a:p>
            <a:pPr lvl="0"/>
            <a:r>
              <a:rPr lang="en-US" sz="2400" b="1" dirty="0">
                <a:solidFill>
                  <a:srgbClr val="0070C0"/>
                </a:solidFill>
                <a:latin typeface="Aharoni" panose="02010803020104030203" pitchFamily="2" charset="-79"/>
                <a:cs typeface="Aharoni" panose="02010803020104030203" pitchFamily="2" charset="-79"/>
              </a:rPr>
              <a:t>T </a:t>
            </a:r>
            <a:r>
              <a:rPr lang="en-US" sz="2400" b="1" dirty="0" smtClean="0">
                <a:solidFill>
                  <a:srgbClr val="0070C0"/>
                </a:solidFill>
                <a:latin typeface="Aharoni" panose="02010803020104030203" pitchFamily="2" charset="-79"/>
                <a:cs typeface="Aharoni" panose="02010803020104030203" pitchFamily="2" charset="-79"/>
              </a:rPr>
              <a:t>Test</a:t>
            </a:r>
            <a:endParaRPr lang="id-ID" sz="2400" b="1" dirty="0" smtClean="0">
              <a:solidFill>
                <a:srgbClr val="0070C0"/>
              </a:solidFill>
              <a:latin typeface="Aharoni" panose="02010803020104030203" pitchFamily="2" charset="-79"/>
              <a:cs typeface="Aharoni" panose="02010803020104030203" pitchFamily="2" charset="-79"/>
            </a:endParaRPr>
          </a:p>
          <a:p>
            <a:pPr lvl="0" algn="just"/>
            <a:r>
              <a:rPr lang="id-ID" b="1" dirty="0">
                <a:solidFill>
                  <a:srgbClr val="7030A0"/>
                </a:solidFill>
              </a:rPr>
              <a:t>The step to find out the t test results begins with determining the hypothesis </a:t>
            </a:r>
            <a:r>
              <a:rPr lang="id-ID" b="1" dirty="0" smtClean="0">
                <a:solidFill>
                  <a:srgbClr val="7030A0"/>
                </a:solidFill>
              </a:rPr>
              <a:t>and comparing </a:t>
            </a:r>
            <a:r>
              <a:rPr lang="id-ID" b="1" dirty="0">
                <a:solidFill>
                  <a:srgbClr val="7030A0"/>
                </a:solidFill>
              </a:rPr>
              <a:t>the t count and t table</a:t>
            </a:r>
            <a:r>
              <a:rPr lang="id-ID" b="1" dirty="0" smtClean="0">
                <a:solidFill>
                  <a:srgbClr val="7030A0"/>
                </a:solidFill>
              </a:rPr>
              <a:t>.</a:t>
            </a:r>
          </a:p>
          <a:p>
            <a:pPr marL="444500" indent="-444500" algn="just"/>
            <a:r>
              <a:rPr lang="en-US" b="1" dirty="0">
                <a:solidFill>
                  <a:schemeClr val="accent2">
                    <a:lumMod val="50000"/>
                  </a:schemeClr>
                </a:solidFill>
              </a:rPr>
              <a:t>Ho: There is no partial level influence of social motives </a:t>
            </a:r>
            <a:r>
              <a:rPr lang="en-US" b="1" dirty="0" smtClean="0">
                <a:solidFill>
                  <a:schemeClr val="accent2">
                    <a:lumMod val="50000"/>
                  </a:schemeClr>
                </a:solidFill>
              </a:rPr>
              <a:t>on </a:t>
            </a:r>
            <a:r>
              <a:rPr lang="en-US" b="1" dirty="0">
                <a:solidFill>
                  <a:schemeClr val="accent2">
                    <a:lumMod val="50000"/>
                  </a:schemeClr>
                </a:solidFill>
              </a:rPr>
              <a:t>youth participation in the development of educational tourism in Kediri Regency</a:t>
            </a:r>
            <a:endParaRPr lang="id-ID" b="1" dirty="0">
              <a:solidFill>
                <a:schemeClr val="accent2">
                  <a:lumMod val="50000"/>
                </a:schemeClr>
              </a:solidFill>
            </a:endParaRPr>
          </a:p>
          <a:p>
            <a:pPr marL="444500" indent="-444500" algn="just"/>
            <a:r>
              <a:rPr lang="en-US" b="1" dirty="0">
                <a:solidFill>
                  <a:schemeClr val="accent2">
                    <a:lumMod val="50000"/>
                  </a:schemeClr>
                </a:solidFill>
              </a:rPr>
              <a:t>Ha: There is a </a:t>
            </a:r>
            <a:r>
              <a:rPr lang="en-US" b="1" dirty="0" smtClean="0">
                <a:solidFill>
                  <a:schemeClr val="accent2">
                    <a:lumMod val="50000"/>
                  </a:schemeClr>
                </a:solidFill>
              </a:rPr>
              <a:t>partial</a:t>
            </a:r>
            <a:r>
              <a:rPr lang="id-ID" b="1" dirty="0" smtClean="0">
                <a:solidFill>
                  <a:schemeClr val="accent2">
                    <a:lumMod val="50000"/>
                  </a:schemeClr>
                </a:solidFill>
              </a:rPr>
              <a:t> </a:t>
            </a:r>
            <a:r>
              <a:rPr lang="en-US" b="1" dirty="0">
                <a:solidFill>
                  <a:schemeClr val="accent2">
                    <a:lumMod val="50000"/>
                  </a:schemeClr>
                </a:solidFill>
              </a:rPr>
              <a:t>social motives </a:t>
            </a:r>
            <a:r>
              <a:rPr lang="en-US" b="1" dirty="0" smtClean="0">
                <a:solidFill>
                  <a:schemeClr val="accent2">
                    <a:lumMod val="50000"/>
                  </a:schemeClr>
                </a:solidFill>
              </a:rPr>
              <a:t>influence on </a:t>
            </a:r>
            <a:r>
              <a:rPr lang="en-US" b="1" dirty="0">
                <a:solidFill>
                  <a:schemeClr val="accent2">
                    <a:lumMod val="50000"/>
                  </a:schemeClr>
                </a:solidFill>
              </a:rPr>
              <a:t>youth participation in the development of educational tourism in Kediri </a:t>
            </a:r>
            <a:r>
              <a:rPr lang="en-US" b="1" dirty="0" smtClean="0">
                <a:solidFill>
                  <a:schemeClr val="accent2">
                    <a:lumMod val="50000"/>
                  </a:schemeClr>
                </a:solidFill>
              </a:rPr>
              <a:t>Regency</a:t>
            </a:r>
            <a:r>
              <a:rPr lang="id-ID" b="1" dirty="0" smtClean="0">
                <a:solidFill>
                  <a:schemeClr val="accent2">
                    <a:lumMod val="50000"/>
                  </a:schemeClr>
                </a:solidFill>
              </a:rPr>
              <a:t>.</a:t>
            </a:r>
            <a:endParaRPr lang="id-ID" b="1" dirty="0">
              <a:solidFill>
                <a:schemeClr val="accent2">
                  <a:lumMod val="50000"/>
                </a:schemeClr>
              </a:solidFill>
            </a:endParaRPr>
          </a:p>
          <a:p>
            <a:pPr lvl="0"/>
            <a:endParaRPr lang="id-ID" b="1" dirty="0" smtClean="0">
              <a:solidFill>
                <a:srgbClr val="7030A0"/>
              </a:solidFill>
            </a:endParaRPr>
          </a:p>
          <a:p>
            <a:pPr lvl="0"/>
            <a:endParaRPr lang="id-ID" b="1" dirty="0" smtClean="0">
              <a:solidFill>
                <a:srgbClr val="7030A0"/>
              </a:solidFill>
              <a:latin typeface="Aharoni" panose="02010803020104030203" pitchFamily="2" charset="-79"/>
              <a:cs typeface="Aharoni" panose="02010803020104030203" pitchFamily="2" charset="-79"/>
            </a:endParaRPr>
          </a:p>
          <a:p>
            <a:pPr lvl="0"/>
            <a:endParaRPr lang="id-ID" sz="2400" b="1" dirty="0" smtClean="0">
              <a:solidFill>
                <a:srgbClr val="0070C0"/>
              </a:solidFill>
              <a:latin typeface="Aharoni" panose="02010803020104030203" pitchFamily="2" charset="-79"/>
              <a:cs typeface="Aharoni" panose="02010803020104030203" pitchFamily="2" charset="-79"/>
            </a:endParaRPr>
          </a:p>
          <a:p>
            <a:pPr lvl="0"/>
            <a:endParaRPr lang="id-ID" sz="2400" b="1" dirty="0">
              <a:solidFill>
                <a:srgbClr val="0070C0"/>
              </a:solidFill>
              <a:latin typeface="Aharoni" panose="02010803020104030203" pitchFamily="2" charset="-79"/>
              <a:cs typeface="Aharoni" panose="02010803020104030203" pitchFamily="2" charset="-79"/>
            </a:endParaRPr>
          </a:p>
        </p:txBody>
      </p:sp>
      <p:graphicFrame>
        <p:nvGraphicFramePr>
          <p:cNvPr id="63" name="Table 62"/>
          <p:cNvGraphicFramePr>
            <a:graphicFrameLocks noGrp="1"/>
          </p:cNvGraphicFramePr>
          <p:nvPr>
            <p:extLst>
              <p:ext uri="{D42A27DB-BD31-4B8C-83A1-F6EECF244321}">
                <p14:modId xmlns:p14="http://schemas.microsoft.com/office/powerpoint/2010/main" val="2310834270"/>
              </p:ext>
            </p:extLst>
          </p:nvPr>
        </p:nvGraphicFramePr>
        <p:xfrm>
          <a:off x="0" y="3188271"/>
          <a:ext cx="8724475" cy="1683009"/>
        </p:xfrm>
        <a:graphic>
          <a:graphicData uri="http://schemas.openxmlformats.org/drawingml/2006/table">
            <a:tbl>
              <a:tblPr>
                <a:tableStyleId>{5C22544A-7EE6-4342-B048-85BDC9FD1C3A}</a:tableStyleId>
              </a:tblPr>
              <a:tblGrid>
                <a:gridCol w="806688"/>
                <a:gridCol w="806688"/>
                <a:gridCol w="1151356"/>
                <a:gridCol w="1253206"/>
                <a:gridCol w="1253206"/>
                <a:gridCol w="1466503"/>
                <a:gridCol w="1466503"/>
                <a:gridCol w="520325"/>
              </a:tblGrid>
              <a:tr h="114175">
                <a:tc gridSpan="8">
                  <a:txBody>
                    <a:bodyPr/>
                    <a:lstStyle/>
                    <a:p>
                      <a:pPr marR="38100">
                        <a:lnSpc>
                          <a:spcPct val="115000"/>
                        </a:lnSpc>
                        <a:spcAft>
                          <a:spcPts val="0"/>
                        </a:spcAft>
                      </a:pPr>
                      <a:r>
                        <a:rPr lang="id-ID" sz="900" dirty="0">
                          <a:effectLst/>
                        </a:rPr>
                        <a:t>                                                      Coefficients</a:t>
                      </a:r>
                      <a:r>
                        <a:rPr lang="id-ID" sz="900" baseline="30000" dirty="0">
                          <a:effectLst/>
                        </a:rPr>
                        <a:t>a</a:t>
                      </a:r>
                      <a:endParaRPr lang="id-ID" sz="11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35481">
                <a:tc rowSpan="2" gridSpan="2">
                  <a:txBody>
                    <a:bodyPr/>
                    <a:lstStyle/>
                    <a:p>
                      <a:pPr marL="38100" marR="38100">
                        <a:lnSpc>
                          <a:spcPct val="115000"/>
                        </a:lnSpc>
                        <a:spcAft>
                          <a:spcPts val="0"/>
                        </a:spcAft>
                      </a:pPr>
                      <a:r>
                        <a:rPr lang="id-ID" sz="900">
                          <a:effectLst/>
                        </a:rPr>
                        <a:t>Model</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id-ID"/>
                    </a:p>
                  </a:txBody>
                  <a:tcPr/>
                </a:tc>
                <a:tc gridSpan="2">
                  <a:txBody>
                    <a:bodyPr/>
                    <a:lstStyle/>
                    <a:p>
                      <a:pPr marR="38100" algn="ctr">
                        <a:lnSpc>
                          <a:spcPct val="115000"/>
                        </a:lnSpc>
                        <a:spcAft>
                          <a:spcPts val="0"/>
                        </a:spcAft>
                      </a:pPr>
                      <a:r>
                        <a:rPr lang="id-ID" sz="900">
                          <a:effectLst/>
                        </a:rPr>
                        <a:t>Unstandardized Coefficients</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a:p>
                  </a:txBody>
                  <a:tcPr/>
                </a:tc>
                <a:tc>
                  <a:txBody>
                    <a:bodyPr/>
                    <a:lstStyle/>
                    <a:p>
                      <a:pPr marL="38100" marR="38100" algn="ctr">
                        <a:lnSpc>
                          <a:spcPct val="115000"/>
                        </a:lnSpc>
                        <a:spcAft>
                          <a:spcPts val="0"/>
                        </a:spcAft>
                      </a:pPr>
                      <a:r>
                        <a:rPr lang="id-ID" sz="900">
                          <a:effectLst/>
                        </a:rPr>
                        <a:t>Standardized Coefficients</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38100" marR="38100" algn="ctr">
                        <a:lnSpc>
                          <a:spcPct val="115000"/>
                        </a:lnSpc>
                        <a:spcAft>
                          <a:spcPts val="0"/>
                        </a:spcAft>
                      </a:pPr>
                      <a:r>
                        <a:rPr lang="id-ID" sz="900">
                          <a:effectLst/>
                        </a:rPr>
                        <a:t>t</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38100" marR="38100" algn="ctr">
                        <a:lnSpc>
                          <a:spcPct val="115000"/>
                        </a:lnSpc>
                        <a:spcAft>
                          <a:spcPts val="0"/>
                        </a:spcAft>
                      </a:pPr>
                      <a:r>
                        <a:rPr lang="id-ID" sz="900">
                          <a:effectLst/>
                        </a:rPr>
                        <a:t>Sig.</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id-ID" sz="11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9569">
                <a:tc gridSpan="2" vMerge="1">
                  <a:txBody>
                    <a:bodyPr/>
                    <a:lstStyle/>
                    <a:p>
                      <a:endParaRPr lang="id-ID"/>
                    </a:p>
                  </a:txBody>
                  <a:tcPr/>
                </a:tc>
                <a:tc hMerge="1" vMerge="1">
                  <a:txBody>
                    <a:bodyPr/>
                    <a:lstStyle/>
                    <a:p>
                      <a:endParaRPr lang="id-ID"/>
                    </a:p>
                  </a:txBody>
                  <a:tcPr/>
                </a:tc>
                <a:tc>
                  <a:txBody>
                    <a:bodyPr/>
                    <a:lstStyle/>
                    <a:p>
                      <a:pPr marL="38100" marR="38100" algn="ctr">
                        <a:lnSpc>
                          <a:spcPct val="115000"/>
                        </a:lnSpc>
                        <a:spcAft>
                          <a:spcPts val="0"/>
                        </a:spcAft>
                      </a:pPr>
                      <a:r>
                        <a:rPr lang="id-ID" sz="900">
                          <a:effectLst/>
                        </a:rPr>
                        <a:t>B</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ct val="115000"/>
                        </a:lnSpc>
                        <a:spcAft>
                          <a:spcPts val="0"/>
                        </a:spcAft>
                      </a:pPr>
                      <a:r>
                        <a:rPr lang="id-ID" sz="900">
                          <a:effectLst/>
                        </a:rPr>
                        <a:t>Std. Error</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ct val="115000"/>
                        </a:lnSpc>
                        <a:spcAft>
                          <a:spcPts val="0"/>
                        </a:spcAft>
                      </a:pPr>
                      <a:r>
                        <a:rPr lang="id-ID" sz="900">
                          <a:effectLst/>
                        </a:rPr>
                        <a:t>Beta</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id-ID"/>
                    </a:p>
                  </a:txBody>
                  <a:tcPr/>
                </a:tc>
                <a:tc vMerge="1">
                  <a:txBody>
                    <a:bodyPr/>
                    <a:lstStyle/>
                    <a:p>
                      <a:endParaRPr lang="id-ID"/>
                    </a:p>
                  </a:txBody>
                  <a:tcPr/>
                </a:tc>
                <a:tc>
                  <a:txBody>
                    <a:bodyPr/>
                    <a:lstStyle/>
                    <a:p>
                      <a:pPr>
                        <a:lnSpc>
                          <a:spcPct val="115000"/>
                        </a:lnSpc>
                        <a:spcAft>
                          <a:spcPts val="1000"/>
                        </a:spcAft>
                      </a:pPr>
                      <a:r>
                        <a:rPr lang="id-ID" sz="11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351">
                <a:tc rowSpan="3">
                  <a:txBody>
                    <a:bodyPr/>
                    <a:lstStyle/>
                    <a:p>
                      <a:pPr marL="38100" marR="38100">
                        <a:lnSpc>
                          <a:spcPct val="115000"/>
                        </a:lnSpc>
                        <a:spcAft>
                          <a:spcPts val="0"/>
                        </a:spcAft>
                      </a:pPr>
                      <a:r>
                        <a:rPr lang="id-ID" sz="900">
                          <a:effectLst/>
                        </a:rPr>
                        <a:t>1</a:t>
                      </a:r>
                      <a:endParaRPr lang="id-ID" sz="110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nSpc>
                          <a:spcPct val="115000"/>
                        </a:lnSpc>
                        <a:spcAft>
                          <a:spcPts val="0"/>
                        </a:spcAft>
                      </a:pPr>
                      <a:r>
                        <a:rPr lang="id-ID" sz="900">
                          <a:effectLst/>
                        </a:rPr>
                        <a:t>(Constant)</a:t>
                      </a:r>
                      <a:endParaRPr lang="id-ID" sz="110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,599</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2,201</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id-ID" sz="12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b="1" dirty="0">
                          <a:solidFill>
                            <a:srgbClr val="002060"/>
                          </a:solidFill>
                        </a:rPr>
                        <a:t>,</a:t>
                      </a:r>
                      <a:r>
                        <a:rPr lang="id-ID" sz="900" b="1" dirty="0">
                          <a:solidFill>
                            <a:srgbClr val="002060"/>
                          </a:solidFill>
                        </a:rPr>
                        <a:t>272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,786</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id-ID" sz="11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351">
                <a:tc vMerge="1">
                  <a:txBody>
                    <a:bodyPr/>
                    <a:lstStyle/>
                    <a:p>
                      <a:endParaRPr lang="id-ID"/>
                    </a:p>
                  </a:txBody>
                  <a:tcPr/>
                </a:tc>
                <a:tc>
                  <a:txBody>
                    <a:bodyPr/>
                    <a:lstStyle/>
                    <a:p>
                      <a:pPr marL="38100" marR="38100">
                        <a:lnSpc>
                          <a:spcPct val="115000"/>
                        </a:lnSpc>
                        <a:spcAft>
                          <a:spcPts val="0"/>
                        </a:spcAft>
                      </a:pPr>
                      <a:r>
                        <a:rPr lang="id-ID" sz="900">
                          <a:effectLst/>
                        </a:rPr>
                        <a:t>MO</a:t>
                      </a:r>
                      <a:r>
                        <a:rPr lang="en-US" sz="900">
                          <a:effectLst/>
                        </a:rPr>
                        <a:t>TIVE</a:t>
                      </a:r>
                      <a:endParaRPr lang="id-ID" sz="110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,463</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dirty="0">
                          <a:effectLst/>
                        </a:rPr>
                        <a:t>,143</a:t>
                      </a:r>
                      <a:endParaRPr lang="id-ID" sz="11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dirty="0">
                          <a:effectLst/>
                        </a:rPr>
                        <a:t>,313</a:t>
                      </a:r>
                      <a:endParaRPr lang="id-ID" sz="11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b="1" dirty="0">
                          <a:solidFill>
                            <a:srgbClr val="C00000"/>
                          </a:solidFill>
                        </a:rPr>
                        <a:t>3,246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,002</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id-ID" sz="11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351">
                <a:tc vMerge="1">
                  <a:txBody>
                    <a:bodyPr/>
                    <a:lstStyle/>
                    <a:p>
                      <a:endParaRPr lang="id-ID"/>
                    </a:p>
                  </a:txBody>
                  <a:tcPr/>
                </a:tc>
                <a:tc>
                  <a:txBody>
                    <a:bodyPr/>
                    <a:lstStyle/>
                    <a:p>
                      <a:pPr marL="38100" marR="38100">
                        <a:lnSpc>
                          <a:spcPct val="115000"/>
                        </a:lnSpc>
                        <a:spcAft>
                          <a:spcPts val="0"/>
                        </a:spcAft>
                      </a:pPr>
                      <a:r>
                        <a:rPr lang="en-US" sz="900" dirty="0">
                          <a:effectLst/>
                        </a:rPr>
                        <a:t>LEADER</a:t>
                      </a:r>
                      <a:endParaRPr lang="id-ID" sz="11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,191</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,139</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,132</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b="1" dirty="0">
                          <a:solidFill>
                            <a:srgbClr val="002060"/>
                          </a:solidFill>
                        </a:rPr>
                        <a:t>1,374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dirty="0">
                          <a:solidFill>
                            <a:srgbClr val="002060"/>
                          </a:solidFill>
                          <a:effectLst/>
                        </a:rPr>
                        <a:t>,172</a:t>
                      </a:r>
                      <a:endParaRPr lang="id-ID" sz="900" dirty="0">
                        <a:solidFill>
                          <a:srgbClr val="002060"/>
                        </a:solidFill>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id-ID" sz="11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4175">
                <a:tc gridSpan="8">
                  <a:txBody>
                    <a:bodyPr/>
                    <a:lstStyle/>
                    <a:p>
                      <a:pPr marL="38100" marR="38100">
                        <a:lnSpc>
                          <a:spcPct val="115000"/>
                        </a:lnSpc>
                        <a:spcAft>
                          <a:spcPts val="0"/>
                        </a:spcAft>
                      </a:pPr>
                      <a:r>
                        <a:rPr lang="id-ID" sz="900" dirty="0">
                          <a:effectLst/>
                        </a:rPr>
                        <a:t>a. Dependent Variable: PA</a:t>
                      </a:r>
                      <a:r>
                        <a:rPr lang="en-US" sz="900" dirty="0">
                          <a:effectLst/>
                        </a:rPr>
                        <a:t>RTICIPATION</a:t>
                      </a:r>
                      <a:endParaRPr lang="id-ID" sz="11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
        <p:nvSpPr>
          <p:cNvPr id="5121" name="Rectangle 5120"/>
          <p:cNvSpPr/>
          <p:nvPr/>
        </p:nvSpPr>
        <p:spPr>
          <a:xfrm>
            <a:off x="38832" y="5009144"/>
            <a:ext cx="4173128" cy="1323439"/>
          </a:xfrm>
          <a:prstGeom prst="rect">
            <a:avLst/>
          </a:prstGeom>
        </p:spPr>
        <p:txBody>
          <a:bodyPr wrap="square">
            <a:spAutoFit/>
          </a:bodyPr>
          <a:lstStyle/>
          <a:p>
            <a:pPr algn="just"/>
            <a:r>
              <a:rPr lang="id-ID" sz="1600" b="1" dirty="0" smtClean="0">
                <a:solidFill>
                  <a:srgbClr val="002060"/>
                </a:solidFill>
              </a:rPr>
              <a:t>The </a:t>
            </a:r>
            <a:r>
              <a:rPr lang="id-ID" sz="1600" b="1" dirty="0">
                <a:solidFill>
                  <a:srgbClr val="002060"/>
                </a:solidFill>
              </a:rPr>
              <a:t>results </a:t>
            </a:r>
            <a:r>
              <a:rPr lang="en-US" sz="1600" b="1" dirty="0">
                <a:solidFill>
                  <a:srgbClr val="002060"/>
                </a:solidFill>
              </a:rPr>
              <a:t>indicates</a:t>
            </a:r>
            <a:r>
              <a:rPr lang="id-ID" sz="1600" b="1" dirty="0">
                <a:solidFill>
                  <a:srgbClr val="002060"/>
                </a:solidFill>
              </a:rPr>
              <a:t> t </a:t>
            </a:r>
            <a:r>
              <a:rPr lang="id-ID" sz="1600" b="1" dirty="0" smtClean="0">
                <a:solidFill>
                  <a:srgbClr val="002060"/>
                </a:solidFill>
              </a:rPr>
              <a:t>count &gt; </a:t>
            </a:r>
            <a:r>
              <a:rPr lang="id-ID" sz="1600" b="1" dirty="0">
                <a:solidFill>
                  <a:srgbClr val="002060"/>
                </a:solidFill>
              </a:rPr>
              <a:t>t table (3.246&gt; 1.657) so Ho is rejected, </a:t>
            </a:r>
            <a:r>
              <a:rPr lang="en-US" sz="1600" b="1" dirty="0">
                <a:solidFill>
                  <a:srgbClr val="002060"/>
                </a:solidFill>
              </a:rPr>
              <a:t>it means</a:t>
            </a:r>
            <a:r>
              <a:rPr lang="id-ID" sz="1600" b="1" dirty="0">
                <a:solidFill>
                  <a:srgbClr val="002060"/>
                </a:solidFill>
              </a:rPr>
              <a:t> that there </a:t>
            </a:r>
            <a:r>
              <a:rPr lang="en-US" sz="1600" b="1" dirty="0" err="1">
                <a:solidFill>
                  <a:srgbClr val="002060"/>
                </a:solidFill>
              </a:rPr>
              <a:t>i</a:t>
            </a:r>
            <a:r>
              <a:rPr lang="id-ID" sz="1600" b="1" dirty="0">
                <a:solidFill>
                  <a:srgbClr val="002060"/>
                </a:solidFill>
              </a:rPr>
              <a:t>s significant influence between social motives (achievement, avoiding conflict and power) on youth participation</a:t>
            </a:r>
          </a:p>
        </p:txBody>
      </p:sp>
      <p:sp>
        <p:nvSpPr>
          <p:cNvPr id="5124" name="Right Brace 5123"/>
          <p:cNvSpPr/>
          <p:nvPr/>
        </p:nvSpPr>
        <p:spPr>
          <a:xfrm>
            <a:off x="4084641" y="5040431"/>
            <a:ext cx="432048" cy="1260863"/>
          </a:xfrm>
          <a:prstGeom prst="rightBrace">
            <a:avLst>
              <a:gd name="adj1" fmla="val 33232"/>
              <a:gd name="adj2" fmla="val 50000"/>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id-ID"/>
          </a:p>
        </p:txBody>
      </p:sp>
      <p:sp>
        <p:nvSpPr>
          <p:cNvPr id="5125" name="Rectangle 5124"/>
          <p:cNvSpPr/>
          <p:nvPr/>
        </p:nvSpPr>
        <p:spPr>
          <a:xfrm>
            <a:off x="4572000" y="5132254"/>
            <a:ext cx="2749852" cy="1200329"/>
          </a:xfrm>
          <a:prstGeom prst="rect">
            <a:avLst/>
          </a:prstGeom>
        </p:spPr>
        <p:txBody>
          <a:bodyPr wrap="square">
            <a:spAutoFit/>
          </a:bodyPr>
          <a:lstStyle/>
          <a:p>
            <a:r>
              <a:rPr lang="id-ID" b="1" dirty="0" smtClean="0">
                <a:solidFill>
                  <a:schemeClr val="accent2">
                    <a:lumMod val="75000"/>
                  </a:schemeClr>
                </a:solidFill>
              </a:rPr>
              <a:t>Characteristics </a:t>
            </a:r>
            <a:r>
              <a:rPr lang="id-ID" b="1" dirty="0">
                <a:solidFill>
                  <a:schemeClr val="accent2">
                    <a:lumMod val="75000"/>
                  </a:schemeClr>
                </a:solidFill>
              </a:rPr>
              <a:t>and habits of working together and upholding the principle of togetherness </a:t>
            </a:r>
          </a:p>
        </p:txBody>
      </p:sp>
    </p:spTree>
    <p:extLst>
      <p:ext uri="{BB962C8B-B14F-4D97-AF65-F5344CB8AC3E}">
        <p14:creationId xmlns:p14="http://schemas.microsoft.com/office/powerpoint/2010/main" val="239528740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6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702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548680"/>
            <a:ext cx="9030370" cy="3447098"/>
          </a:xfrm>
          <a:prstGeom prst="rect">
            <a:avLst/>
          </a:prstGeom>
        </p:spPr>
        <p:txBody>
          <a:bodyPr wrap="square">
            <a:spAutoFit/>
          </a:bodyPr>
          <a:lstStyle/>
          <a:p>
            <a:pPr marL="444500" indent="-444500" algn="just"/>
            <a:r>
              <a:rPr lang="en-US" sz="2400" b="1" dirty="0">
                <a:solidFill>
                  <a:srgbClr val="0070C0"/>
                </a:solidFill>
                <a:latin typeface="Aharoni" panose="02010803020104030203" pitchFamily="2" charset="-79"/>
                <a:cs typeface="Aharoni" panose="02010803020104030203" pitchFamily="2" charset="-79"/>
              </a:rPr>
              <a:t>T </a:t>
            </a:r>
            <a:r>
              <a:rPr lang="en-US" sz="2400" b="1" dirty="0" smtClean="0">
                <a:solidFill>
                  <a:srgbClr val="0070C0"/>
                </a:solidFill>
                <a:latin typeface="Aharoni" panose="02010803020104030203" pitchFamily="2" charset="-79"/>
                <a:cs typeface="Aharoni" panose="02010803020104030203" pitchFamily="2" charset="-79"/>
              </a:rPr>
              <a:t>Test</a:t>
            </a:r>
            <a:endParaRPr lang="id-ID" sz="2400" b="1" dirty="0" smtClean="0">
              <a:solidFill>
                <a:srgbClr val="0070C0"/>
              </a:solidFill>
              <a:latin typeface="Aharoni" panose="02010803020104030203" pitchFamily="2" charset="-79"/>
              <a:cs typeface="Aharoni" panose="02010803020104030203" pitchFamily="2" charset="-79"/>
            </a:endParaRPr>
          </a:p>
          <a:p>
            <a:pPr marL="444500" indent="-444500" algn="just"/>
            <a:r>
              <a:rPr lang="en-US" sz="2000" b="1" dirty="0" smtClean="0">
                <a:solidFill>
                  <a:schemeClr val="accent2">
                    <a:lumMod val="50000"/>
                  </a:schemeClr>
                </a:solidFill>
              </a:rPr>
              <a:t>Ho</a:t>
            </a:r>
            <a:r>
              <a:rPr lang="en-US" sz="2000" b="1" dirty="0">
                <a:solidFill>
                  <a:schemeClr val="accent2">
                    <a:lumMod val="50000"/>
                  </a:schemeClr>
                </a:solidFill>
              </a:rPr>
              <a:t>: There is no partial level influence of </a:t>
            </a:r>
            <a:r>
              <a:rPr lang="id-ID" sz="2000" b="1" dirty="0">
                <a:solidFill>
                  <a:schemeClr val="accent2">
                    <a:lumMod val="50000"/>
                  </a:schemeClr>
                </a:solidFill>
              </a:rPr>
              <a:t>L</a:t>
            </a:r>
            <a:r>
              <a:rPr lang="en-US" sz="2000" b="1" dirty="0" err="1">
                <a:solidFill>
                  <a:schemeClr val="accent2">
                    <a:lumMod val="50000"/>
                  </a:schemeClr>
                </a:solidFill>
              </a:rPr>
              <a:t>ocal</a:t>
            </a:r>
            <a:r>
              <a:rPr lang="en-US" sz="2000" b="1" dirty="0">
                <a:solidFill>
                  <a:schemeClr val="accent2">
                    <a:lumMod val="50000"/>
                  </a:schemeClr>
                </a:solidFill>
              </a:rPr>
              <a:t> leadership </a:t>
            </a:r>
            <a:r>
              <a:rPr lang="en-US" sz="2000" b="1" dirty="0" smtClean="0">
                <a:solidFill>
                  <a:schemeClr val="accent2">
                    <a:lumMod val="50000"/>
                  </a:schemeClr>
                </a:solidFill>
              </a:rPr>
              <a:t>on </a:t>
            </a:r>
            <a:r>
              <a:rPr lang="en-US" sz="2000" b="1" dirty="0">
                <a:solidFill>
                  <a:schemeClr val="accent2">
                    <a:lumMod val="50000"/>
                  </a:schemeClr>
                </a:solidFill>
              </a:rPr>
              <a:t>youth participation in the development of educational tourism in Kediri Regency</a:t>
            </a:r>
            <a:endParaRPr lang="id-ID" sz="2000" b="1" dirty="0">
              <a:solidFill>
                <a:schemeClr val="accent2">
                  <a:lumMod val="50000"/>
                </a:schemeClr>
              </a:solidFill>
            </a:endParaRPr>
          </a:p>
          <a:p>
            <a:pPr marL="444500" indent="-444500" algn="just"/>
            <a:r>
              <a:rPr lang="en-US" sz="2000" b="1" dirty="0">
                <a:solidFill>
                  <a:schemeClr val="accent2">
                    <a:lumMod val="50000"/>
                  </a:schemeClr>
                </a:solidFill>
              </a:rPr>
              <a:t>Ha: There is a partial</a:t>
            </a:r>
            <a:r>
              <a:rPr lang="id-ID" sz="2000" b="1" dirty="0">
                <a:solidFill>
                  <a:schemeClr val="accent2">
                    <a:lumMod val="50000"/>
                  </a:schemeClr>
                </a:solidFill>
              </a:rPr>
              <a:t> L</a:t>
            </a:r>
            <a:r>
              <a:rPr lang="en-US" sz="2000" b="1" dirty="0" err="1">
                <a:solidFill>
                  <a:schemeClr val="accent2">
                    <a:lumMod val="50000"/>
                  </a:schemeClr>
                </a:solidFill>
              </a:rPr>
              <a:t>ocal</a:t>
            </a:r>
            <a:r>
              <a:rPr lang="en-US" sz="2000" b="1" dirty="0">
                <a:solidFill>
                  <a:schemeClr val="accent2">
                    <a:lumMod val="50000"/>
                  </a:schemeClr>
                </a:solidFill>
              </a:rPr>
              <a:t> leadership </a:t>
            </a:r>
            <a:r>
              <a:rPr lang="en-US" sz="2000" b="1" dirty="0" smtClean="0">
                <a:solidFill>
                  <a:schemeClr val="accent2">
                    <a:lumMod val="50000"/>
                  </a:schemeClr>
                </a:solidFill>
              </a:rPr>
              <a:t>influence </a:t>
            </a:r>
            <a:r>
              <a:rPr lang="en-US" sz="2000" b="1" dirty="0">
                <a:solidFill>
                  <a:schemeClr val="accent2">
                    <a:lumMod val="50000"/>
                  </a:schemeClr>
                </a:solidFill>
              </a:rPr>
              <a:t>on youth participation in the development of educational tourism in Kediri Regency</a:t>
            </a:r>
            <a:r>
              <a:rPr lang="id-ID" sz="2000" b="1" dirty="0">
                <a:solidFill>
                  <a:schemeClr val="accent2">
                    <a:lumMod val="50000"/>
                  </a:schemeClr>
                </a:solidFill>
              </a:rPr>
              <a:t>.</a:t>
            </a:r>
          </a:p>
          <a:p>
            <a:pPr lvl="0"/>
            <a:endParaRPr lang="id-ID" sz="2400" b="1" dirty="0">
              <a:solidFill>
                <a:srgbClr val="0070C0"/>
              </a:solidFill>
              <a:latin typeface="Aharoni" panose="02010803020104030203" pitchFamily="2" charset="-79"/>
              <a:cs typeface="Aharoni" panose="02010803020104030203" pitchFamily="2" charset="-79"/>
            </a:endParaRPr>
          </a:p>
          <a:p>
            <a:pPr lvl="0"/>
            <a:endParaRPr lang="id-ID" sz="2400" b="1" dirty="0" smtClean="0">
              <a:solidFill>
                <a:srgbClr val="0070C0"/>
              </a:solidFill>
              <a:latin typeface="Aharoni" panose="02010803020104030203" pitchFamily="2" charset="-79"/>
              <a:cs typeface="Aharoni" panose="02010803020104030203" pitchFamily="2" charset="-79"/>
            </a:endParaRPr>
          </a:p>
          <a:p>
            <a:pPr lvl="0"/>
            <a:endParaRPr lang="id-ID" b="1" dirty="0" smtClean="0">
              <a:solidFill>
                <a:srgbClr val="7030A0"/>
              </a:solidFill>
              <a:latin typeface="Aharoni" panose="02010803020104030203" pitchFamily="2" charset="-79"/>
              <a:cs typeface="Aharoni" panose="02010803020104030203" pitchFamily="2" charset="-79"/>
            </a:endParaRPr>
          </a:p>
          <a:p>
            <a:pPr lvl="0"/>
            <a:endParaRPr lang="id-ID" sz="2400" b="1" dirty="0" smtClean="0">
              <a:solidFill>
                <a:srgbClr val="0070C0"/>
              </a:solidFill>
              <a:latin typeface="Aharoni" panose="02010803020104030203" pitchFamily="2" charset="-79"/>
              <a:cs typeface="Aharoni" panose="02010803020104030203" pitchFamily="2" charset="-79"/>
            </a:endParaRPr>
          </a:p>
          <a:p>
            <a:pPr lvl="0"/>
            <a:endParaRPr lang="id-ID" sz="2400" b="1" dirty="0">
              <a:solidFill>
                <a:srgbClr val="0070C0"/>
              </a:solidFill>
              <a:latin typeface="Aharoni" panose="02010803020104030203" pitchFamily="2" charset="-79"/>
              <a:cs typeface="Aharoni" panose="02010803020104030203" pitchFamily="2" charset="-79"/>
            </a:endParaRPr>
          </a:p>
        </p:txBody>
      </p:sp>
      <p:graphicFrame>
        <p:nvGraphicFramePr>
          <p:cNvPr id="8" name="Table 7"/>
          <p:cNvGraphicFramePr>
            <a:graphicFrameLocks noGrp="1"/>
          </p:cNvGraphicFramePr>
          <p:nvPr>
            <p:extLst>
              <p:ext uri="{D42A27DB-BD31-4B8C-83A1-F6EECF244321}">
                <p14:modId xmlns:p14="http://schemas.microsoft.com/office/powerpoint/2010/main" val="254144154"/>
              </p:ext>
            </p:extLst>
          </p:nvPr>
        </p:nvGraphicFramePr>
        <p:xfrm>
          <a:off x="209762" y="2312769"/>
          <a:ext cx="8724475" cy="1606809"/>
        </p:xfrm>
        <a:graphic>
          <a:graphicData uri="http://schemas.openxmlformats.org/drawingml/2006/table">
            <a:tbl>
              <a:tblPr>
                <a:tableStyleId>{5C22544A-7EE6-4342-B048-85BDC9FD1C3A}</a:tableStyleId>
              </a:tblPr>
              <a:tblGrid>
                <a:gridCol w="806688"/>
                <a:gridCol w="806688"/>
                <a:gridCol w="1151356"/>
                <a:gridCol w="1253206"/>
                <a:gridCol w="1253206"/>
                <a:gridCol w="1466503"/>
                <a:gridCol w="1466503"/>
                <a:gridCol w="520325"/>
              </a:tblGrid>
              <a:tr h="114175">
                <a:tc gridSpan="8">
                  <a:txBody>
                    <a:bodyPr/>
                    <a:lstStyle/>
                    <a:p>
                      <a:pPr marR="38100">
                        <a:lnSpc>
                          <a:spcPct val="115000"/>
                        </a:lnSpc>
                        <a:spcAft>
                          <a:spcPts val="0"/>
                        </a:spcAft>
                      </a:pPr>
                      <a:r>
                        <a:rPr lang="id-ID" sz="900" dirty="0">
                          <a:effectLst/>
                        </a:rPr>
                        <a:t>                                                      Coefficients</a:t>
                      </a:r>
                      <a:r>
                        <a:rPr lang="id-ID" sz="900" baseline="30000" dirty="0">
                          <a:effectLst/>
                        </a:rPr>
                        <a:t>a</a:t>
                      </a:r>
                      <a:endParaRPr lang="id-ID" sz="11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35481">
                <a:tc rowSpan="2" gridSpan="2">
                  <a:txBody>
                    <a:bodyPr/>
                    <a:lstStyle/>
                    <a:p>
                      <a:pPr marL="38100" marR="38100">
                        <a:lnSpc>
                          <a:spcPct val="115000"/>
                        </a:lnSpc>
                        <a:spcAft>
                          <a:spcPts val="0"/>
                        </a:spcAft>
                      </a:pPr>
                      <a:r>
                        <a:rPr lang="id-ID" sz="900" dirty="0">
                          <a:effectLst/>
                        </a:rPr>
                        <a:t>Model</a:t>
                      </a:r>
                      <a:endParaRPr lang="id-ID" sz="1100" dirty="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id-ID"/>
                    </a:p>
                  </a:txBody>
                  <a:tcPr/>
                </a:tc>
                <a:tc gridSpan="2">
                  <a:txBody>
                    <a:bodyPr/>
                    <a:lstStyle/>
                    <a:p>
                      <a:pPr marR="38100" algn="ctr">
                        <a:lnSpc>
                          <a:spcPct val="115000"/>
                        </a:lnSpc>
                        <a:spcAft>
                          <a:spcPts val="0"/>
                        </a:spcAft>
                      </a:pPr>
                      <a:r>
                        <a:rPr lang="id-ID" sz="900">
                          <a:effectLst/>
                        </a:rPr>
                        <a:t>Unstandardized Coefficients</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a:p>
                  </a:txBody>
                  <a:tcPr/>
                </a:tc>
                <a:tc>
                  <a:txBody>
                    <a:bodyPr/>
                    <a:lstStyle/>
                    <a:p>
                      <a:pPr marL="38100" marR="38100" algn="ctr">
                        <a:lnSpc>
                          <a:spcPct val="115000"/>
                        </a:lnSpc>
                        <a:spcAft>
                          <a:spcPts val="0"/>
                        </a:spcAft>
                      </a:pPr>
                      <a:r>
                        <a:rPr lang="id-ID" sz="900">
                          <a:effectLst/>
                        </a:rPr>
                        <a:t>Standardized Coefficients</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38100" marR="38100" algn="ctr">
                        <a:lnSpc>
                          <a:spcPct val="115000"/>
                        </a:lnSpc>
                        <a:spcAft>
                          <a:spcPts val="0"/>
                        </a:spcAft>
                      </a:pPr>
                      <a:r>
                        <a:rPr lang="id-ID" sz="900" dirty="0">
                          <a:effectLst/>
                        </a:rPr>
                        <a:t>t</a:t>
                      </a:r>
                      <a:endParaRPr lang="id-ID" sz="1100" dirty="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38100" marR="38100" algn="ctr">
                        <a:lnSpc>
                          <a:spcPct val="115000"/>
                        </a:lnSpc>
                        <a:spcAft>
                          <a:spcPts val="0"/>
                        </a:spcAft>
                      </a:pPr>
                      <a:r>
                        <a:rPr lang="id-ID" sz="900" dirty="0">
                          <a:effectLst/>
                        </a:rPr>
                        <a:t>Sig.</a:t>
                      </a:r>
                      <a:endParaRPr lang="id-ID" sz="1100" dirty="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id-ID" sz="11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9569">
                <a:tc gridSpan="2" vMerge="1">
                  <a:txBody>
                    <a:bodyPr/>
                    <a:lstStyle/>
                    <a:p>
                      <a:endParaRPr lang="id-ID"/>
                    </a:p>
                  </a:txBody>
                  <a:tcPr/>
                </a:tc>
                <a:tc hMerge="1" vMerge="1">
                  <a:txBody>
                    <a:bodyPr/>
                    <a:lstStyle/>
                    <a:p>
                      <a:endParaRPr lang="id-ID"/>
                    </a:p>
                  </a:txBody>
                  <a:tcPr/>
                </a:tc>
                <a:tc>
                  <a:txBody>
                    <a:bodyPr/>
                    <a:lstStyle/>
                    <a:p>
                      <a:pPr marL="38100" marR="38100" algn="ctr">
                        <a:lnSpc>
                          <a:spcPct val="115000"/>
                        </a:lnSpc>
                        <a:spcAft>
                          <a:spcPts val="0"/>
                        </a:spcAft>
                      </a:pPr>
                      <a:r>
                        <a:rPr lang="id-ID" sz="900">
                          <a:effectLst/>
                        </a:rPr>
                        <a:t>B</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ct val="115000"/>
                        </a:lnSpc>
                        <a:spcAft>
                          <a:spcPts val="0"/>
                        </a:spcAft>
                      </a:pPr>
                      <a:r>
                        <a:rPr lang="id-ID" sz="900">
                          <a:effectLst/>
                        </a:rPr>
                        <a:t>Std. Error</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ct val="115000"/>
                        </a:lnSpc>
                        <a:spcAft>
                          <a:spcPts val="0"/>
                        </a:spcAft>
                      </a:pPr>
                      <a:r>
                        <a:rPr lang="id-ID" sz="900">
                          <a:effectLst/>
                        </a:rPr>
                        <a:t>Beta</a:t>
                      </a:r>
                      <a:endParaRPr lang="id-ID" sz="1100">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id-ID"/>
                    </a:p>
                  </a:txBody>
                  <a:tcPr/>
                </a:tc>
                <a:tc vMerge="1">
                  <a:txBody>
                    <a:bodyPr/>
                    <a:lstStyle/>
                    <a:p>
                      <a:endParaRPr lang="id-ID"/>
                    </a:p>
                  </a:txBody>
                  <a:tcPr/>
                </a:tc>
                <a:tc>
                  <a:txBody>
                    <a:bodyPr/>
                    <a:lstStyle/>
                    <a:p>
                      <a:pPr>
                        <a:lnSpc>
                          <a:spcPct val="115000"/>
                        </a:lnSpc>
                        <a:spcAft>
                          <a:spcPts val="1000"/>
                        </a:spcAft>
                      </a:pPr>
                      <a:r>
                        <a:rPr lang="id-ID" sz="11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351">
                <a:tc rowSpan="3">
                  <a:txBody>
                    <a:bodyPr/>
                    <a:lstStyle/>
                    <a:p>
                      <a:pPr marL="38100" marR="38100">
                        <a:lnSpc>
                          <a:spcPct val="115000"/>
                        </a:lnSpc>
                        <a:spcAft>
                          <a:spcPts val="0"/>
                        </a:spcAft>
                      </a:pPr>
                      <a:r>
                        <a:rPr lang="id-ID" sz="900">
                          <a:effectLst/>
                        </a:rPr>
                        <a:t>1</a:t>
                      </a:r>
                      <a:endParaRPr lang="id-ID" sz="110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nSpc>
                          <a:spcPct val="115000"/>
                        </a:lnSpc>
                        <a:spcAft>
                          <a:spcPts val="0"/>
                        </a:spcAft>
                      </a:pPr>
                      <a:r>
                        <a:rPr lang="id-ID" sz="900">
                          <a:effectLst/>
                        </a:rPr>
                        <a:t>(Constant)</a:t>
                      </a:r>
                      <a:endParaRPr lang="id-ID" sz="110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,599</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2,201</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id-ID" sz="12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b="1" dirty="0">
                          <a:solidFill>
                            <a:srgbClr val="002060"/>
                          </a:solidFill>
                        </a:rPr>
                        <a:t>,</a:t>
                      </a:r>
                      <a:r>
                        <a:rPr lang="id-ID" sz="900" b="1" dirty="0">
                          <a:solidFill>
                            <a:srgbClr val="002060"/>
                          </a:solidFill>
                        </a:rPr>
                        <a:t>272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,786</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id-ID" sz="11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351">
                <a:tc vMerge="1">
                  <a:txBody>
                    <a:bodyPr/>
                    <a:lstStyle/>
                    <a:p>
                      <a:endParaRPr lang="id-ID"/>
                    </a:p>
                  </a:txBody>
                  <a:tcPr/>
                </a:tc>
                <a:tc>
                  <a:txBody>
                    <a:bodyPr/>
                    <a:lstStyle/>
                    <a:p>
                      <a:pPr marL="38100" marR="38100">
                        <a:lnSpc>
                          <a:spcPct val="115000"/>
                        </a:lnSpc>
                        <a:spcAft>
                          <a:spcPts val="0"/>
                        </a:spcAft>
                      </a:pPr>
                      <a:r>
                        <a:rPr lang="id-ID" sz="900">
                          <a:effectLst/>
                        </a:rPr>
                        <a:t>MO</a:t>
                      </a:r>
                      <a:r>
                        <a:rPr lang="en-US" sz="900">
                          <a:effectLst/>
                        </a:rPr>
                        <a:t>TIVE</a:t>
                      </a:r>
                      <a:endParaRPr lang="id-ID" sz="110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,463</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dirty="0">
                          <a:effectLst/>
                        </a:rPr>
                        <a:t>,143</a:t>
                      </a:r>
                      <a:endParaRPr lang="id-ID" sz="11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dirty="0">
                          <a:effectLst/>
                        </a:rPr>
                        <a:t>,313</a:t>
                      </a:r>
                      <a:endParaRPr lang="id-ID" sz="11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b="1" dirty="0">
                          <a:solidFill>
                            <a:schemeClr val="tx1"/>
                          </a:solidFill>
                        </a:rPr>
                        <a:t>3,246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,002</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id-ID" sz="11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351">
                <a:tc vMerge="1">
                  <a:txBody>
                    <a:bodyPr/>
                    <a:lstStyle/>
                    <a:p>
                      <a:endParaRPr lang="id-ID"/>
                    </a:p>
                  </a:txBody>
                  <a:tcPr/>
                </a:tc>
                <a:tc>
                  <a:txBody>
                    <a:bodyPr/>
                    <a:lstStyle/>
                    <a:p>
                      <a:pPr marL="38100" marR="38100">
                        <a:lnSpc>
                          <a:spcPct val="115000"/>
                        </a:lnSpc>
                        <a:spcAft>
                          <a:spcPts val="0"/>
                        </a:spcAft>
                      </a:pPr>
                      <a:r>
                        <a:rPr lang="en-US" sz="900" dirty="0">
                          <a:effectLst/>
                        </a:rPr>
                        <a:t>LEADER</a:t>
                      </a:r>
                      <a:endParaRPr lang="id-ID" sz="11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,191</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,139</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a:effectLst/>
                        </a:rPr>
                        <a:t>,132</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1800" b="1" dirty="0">
                          <a:solidFill>
                            <a:srgbClr val="C00000"/>
                          </a:solidFill>
                        </a:rPr>
                        <a:t>1,374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dirty="0">
                          <a:solidFill>
                            <a:srgbClr val="002060"/>
                          </a:solidFill>
                          <a:effectLst/>
                        </a:rPr>
                        <a:t>,172</a:t>
                      </a:r>
                      <a:endParaRPr lang="id-ID" sz="900" dirty="0">
                        <a:solidFill>
                          <a:srgbClr val="002060"/>
                        </a:solidFill>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id-ID" sz="1100">
                          <a:effectLst/>
                        </a:rPr>
                        <a:t> </a:t>
                      </a:r>
                      <a:endParaRPr lang="id-ID" sz="110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4175">
                <a:tc gridSpan="8">
                  <a:txBody>
                    <a:bodyPr/>
                    <a:lstStyle/>
                    <a:p>
                      <a:pPr marL="38100" marR="38100">
                        <a:lnSpc>
                          <a:spcPct val="115000"/>
                        </a:lnSpc>
                        <a:spcAft>
                          <a:spcPts val="0"/>
                        </a:spcAft>
                      </a:pPr>
                      <a:r>
                        <a:rPr lang="id-ID" sz="900" dirty="0">
                          <a:effectLst/>
                        </a:rPr>
                        <a:t>a. Dependent Variable: PA</a:t>
                      </a:r>
                      <a:r>
                        <a:rPr lang="en-US" sz="900" dirty="0">
                          <a:effectLst/>
                        </a:rPr>
                        <a:t>RTICIPATION</a:t>
                      </a:r>
                      <a:endParaRPr lang="id-ID" sz="11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
        <p:nvSpPr>
          <p:cNvPr id="5" name="Rectangle 4"/>
          <p:cNvSpPr/>
          <p:nvPr/>
        </p:nvSpPr>
        <p:spPr>
          <a:xfrm>
            <a:off x="179512" y="4149080"/>
            <a:ext cx="4572000" cy="1477328"/>
          </a:xfrm>
          <a:prstGeom prst="rect">
            <a:avLst/>
          </a:prstGeom>
        </p:spPr>
        <p:txBody>
          <a:bodyPr>
            <a:spAutoFit/>
          </a:bodyPr>
          <a:lstStyle/>
          <a:p>
            <a:pPr algn="just"/>
            <a:r>
              <a:rPr lang="id-ID" b="1" dirty="0">
                <a:solidFill>
                  <a:schemeClr val="accent3">
                    <a:lumMod val="50000"/>
                  </a:schemeClr>
                </a:solidFill>
              </a:rPr>
              <a:t>L</a:t>
            </a:r>
            <a:r>
              <a:rPr lang="en-US" b="1" dirty="0" err="1" smtClean="0">
                <a:solidFill>
                  <a:schemeClr val="accent3">
                    <a:lumMod val="50000"/>
                  </a:schemeClr>
                </a:solidFill>
              </a:rPr>
              <a:t>ocal</a:t>
            </a:r>
            <a:r>
              <a:rPr lang="en-US" b="1" dirty="0" smtClean="0">
                <a:solidFill>
                  <a:schemeClr val="accent3">
                    <a:lumMod val="50000"/>
                  </a:schemeClr>
                </a:solidFill>
              </a:rPr>
              <a:t> leadership t count &lt;t table (1.374 &lt; 1.657) so Ho is accepted, it means that local leadership there is no a significant influence on youth participation in developing educational tourism in Kediri. </a:t>
            </a:r>
            <a:endParaRPr lang="id-ID" b="1" dirty="0">
              <a:solidFill>
                <a:schemeClr val="accent3">
                  <a:lumMod val="50000"/>
                </a:schemeClr>
              </a:solidFill>
            </a:endParaRPr>
          </a:p>
        </p:txBody>
      </p:sp>
      <p:sp>
        <p:nvSpPr>
          <p:cNvPr id="10" name="Right Brace 9"/>
          <p:cNvSpPr/>
          <p:nvPr/>
        </p:nvSpPr>
        <p:spPr>
          <a:xfrm>
            <a:off x="4931623" y="4149080"/>
            <a:ext cx="432048" cy="1260863"/>
          </a:xfrm>
          <a:prstGeom prst="rightBrace">
            <a:avLst>
              <a:gd name="adj1" fmla="val 33232"/>
              <a:gd name="adj2" fmla="val 50000"/>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id-ID"/>
          </a:p>
        </p:txBody>
      </p:sp>
      <p:sp>
        <p:nvSpPr>
          <p:cNvPr id="9" name="Rectangle 8"/>
          <p:cNvSpPr/>
          <p:nvPr/>
        </p:nvSpPr>
        <p:spPr>
          <a:xfrm>
            <a:off x="5508104" y="4149080"/>
            <a:ext cx="2639868" cy="1200329"/>
          </a:xfrm>
          <a:prstGeom prst="rect">
            <a:avLst/>
          </a:prstGeom>
        </p:spPr>
        <p:txBody>
          <a:bodyPr wrap="square">
            <a:spAutoFit/>
          </a:bodyPr>
          <a:lstStyle/>
          <a:p>
            <a:pPr algn="just"/>
            <a:r>
              <a:rPr lang="id-ID" b="1" dirty="0">
                <a:solidFill>
                  <a:schemeClr val="accent6">
                    <a:lumMod val="50000"/>
                  </a:schemeClr>
                </a:solidFill>
              </a:rPr>
              <a:t>The leadership of pokdarwis is considered to have a more active role </a:t>
            </a:r>
          </a:p>
        </p:txBody>
      </p:sp>
    </p:spTree>
    <p:extLst>
      <p:ext uri="{BB962C8B-B14F-4D97-AF65-F5344CB8AC3E}">
        <p14:creationId xmlns:p14="http://schemas.microsoft.com/office/powerpoint/2010/main" val="303698383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8196"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624" y="3484"/>
            <a:ext cx="916476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5157192"/>
            <a:ext cx="3779912" cy="16877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364088" y="6628964"/>
            <a:ext cx="3779912" cy="216024"/>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18221" y="116632"/>
            <a:ext cx="9125780" cy="1354217"/>
          </a:xfrm>
          <a:prstGeom prst="rect">
            <a:avLst/>
          </a:prstGeom>
        </p:spPr>
        <p:txBody>
          <a:bodyPr wrap="square">
            <a:spAutoFit/>
          </a:bodyPr>
          <a:lstStyle/>
          <a:p>
            <a:pPr lvl="0"/>
            <a:r>
              <a:rPr lang="id-ID" sz="2800" b="1" dirty="0">
                <a:solidFill>
                  <a:srgbClr val="00B0F0"/>
                </a:solidFill>
              </a:rPr>
              <a:t>F</a:t>
            </a:r>
            <a:r>
              <a:rPr lang="en-US" sz="2800" b="1" dirty="0">
                <a:solidFill>
                  <a:srgbClr val="00B0F0"/>
                </a:solidFill>
              </a:rPr>
              <a:t> Test </a:t>
            </a:r>
            <a:endParaRPr lang="id-ID" sz="2800" b="1" dirty="0" smtClean="0">
              <a:solidFill>
                <a:srgbClr val="00B0F0"/>
              </a:solidFill>
            </a:endParaRPr>
          </a:p>
          <a:p>
            <a:pPr lvl="0"/>
            <a:r>
              <a:rPr lang="id-ID" b="1" dirty="0" smtClean="0"/>
              <a:t>The </a:t>
            </a:r>
            <a:r>
              <a:rPr lang="id-ID" b="1" dirty="0"/>
              <a:t>F test can determine the effect between variables through the ANOVA results at significant numbers. </a:t>
            </a:r>
            <a:endParaRPr lang="id-ID" b="1" dirty="0" smtClean="0"/>
          </a:p>
          <a:p>
            <a:pPr lvl="0"/>
            <a:endParaRPr lang="id-ID" dirty="0"/>
          </a:p>
        </p:txBody>
      </p:sp>
      <p:graphicFrame>
        <p:nvGraphicFramePr>
          <p:cNvPr id="7" name="Table 6"/>
          <p:cNvGraphicFramePr>
            <a:graphicFrameLocks noGrp="1"/>
          </p:cNvGraphicFramePr>
          <p:nvPr>
            <p:extLst>
              <p:ext uri="{D42A27DB-BD31-4B8C-83A1-F6EECF244321}">
                <p14:modId xmlns:p14="http://schemas.microsoft.com/office/powerpoint/2010/main" val="3460205855"/>
              </p:ext>
            </p:extLst>
          </p:nvPr>
        </p:nvGraphicFramePr>
        <p:xfrm>
          <a:off x="107504" y="1124744"/>
          <a:ext cx="8856982" cy="1766680"/>
        </p:xfrm>
        <a:graphic>
          <a:graphicData uri="http://schemas.openxmlformats.org/drawingml/2006/table">
            <a:tbl>
              <a:tblPr>
                <a:tableStyleId>{5C22544A-7EE6-4342-B048-85BDC9FD1C3A}</a:tableStyleId>
              </a:tblPr>
              <a:tblGrid>
                <a:gridCol w="1187130"/>
                <a:gridCol w="1313437"/>
                <a:gridCol w="1313437"/>
                <a:gridCol w="1208052"/>
                <a:gridCol w="1208052"/>
                <a:gridCol w="1313437"/>
                <a:gridCol w="1313437"/>
              </a:tblGrid>
              <a:tr h="225416">
                <a:tc gridSpan="7">
                  <a:txBody>
                    <a:bodyPr/>
                    <a:lstStyle/>
                    <a:p>
                      <a:pPr marL="38100" marR="38100" algn="ctr">
                        <a:lnSpc>
                          <a:spcPct val="115000"/>
                        </a:lnSpc>
                        <a:spcAft>
                          <a:spcPts val="0"/>
                        </a:spcAft>
                      </a:pPr>
                      <a:r>
                        <a:rPr lang="id-ID" sz="900" b="1" dirty="0">
                          <a:effectLst/>
                        </a:rPr>
                        <a:t>ANOVA</a:t>
                      </a:r>
                      <a:r>
                        <a:rPr lang="id-ID" sz="900" b="1" baseline="30000" dirty="0">
                          <a:effectLst/>
                        </a:rPr>
                        <a:t>a</a:t>
                      </a:r>
                      <a:endParaRPr lang="id-ID" sz="1100" b="1"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25416">
                <a:tc gridSpan="2">
                  <a:txBody>
                    <a:bodyPr/>
                    <a:lstStyle/>
                    <a:p>
                      <a:pPr marL="38100" marR="38100">
                        <a:lnSpc>
                          <a:spcPct val="115000"/>
                        </a:lnSpc>
                        <a:spcAft>
                          <a:spcPts val="0"/>
                        </a:spcAft>
                      </a:pPr>
                      <a:r>
                        <a:rPr lang="id-ID" sz="900" b="1">
                          <a:effectLst/>
                        </a:rPr>
                        <a:t>Model</a:t>
                      </a:r>
                      <a:endParaRPr lang="id-ID" sz="1100" b="1">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a:p>
                  </a:txBody>
                  <a:tcPr/>
                </a:tc>
                <a:tc>
                  <a:txBody>
                    <a:bodyPr/>
                    <a:lstStyle/>
                    <a:p>
                      <a:pPr marL="38100" marR="38100" algn="ctr">
                        <a:lnSpc>
                          <a:spcPct val="115000"/>
                        </a:lnSpc>
                        <a:spcAft>
                          <a:spcPts val="0"/>
                        </a:spcAft>
                      </a:pPr>
                      <a:r>
                        <a:rPr lang="id-ID" sz="900" b="1">
                          <a:effectLst/>
                        </a:rPr>
                        <a:t>Sum of Squares</a:t>
                      </a:r>
                      <a:endParaRPr lang="id-ID" sz="1100" b="1">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ct val="115000"/>
                        </a:lnSpc>
                        <a:spcAft>
                          <a:spcPts val="0"/>
                        </a:spcAft>
                      </a:pPr>
                      <a:r>
                        <a:rPr lang="id-ID" sz="900" b="1">
                          <a:effectLst/>
                        </a:rPr>
                        <a:t>df</a:t>
                      </a:r>
                      <a:endParaRPr lang="id-ID" sz="1100" b="1">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ct val="115000"/>
                        </a:lnSpc>
                        <a:spcAft>
                          <a:spcPts val="0"/>
                        </a:spcAft>
                      </a:pPr>
                      <a:r>
                        <a:rPr lang="id-ID" sz="900" b="1">
                          <a:effectLst/>
                        </a:rPr>
                        <a:t>Mean Square</a:t>
                      </a:r>
                      <a:endParaRPr lang="id-ID" sz="1100" b="1">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ct val="115000"/>
                        </a:lnSpc>
                        <a:spcAft>
                          <a:spcPts val="0"/>
                        </a:spcAft>
                      </a:pPr>
                      <a:r>
                        <a:rPr lang="id-ID" sz="900" b="1">
                          <a:effectLst/>
                        </a:rPr>
                        <a:t>F</a:t>
                      </a:r>
                      <a:endParaRPr lang="id-ID" sz="1100" b="1">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ct val="115000"/>
                        </a:lnSpc>
                        <a:spcAft>
                          <a:spcPts val="0"/>
                        </a:spcAft>
                      </a:pPr>
                      <a:r>
                        <a:rPr lang="id-ID" sz="900" b="1">
                          <a:effectLst/>
                        </a:rPr>
                        <a:t>Sig.</a:t>
                      </a:r>
                      <a:endParaRPr lang="id-ID" sz="1100" b="1">
                        <a:effectLst/>
                        <a:latin typeface="Calibri"/>
                        <a:ea typeface="Calibri"/>
                        <a:cs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416">
                <a:tc rowSpan="3">
                  <a:txBody>
                    <a:bodyPr/>
                    <a:lstStyle/>
                    <a:p>
                      <a:pPr marL="38100" marR="38100">
                        <a:lnSpc>
                          <a:spcPct val="115000"/>
                        </a:lnSpc>
                        <a:spcAft>
                          <a:spcPts val="0"/>
                        </a:spcAft>
                      </a:pPr>
                      <a:r>
                        <a:rPr lang="id-ID" sz="900" b="1">
                          <a:effectLst/>
                        </a:rPr>
                        <a:t>1</a:t>
                      </a:r>
                      <a:endParaRPr lang="id-ID" sz="1100" b="1">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nSpc>
                          <a:spcPct val="115000"/>
                        </a:lnSpc>
                        <a:spcAft>
                          <a:spcPts val="0"/>
                        </a:spcAft>
                      </a:pPr>
                      <a:r>
                        <a:rPr lang="id-ID" sz="900" b="1">
                          <a:effectLst/>
                        </a:rPr>
                        <a:t>Regression</a:t>
                      </a:r>
                      <a:endParaRPr lang="id-ID" sz="1100" b="1">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b="1">
                          <a:effectLst/>
                        </a:rPr>
                        <a:t>402,134</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b="1">
                          <a:effectLst/>
                        </a:rPr>
                        <a:t>2</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b="1">
                          <a:effectLst/>
                        </a:rPr>
                        <a:t>201,067</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b="1">
                          <a:effectLst/>
                        </a:rPr>
                        <a:t>10,655</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1600" b="1" dirty="0">
                          <a:solidFill>
                            <a:schemeClr val="accent6">
                              <a:lumMod val="50000"/>
                            </a:schemeClr>
                          </a:solidFill>
                          <a:effectLst/>
                        </a:rPr>
                        <a:t>,000</a:t>
                      </a:r>
                      <a:r>
                        <a:rPr lang="id-ID" sz="1600" b="1" baseline="30000" dirty="0">
                          <a:solidFill>
                            <a:schemeClr val="accent6">
                              <a:lumMod val="50000"/>
                            </a:schemeClr>
                          </a:solidFill>
                          <a:effectLst/>
                        </a:rPr>
                        <a:t>b</a:t>
                      </a:r>
                      <a:endParaRPr lang="id-ID" sz="1600" b="1" dirty="0">
                        <a:solidFill>
                          <a:schemeClr val="accent6">
                            <a:lumMod val="50000"/>
                          </a:schemeClr>
                        </a:solidFill>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555">
                <a:tc vMerge="1">
                  <a:txBody>
                    <a:bodyPr/>
                    <a:lstStyle/>
                    <a:p>
                      <a:endParaRPr lang="id-ID"/>
                    </a:p>
                  </a:txBody>
                  <a:tcPr/>
                </a:tc>
                <a:tc>
                  <a:txBody>
                    <a:bodyPr/>
                    <a:lstStyle/>
                    <a:p>
                      <a:pPr marL="38100" marR="38100">
                        <a:lnSpc>
                          <a:spcPct val="115000"/>
                        </a:lnSpc>
                        <a:spcAft>
                          <a:spcPts val="0"/>
                        </a:spcAft>
                      </a:pPr>
                      <a:r>
                        <a:rPr lang="id-ID" sz="900" b="1">
                          <a:effectLst/>
                        </a:rPr>
                        <a:t>Residual</a:t>
                      </a:r>
                      <a:endParaRPr lang="id-ID" sz="1100" b="1">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b="1">
                          <a:effectLst/>
                        </a:rPr>
                        <a:t>2207,833</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b="1">
                          <a:effectLst/>
                        </a:rPr>
                        <a:t>117</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b="1">
                          <a:effectLst/>
                        </a:rPr>
                        <a:t>18,870</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id-ID" sz="1200" b="1">
                          <a:effectLst/>
                        </a:rPr>
                        <a:t> </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id-ID" sz="1200" b="1">
                          <a:effectLst/>
                        </a:rPr>
                        <a:t> </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0555">
                <a:tc vMerge="1">
                  <a:txBody>
                    <a:bodyPr/>
                    <a:lstStyle/>
                    <a:p>
                      <a:endParaRPr lang="id-ID"/>
                    </a:p>
                  </a:txBody>
                  <a:tcPr/>
                </a:tc>
                <a:tc>
                  <a:txBody>
                    <a:bodyPr/>
                    <a:lstStyle/>
                    <a:p>
                      <a:pPr marL="38100" marR="38100">
                        <a:lnSpc>
                          <a:spcPct val="115000"/>
                        </a:lnSpc>
                        <a:spcAft>
                          <a:spcPts val="0"/>
                        </a:spcAft>
                      </a:pPr>
                      <a:r>
                        <a:rPr lang="id-ID" sz="900" b="1">
                          <a:effectLst/>
                        </a:rPr>
                        <a:t>Total</a:t>
                      </a:r>
                      <a:endParaRPr lang="id-ID" sz="1100" b="1">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b="1">
                          <a:effectLst/>
                        </a:rPr>
                        <a:t>2609,967</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r">
                        <a:lnSpc>
                          <a:spcPct val="115000"/>
                        </a:lnSpc>
                        <a:spcAft>
                          <a:spcPts val="0"/>
                        </a:spcAft>
                      </a:pPr>
                      <a:r>
                        <a:rPr lang="id-ID" sz="900" b="1" dirty="0">
                          <a:effectLst/>
                        </a:rPr>
                        <a:t>119</a:t>
                      </a:r>
                      <a:endParaRPr lang="id-ID" sz="1100" b="1"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id-ID" sz="1200" b="1">
                          <a:effectLst/>
                        </a:rPr>
                        <a:t> </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id-ID" sz="1200" b="1">
                          <a:effectLst/>
                        </a:rPr>
                        <a:t> </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id-ID" sz="1200" b="1">
                          <a:effectLst/>
                        </a:rPr>
                        <a:t> </a:t>
                      </a:r>
                      <a:endParaRPr lang="id-ID" sz="1100" b="1">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416">
                <a:tc gridSpan="7">
                  <a:txBody>
                    <a:bodyPr/>
                    <a:lstStyle/>
                    <a:p>
                      <a:pPr marL="38100" marR="38100">
                        <a:lnSpc>
                          <a:spcPct val="115000"/>
                        </a:lnSpc>
                        <a:spcAft>
                          <a:spcPts val="0"/>
                        </a:spcAft>
                      </a:pPr>
                      <a:r>
                        <a:rPr lang="id-ID" sz="900" b="1">
                          <a:effectLst/>
                        </a:rPr>
                        <a:t>a. Dependent Variable: PARTISIPA</a:t>
                      </a:r>
                      <a:r>
                        <a:rPr lang="en-US" sz="900" b="1">
                          <a:effectLst/>
                        </a:rPr>
                        <a:t>TION</a:t>
                      </a:r>
                      <a:endParaRPr lang="id-ID" sz="1100" b="1">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25416">
                <a:tc gridSpan="7">
                  <a:txBody>
                    <a:bodyPr/>
                    <a:lstStyle/>
                    <a:p>
                      <a:pPr marL="38100" marR="38100">
                        <a:lnSpc>
                          <a:spcPct val="115000"/>
                        </a:lnSpc>
                        <a:spcAft>
                          <a:spcPts val="0"/>
                        </a:spcAft>
                      </a:pPr>
                      <a:r>
                        <a:rPr lang="id-ID" sz="900" b="1" dirty="0">
                          <a:effectLst/>
                        </a:rPr>
                        <a:t>b. Predictors: (Constant), </a:t>
                      </a:r>
                      <a:r>
                        <a:rPr lang="en-US" sz="900" b="1" dirty="0">
                          <a:effectLst/>
                        </a:rPr>
                        <a:t>LEADER</a:t>
                      </a:r>
                      <a:r>
                        <a:rPr lang="id-ID" sz="900" b="1" dirty="0">
                          <a:effectLst/>
                        </a:rPr>
                        <a:t>, MOTI</a:t>
                      </a:r>
                      <a:r>
                        <a:rPr lang="en-US" sz="900" b="1" dirty="0">
                          <a:effectLst/>
                        </a:rPr>
                        <a:t>VE</a:t>
                      </a:r>
                      <a:endParaRPr lang="id-ID" sz="1100" b="1"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
        <p:nvSpPr>
          <p:cNvPr id="8" name="Rectangle 7"/>
          <p:cNvSpPr/>
          <p:nvPr/>
        </p:nvSpPr>
        <p:spPr>
          <a:xfrm>
            <a:off x="79739" y="2924944"/>
            <a:ext cx="8856984" cy="738664"/>
          </a:xfrm>
          <a:prstGeom prst="rect">
            <a:avLst/>
          </a:prstGeom>
        </p:spPr>
        <p:txBody>
          <a:bodyPr wrap="square">
            <a:spAutoFit/>
          </a:bodyPr>
          <a:lstStyle/>
          <a:p>
            <a:pPr algn="just"/>
            <a:r>
              <a:rPr lang="id-ID" sz="1400" b="1" dirty="0">
                <a:latin typeface="Aharoni" panose="02010803020104030203" pitchFamily="2" charset="-79"/>
                <a:cs typeface="Aharoni" panose="02010803020104030203" pitchFamily="2" charset="-79"/>
              </a:rPr>
              <a:t>F test shows that the value of Sig. &lt;0.05, which is equal to 0.000, so Ho is </a:t>
            </a:r>
            <a:r>
              <a:rPr lang="id-ID" sz="1400" b="1" dirty="0" smtClean="0">
                <a:latin typeface="Aharoni" panose="02010803020104030203" pitchFamily="2" charset="-79"/>
                <a:cs typeface="Aharoni" panose="02010803020104030203" pitchFamily="2" charset="-79"/>
              </a:rPr>
              <a:t>rejected. </a:t>
            </a:r>
            <a:r>
              <a:rPr lang="id-ID" sz="1400" b="1" dirty="0">
                <a:latin typeface="Aharoni" panose="02010803020104030203" pitchFamily="2" charset="-79"/>
                <a:cs typeface="Aharoni" panose="02010803020104030203" pitchFamily="2" charset="-79"/>
              </a:rPr>
              <a:t>This means that there is an influence of social motives (X1) and the leadership of local leaders (village heads) (X2) simultaneously on youth in the development of educational tourism in Kediri Regency.</a:t>
            </a:r>
          </a:p>
        </p:txBody>
      </p:sp>
      <p:sp>
        <p:nvSpPr>
          <p:cNvPr id="9" name="Rectangle 8"/>
          <p:cNvSpPr/>
          <p:nvPr/>
        </p:nvSpPr>
        <p:spPr>
          <a:xfrm>
            <a:off x="79739" y="3809238"/>
            <a:ext cx="6220453" cy="269590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b="1" dirty="0">
                <a:solidFill>
                  <a:schemeClr val="accent1">
                    <a:lumMod val="75000"/>
                  </a:schemeClr>
                </a:solidFill>
              </a:rPr>
              <a:t>CONCLUSIONS</a:t>
            </a:r>
            <a:endParaRPr lang="id-ID" b="1" dirty="0">
              <a:solidFill>
                <a:schemeClr val="accent1">
                  <a:lumMod val="75000"/>
                </a:schemeClr>
              </a:solidFill>
            </a:endParaRPr>
          </a:p>
          <a:p>
            <a:pPr marL="174625" lvl="0" indent="-174625" algn="just"/>
            <a:r>
              <a:rPr lang="id-ID" b="1" dirty="0" smtClean="0">
                <a:solidFill>
                  <a:schemeClr val="accent1">
                    <a:lumMod val="75000"/>
                  </a:schemeClr>
                </a:solidFill>
              </a:rPr>
              <a:t>1. There </a:t>
            </a:r>
            <a:r>
              <a:rPr lang="id-ID" b="1" dirty="0">
                <a:solidFill>
                  <a:schemeClr val="accent1">
                    <a:lumMod val="75000"/>
                  </a:schemeClr>
                </a:solidFill>
              </a:rPr>
              <a:t>is a significant influence between social motives </a:t>
            </a:r>
            <a:r>
              <a:rPr lang="id-ID" b="1" dirty="0" smtClean="0">
                <a:solidFill>
                  <a:schemeClr val="accent1">
                    <a:lumMod val="75000"/>
                  </a:schemeClr>
                </a:solidFill>
              </a:rPr>
              <a:t>on </a:t>
            </a:r>
            <a:r>
              <a:rPr lang="id-ID" b="1" dirty="0">
                <a:solidFill>
                  <a:schemeClr val="accent1">
                    <a:lumMod val="75000"/>
                  </a:schemeClr>
                </a:solidFill>
              </a:rPr>
              <a:t>youth </a:t>
            </a:r>
            <a:r>
              <a:rPr lang="id-ID" b="1" dirty="0" smtClean="0">
                <a:solidFill>
                  <a:schemeClr val="accent1">
                    <a:lumMod val="75000"/>
                  </a:schemeClr>
                </a:solidFill>
              </a:rPr>
              <a:t>participation and does </a:t>
            </a:r>
            <a:r>
              <a:rPr lang="id-ID" b="1" dirty="0">
                <a:solidFill>
                  <a:schemeClr val="accent1">
                    <a:lumMod val="75000"/>
                  </a:schemeClr>
                </a:solidFill>
              </a:rPr>
              <a:t>not have a significant </a:t>
            </a:r>
            <a:r>
              <a:rPr lang="en-US" b="1" dirty="0">
                <a:solidFill>
                  <a:schemeClr val="accent1">
                    <a:lumMod val="75000"/>
                  </a:schemeClr>
                </a:solidFill>
              </a:rPr>
              <a:t>influence </a:t>
            </a:r>
            <a:r>
              <a:rPr lang="id-ID" b="1" dirty="0">
                <a:solidFill>
                  <a:schemeClr val="accent1">
                    <a:lumMod val="75000"/>
                  </a:schemeClr>
                </a:solidFill>
              </a:rPr>
              <a:t>on youth participation in developing educational tourism in Kediri</a:t>
            </a:r>
            <a:r>
              <a:rPr lang="en-US" b="1" dirty="0">
                <a:solidFill>
                  <a:schemeClr val="accent1">
                    <a:lumMod val="75000"/>
                  </a:schemeClr>
                </a:solidFill>
              </a:rPr>
              <a:t> Regency.</a:t>
            </a:r>
            <a:endParaRPr lang="id-ID" b="1" dirty="0">
              <a:solidFill>
                <a:schemeClr val="accent1">
                  <a:lumMod val="75000"/>
                </a:schemeClr>
              </a:solidFill>
            </a:endParaRPr>
          </a:p>
          <a:p>
            <a:pPr marL="174625" lvl="0" indent="-174625" algn="just"/>
            <a:r>
              <a:rPr lang="id-ID" b="1" dirty="0" smtClean="0">
                <a:solidFill>
                  <a:schemeClr val="accent1">
                    <a:lumMod val="75000"/>
                  </a:schemeClr>
                </a:solidFill>
              </a:rPr>
              <a:t>2. Social </a:t>
            </a:r>
            <a:r>
              <a:rPr lang="id-ID" b="1" dirty="0">
                <a:solidFill>
                  <a:schemeClr val="accent1">
                    <a:lumMod val="75000"/>
                  </a:schemeClr>
                </a:solidFill>
              </a:rPr>
              <a:t>motives and local leadership (village head) have a significant effect on youth participation in developing educational tourism in Kediri </a:t>
            </a:r>
            <a:r>
              <a:rPr lang="en-US" b="1" dirty="0">
                <a:solidFill>
                  <a:schemeClr val="accent1">
                    <a:lumMod val="75000"/>
                  </a:schemeClr>
                </a:solidFill>
              </a:rPr>
              <a:t>Regency.</a:t>
            </a:r>
            <a:endParaRPr lang="id-ID" b="1" dirty="0">
              <a:solidFill>
                <a:schemeClr val="accent1">
                  <a:lumMod val="75000"/>
                </a:schemeClr>
              </a:solidFill>
            </a:endParaRPr>
          </a:p>
        </p:txBody>
      </p:sp>
    </p:spTree>
    <p:extLst>
      <p:ext uri="{BB962C8B-B14F-4D97-AF65-F5344CB8AC3E}">
        <p14:creationId xmlns:p14="http://schemas.microsoft.com/office/powerpoint/2010/main" val="37070668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052736"/>
            <a:ext cx="5440434" cy="3816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019462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944</Words>
  <Application>Microsoft Office PowerPoint</Application>
  <PresentationFormat>On-screen Show (4:3)</PresentationFormat>
  <Paragraphs>200</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The Influence of Social Motives and Leadership on Youth Participation in The Development of Educational Tourism in Kediri Regency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Influence of Social Motives and Leadership on Youth Participation in The Development of Educational Tourism in Kediri Regency </dc:title>
  <dc:creator>user</dc:creator>
  <cp:lastModifiedBy>user</cp:lastModifiedBy>
  <cp:revision>1</cp:revision>
  <dcterms:created xsi:type="dcterms:W3CDTF">2020-10-14T13:47:47Z</dcterms:created>
  <dcterms:modified xsi:type="dcterms:W3CDTF">2020-10-14T13:53:41Z</dcterms:modified>
</cp:coreProperties>
</file>