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4" r:id="rId2"/>
    <p:sldId id="276" r:id="rId3"/>
    <p:sldId id="269" r:id="rId4"/>
    <p:sldId id="271" r:id="rId5"/>
    <p:sldId id="272" r:id="rId6"/>
    <p:sldId id="273" r:id="rId7"/>
    <p:sldId id="263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46B"/>
    <a:srgbClr val="1B4685"/>
    <a:srgbClr val="1C476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8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81918D-67D0-420F-BF64-C329EB8EBF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24235F-7EBC-4B8D-9443-670F1A54D35B}">
      <dgm:prSet phldrT="[Text]" custT="1"/>
      <dgm:spPr/>
      <dgm:t>
        <a:bodyPr/>
        <a:lstStyle/>
        <a:p>
          <a:r>
            <a:rPr lang="id-ID" sz="2400">
              <a:latin typeface="Times New Roman" panose="02020603050405020304" pitchFamily="18" charset="0"/>
              <a:cs typeface="Times New Roman" panose="02020603050405020304" pitchFamily="18" charset="0"/>
            </a:rPr>
            <a:t>RESEARCH PURPOSES:</a:t>
          </a:r>
        </a:p>
        <a:p>
          <a:r>
            <a:rPr lang="id-ID" sz="2400">
              <a:latin typeface="Times New Roman" panose="02020603050405020304" pitchFamily="18" charset="0"/>
              <a:cs typeface="Times New Roman" panose="02020603050405020304" pitchFamily="18" charset="0"/>
            </a:rPr>
            <a:t> To determine the effect of event marketing, brand image, brand trust and character education on school selection decisions at SMA Muhammadiyah 1 Taman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CE8523-560D-48B3-8CE4-524E545BEFB4}" type="parTrans" cxnId="{66DF0971-D311-4BD3-9E74-BB628568F708}">
      <dgm:prSet/>
      <dgm:spPr/>
      <dgm:t>
        <a:bodyPr/>
        <a:lstStyle/>
        <a:p>
          <a:endParaRPr lang="en-US"/>
        </a:p>
      </dgm:t>
    </dgm:pt>
    <dgm:pt modelId="{BBBD58E4-A8ED-4963-9645-4CAAFC533207}" type="sibTrans" cxnId="{66DF0971-D311-4BD3-9E74-BB628568F708}">
      <dgm:prSet/>
      <dgm:spPr/>
      <dgm:t>
        <a:bodyPr/>
        <a:lstStyle/>
        <a:p>
          <a:endParaRPr lang="en-US"/>
        </a:p>
      </dgm:t>
    </dgm:pt>
    <dgm:pt modelId="{B3C2ABD6-DB32-4DB7-91EF-748497D80CF3}">
      <dgm:prSet phldrT="[Text]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C253D-3726-496F-9C92-4E870CCF0CDF}" type="parTrans" cxnId="{D92715D5-25AD-4CFE-9E76-455DE4B4868C}">
      <dgm:prSet/>
      <dgm:spPr/>
      <dgm:t>
        <a:bodyPr/>
        <a:lstStyle/>
        <a:p>
          <a:endParaRPr lang="en-US"/>
        </a:p>
      </dgm:t>
    </dgm:pt>
    <dgm:pt modelId="{18283530-3C93-4198-8DF9-5586B83726D2}" type="sibTrans" cxnId="{D92715D5-25AD-4CFE-9E76-455DE4B4868C}">
      <dgm:prSet/>
      <dgm:spPr/>
      <dgm:t>
        <a:bodyPr/>
        <a:lstStyle/>
        <a:p>
          <a:endParaRPr lang="en-US"/>
        </a:p>
      </dgm:t>
    </dgm:pt>
    <dgm:pt modelId="{7B0C2D1B-CFDC-4E5E-A602-67B4E07B1092}">
      <dgm:prSet phldrT="[Text]" custT="1"/>
      <dgm:spPr/>
      <dgm:t>
        <a:bodyPr/>
        <a:lstStyle/>
        <a:p>
          <a:pPr>
            <a:spcAft>
              <a:spcPct val="35000"/>
            </a:spcAft>
          </a:pPr>
          <a:r>
            <a:rPr lang="in" sz="2000" b="1">
              <a:latin typeface="Times New Roman" panose="02020603050405020304" pitchFamily="18" charset="0"/>
              <a:cs typeface="Times New Roman" panose="02020603050405020304" pitchFamily="18" charset="0"/>
            </a:rPr>
            <a:t>LITERATURE REVIEW :</a:t>
          </a:r>
          <a:endParaRPr lang="en-ID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id-ID" sz="2400" b="0" dirty="0">
              <a:latin typeface="Times New Roman" panose="02020603050405020304" pitchFamily="18" charset="0"/>
              <a:ea typeface="Times New Roman" panose="02020603050405020304" pitchFamily="18" charset="0"/>
            </a:rPr>
            <a:t>Event Marketing</a:t>
          </a:r>
          <a:r>
            <a:rPr lang="en-US" sz="2400" b="0" dirty="0">
              <a:latin typeface="Times New Roman" panose="02020603050405020304" pitchFamily="18" charset="0"/>
              <a:ea typeface="Times New Roman" panose="02020603050405020304" pitchFamily="18" charset="0"/>
            </a:rPr>
            <a:t>,  </a:t>
          </a:r>
          <a:r>
            <a:rPr lang="id-ID" sz="2400" b="0" dirty="0">
              <a:latin typeface="Times New Roman" panose="02020603050405020304" pitchFamily="18" charset="0"/>
              <a:ea typeface="Times New Roman" panose="02020603050405020304" pitchFamily="18" charset="0"/>
            </a:rPr>
            <a:t>Limandono </a:t>
          </a:r>
          <a:r>
            <a:rPr lang="en-US" sz="2400" b="0" dirty="0">
              <a:latin typeface="Times New Roman" panose="02020603050405020304" pitchFamily="18" charset="0"/>
              <a:ea typeface="Times New Roman" panose="02020603050405020304" pitchFamily="18" charset="0"/>
            </a:rPr>
            <a:t>(2016)</a:t>
          </a:r>
        </a:p>
        <a:p>
          <a:pPr>
            <a:spcAft>
              <a:spcPts val="0"/>
            </a:spcAft>
          </a:pPr>
          <a:r>
            <a:rPr lang="id-ID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Brand Trust</a:t>
          </a:r>
          <a:r>
            <a:rPr lang="en-US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r>
            <a:rPr lang="id-ID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Ferrinadewi (2008:151)</a:t>
          </a:r>
          <a:endParaRPr lang="en-US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en-US" sz="2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Pendidikan</a:t>
          </a:r>
          <a:r>
            <a:rPr lang="en-US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Karakter</a:t>
          </a:r>
          <a:r>
            <a:rPr lang="en-US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24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Mendikbud</a:t>
          </a:r>
          <a:r>
            <a:rPr lang="en-US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 (2017) </a:t>
          </a:r>
        </a:p>
        <a:p>
          <a:pPr>
            <a:spcAft>
              <a:spcPct val="35000"/>
            </a:spcAft>
          </a:pPr>
          <a:endParaRPr lang="en-US" sz="2000" dirty="0">
            <a:latin typeface="Times New Roman" panose="02020603050405020304" pitchFamily="18" charset="0"/>
            <a:ea typeface="Times New Roman" panose="02020603050405020304" pitchFamily="18" charset="0"/>
          </a:endParaRPr>
        </a:p>
        <a:p>
          <a:pPr>
            <a:spcAft>
              <a:spcPct val="35000"/>
            </a:spcAft>
          </a:pP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E65C1F-F2B0-4D5B-976A-E02847B5FCE8}" type="parTrans" cxnId="{F0B4DEBD-B6EF-499C-8685-BF8100D3D40B}">
      <dgm:prSet/>
      <dgm:spPr/>
      <dgm:t>
        <a:bodyPr/>
        <a:lstStyle/>
        <a:p>
          <a:endParaRPr lang="en-US"/>
        </a:p>
      </dgm:t>
    </dgm:pt>
    <dgm:pt modelId="{844EE7C6-28B5-46C2-8953-2E7CE245C0D4}" type="sibTrans" cxnId="{F0B4DEBD-B6EF-499C-8685-BF8100D3D40B}">
      <dgm:prSet/>
      <dgm:spPr/>
      <dgm:t>
        <a:bodyPr/>
        <a:lstStyle/>
        <a:p>
          <a:endParaRPr lang="en-US"/>
        </a:p>
      </dgm:t>
    </dgm:pt>
    <dgm:pt modelId="{84549C8D-3A2C-4260-B65B-E605C753ED31}">
      <dgm:prSet phldrT="[Text]" phldr="1"/>
      <dgm:spPr/>
      <dgm:t>
        <a:bodyPr/>
        <a:lstStyle/>
        <a:p>
          <a:endParaRPr lang="en-US"/>
        </a:p>
      </dgm:t>
    </dgm:pt>
    <dgm:pt modelId="{6E34A84E-A036-470B-AB6C-422E123DB099}" type="parTrans" cxnId="{A0454745-E61E-4FDD-9802-E1D2F1E6C23C}">
      <dgm:prSet/>
      <dgm:spPr/>
      <dgm:t>
        <a:bodyPr/>
        <a:lstStyle/>
        <a:p>
          <a:endParaRPr lang="en-US"/>
        </a:p>
      </dgm:t>
    </dgm:pt>
    <dgm:pt modelId="{734FDAC6-5F9E-48F5-BF9D-EA83505DAEC5}" type="sibTrans" cxnId="{A0454745-E61E-4FDD-9802-E1D2F1E6C23C}">
      <dgm:prSet/>
      <dgm:spPr/>
      <dgm:t>
        <a:bodyPr/>
        <a:lstStyle/>
        <a:p>
          <a:endParaRPr lang="en-US"/>
        </a:p>
      </dgm:t>
    </dgm:pt>
    <dgm:pt modelId="{D8A908DA-E7DE-4334-8761-0552F28982B5}" type="pres">
      <dgm:prSet presAssocID="{D481918D-67D0-420F-BF64-C329EB8EBF25}" presName="linear" presStyleCnt="0">
        <dgm:presLayoutVars>
          <dgm:animLvl val="lvl"/>
          <dgm:resizeHandles val="exact"/>
        </dgm:presLayoutVars>
      </dgm:prSet>
      <dgm:spPr/>
    </dgm:pt>
    <dgm:pt modelId="{039D09C6-A8DA-42B9-84F5-7E370AE84D7E}" type="pres">
      <dgm:prSet presAssocID="{FD24235F-7EBC-4B8D-9443-670F1A54D35B}" presName="parentText" presStyleLbl="node1" presStyleIdx="0" presStyleCnt="2" custLinFactY="2455" custLinFactNeighborY="100000">
        <dgm:presLayoutVars>
          <dgm:chMax val="0"/>
          <dgm:bulletEnabled val="1"/>
        </dgm:presLayoutVars>
      </dgm:prSet>
      <dgm:spPr/>
    </dgm:pt>
    <dgm:pt modelId="{A8A80983-265F-4928-8DA7-0634F2477D78}" type="pres">
      <dgm:prSet presAssocID="{FD24235F-7EBC-4B8D-9443-670F1A54D35B}" presName="childText" presStyleLbl="revTx" presStyleIdx="0" presStyleCnt="2">
        <dgm:presLayoutVars>
          <dgm:bulletEnabled val="1"/>
        </dgm:presLayoutVars>
      </dgm:prSet>
      <dgm:spPr/>
    </dgm:pt>
    <dgm:pt modelId="{1A1BAB16-F8AD-4A87-A96D-F53B1655B053}" type="pres">
      <dgm:prSet presAssocID="{7B0C2D1B-CFDC-4E5E-A602-67B4E07B1092}" presName="parentText" presStyleLbl="node1" presStyleIdx="1" presStyleCnt="2" custLinFactY="27964" custLinFactNeighborX="1646" custLinFactNeighborY="100000">
        <dgm:presLayoutVars>
          <dgm:chMax val="0"/>
          <dgm:bulletEnabled val="1"/>
        </dgm:presLayoutVars>
      </dgm:prSet>
      <dgm:spPr/>
    </dgm:pt>
    <dgm:pt modelId="{7014B052-A5B6-4AFC-A31B-64C986C2D37E}" type="pres">
      <dgm:prSet presAssocID="{7B0C2D1B-CFDC-4E5E-A602-67B4E07B109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0454745-E61E-4FDD-9802-E1D2F1E6C23C}" srcId="{7B0C2D1B-CFDC-4E5E-A602-67B4E07B1092}" destId="{84549C8D-3A2C-4260-B65B-E605C753ED31}" srcOrd="0" destOrd="0" parTransId="{6E34A84E-A036-470B-AB6C-422E123DB099}" sibTransId="{734FDAC6-5F9E-48F5-BF9D-EA83505DAEC5}"/>
    <dgm:cxn modelId="{88148B45-DD1A-7A40-BCCD-1429B538BD3B}" type="presOf" srcId="{B3C2ABD6-DB32-4DB7-91EF-748497D80CF3}" destId="{A8A80983-265F-4928-8DA7-0634F2477D78}" srcOrd="0" destOrd="0" presId="urn:microsoft.com/office/officeart/2005/8/layout/vList2"/>
    <dgm:cxn modelId="{66DF0971-D311-4BD3-9E74-BB628568F708}" srcId="{D481918D-67D0-420F-BF64-C329EB8EBF25}" destId="{FD24235F-7EBC-4B8D-9443-670F1A54D35B}" srcOrd="0" destOrd="0" parTransId="{CACE8523-560D-48B3-8CE4-524E545BEFB4}" sibTransId="{BBBD58E4-A8ED-4963-9645-4CAAFC533207}"/>
    <dgm:cxn modelId="{C7727184-8FC5-45EB-97E3-B28152A448F4}" type="presOf" srcId="{D481918D-67D0-420F-BF64-C329EB8EBF25}" destId="{D8A908DA-E7DE-4334-8761-0552F28982B5}" srcOrd="0" destOrd="0" presId="urn:microsoft.com/office/officeart/2005/8/layout/vList2"/>
    <dgm:cxn modelId="{FEDAC988-8441-EC47-BC9C-509C44B7A015}" type="presOf" srcId="{FD24235F-7EBC-4B8D-9443-670F1A54D35B}" destId="{039D09C6-A8DA-42B9-84F5-7E370AE84D7E}" srcOrd="0" destOrd="0" presId="urn:microsoft.com/office/officeart/2005/8/layout/vList2"/>
    <dgm:cxn modelId="{00264BA3-6DF9-3249-8E54-01402E570FAE}" type="presOf" srcId="{84549C8D-3A2C-4260-B65B-E605C753ED31}" destId="{7014B052-A5B6-4AFC-A31B-64C986C2D37E}" srcOrd="0" destOrd="0" presId="urn:microsoft.com/office/officeart/2005/8/layout/vList2"/>
    <dgm:cxn modelId="{F0B4DEBD-B6EF-499C-8685-BF8100D3D40B}" srcId="{D481918D-67D0-420F-BF64-C329EB8EBF25}" destId="{7B0C2D1B-CFDC-4E5E-A602-67B4E07B1092}" srcOrd="1" destOrd="0" parTransId="{E6E65C1F-F2B0-4D5B-976A-E02847B5FCE8}" sibTransId="{844EE7C6-28B5-46C2-8953-2E7CE245C0D4}"/>
    <dgm:cxn modelId="{D92715D5-25AD-4CFE-9E76-455DE4B4868C}" srcId="{FD24235F-7EBC-4B8D-9443-670F1A54D35B}" destId="{B3C2ABD6-DB32-4DB7-91EF-748497D80CF3}" srcOrd="0" destOrd="0" parTransId="{C27C253D-3726-496F-9C92-4E870CCF0CDF}" sibTransId="{18283530-3C93-4198-8DF9-5586B83726D2}"/>
    <dgm:cxn modelId="{A50BCDDE-115F-884B-B6F2-BB1FEB35748D}" type="presOf" srcId="{7B0C2D1B-CFDC-4E5E-A602-67B4E07B1092}" destId="{1A1BAB16-F8AD-4A87-A96D-F53B1655B053}" srcOrd="0" destOrd="0" presId="urn:microsoft.com/office/officeart/2005/8/layout/vList2"/>
    <dgm:cxn modelId="{DB127214-064A-E643-98E9-9C679C472FFE}" type="presParOf" srcId="{D8A908DA-E7DE-4334-8761-0552F28982B5}" destId="{039D09C6-A8DA-42B9-84F5-7E370AE84D7E}" srcOrd="0" destOrd="0" presId="urn:microsoft.com/office/officeart/2005/8/layout/vList2"/>
    <dgm:cxn modelId="{895A67F0-4FB7-E64B-8B48-48947C18D7F9}" type="presParOf" srcId="{D8A908DA-E7DE-4334-8761-0552F28982B5}" destId="{A8A80983-265F-4928-8DA7-0634F2477D78}" srcOrd="1" destOrd="0" presId="urn:microsoft.com/office/officeart/2005/8/layout/vList2"/>
    <dgm:cxn modelId="{10E09A73-31BA-454C-991C-DF17FDDFAB4A}" type="presParOf" srcId="{D8A908DA-E7DE-4334-8761-0552F28982B5}" destId="{1A1BAB16-F8AD-4A87-A96D-F53B1655B053}" srcOrd="2" destOrd="0" presId="urn:microsoft.com/office/officeart/2005/8/layout/vList2"/>
    <dgm:cxn modelId="{4DF35D0A-1CEF-B146-80CB-F3383B8DB582}" type="presParOf" srcId="{D8A908DA-E7DE-4334-8761-0552F28982B5}" destId="{7014B052-A5B6-4AFC-A31B-64C986C2D37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D09C6-A8DA-42B9-84F5-7E370AE84D7E}">
      <dsp:nvSpPr>
        <dsp:cNvPr id="0" name=""/>
        <dsp:cNvSpPr/>
      </dsp:nvSpPr>
      <dsp:spPr>
        <a:xfrm>
          <a:off x="0" y="354795"/>
          <a:ext cx="8872537" cy="22450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RESEARCH PURPOSES: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 To determine the effect of event marketing, brand image, brand trust and character education on school selection decisions at SMA Muhammadiyah 1 Taman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596" y="464391"/>
        <a:ext cx="8653345" cy="2025891"/>
      </dsp:txXfrm>
    </dsp:sp>
    <dsp:sp modelId="{A8A80983-265F-4928-8DA7-0634F2477D78}">
      <dsp:nvSpPr>
        <dsp:cNvPr id="0" name=""/>
        <dsp:cNvSpPr/>
      </dsp:nvSpPr>
      <dsp:spPr>
        <a:xfrm>
          <a:off x="0" y="2263242"/>
          <a:ext cx="8872537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70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263242"/>
        <a:ext cx="8872537" cy="281520"/>
      </dsp:txXfrm>
    </dsp:sp>
    <dsp:sp modelId="{1A1BAB16-F8AD-4A87-A96D-F53B1655B053}">
      <dsp:nvSpPr>
        <dsp:cNvPr id="0" name=""/>
        <dsp:cNvSpPr/>
      </dsp:nvSpPr>
      <dsp:spPr>
        <a:xfrm>
          <a:off x="0" y="2844441"/>
          <a:ext cx="8872537" cy="22450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n" sz="20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LITERATURE REVIEW :</a:t>
          </a:r>
          <a:endParaRPr lang="en-ID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d-ID" sz="2400" b="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Event Marketing</a:t>
          </a:r>
          <a:r>
            <a:rPr lang="en-US" sz="2400" b="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,  </a:t>
          </a:r>
          <a:r>
            <a:rPr lang="id-ID" sz="2400" b="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Limandono </a:t>
          </a:r>
          <a:r>
            <a:rPr lang="en-US" sz="2400" b="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(2016)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d-ID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Brand Trust</a:t>
          </a:r>
          <a:r>
            <a:rPr lang="en-US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r>
            <a:rPr lang="id-ID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Ferrinadewi (2008:151)</a:t>
          </a:r>
          <a:endParaRPr lang="en-US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Pendidikan</a:t>
          </a:r>
          <a:r>
            <a:rPr lang="en-US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Karakter</a:t>
          </a:r>
          <a:r>
            <a:rPr lang="en-US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24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Mendikbud</a:t>
          </a:r>
          <a:r>
            <a:rPr lang="en-US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(2017)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ea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596" y="2954037"/>
        <a:ext cx="8653345" cy="2025891"/>
      </dsp:txXfrm>
    </dsp:sp>
    <dsp:sp modelId="{7014B052-A5B6-4AFC-A31B-64C986C2D37E}">
      <dsp:nvSpPr>
        <dsp:cNvPr id="0" name=""/>
        <dsp:cNvSpPr/>
      </dsp:nvSpPr>
      <dsp:spPr>
        <a:xfrm>
          <a:off x="0" y="4789846"/>
          <a:ext cx="8872537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703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300" kern="1200"/>
        </a:p>
      </dsp:txBody>
      <dsp:txXfrm>
        <a:off x="0" y="4789846"/>
        <a:ext cx="8872537" cy="281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427F3-134A-4FFB-858F-CE24B0CB351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1B7ED-EBE3-41CC-B0F5-B226B3FBC1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2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E53E9-0DC6-48A1-AD43-315F7B10A02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E804C-E1BB-4E1F-96D4-238CD75362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4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5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7.png" /><Relationship Id="rId1" Type="http://schemas.openxmlformats.org/officeDocument/2006/relationships/slideMaster" Target="../slideMasters/slideMaster1.xml" /><Relationship Id="rId4" Type="http://schemas.openxmlformats.org/officeDocument/2006/relationships/image" Target="../media/image8.png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7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5.png" /><Relationship Id="rId1" Type="http://schemas.openxmlformats.org/officeDocument/2006/relationships/slideMaster" Target="../slideMasters/slideMaster1.xml" /><Relationship Id="rId4" Type="http://schemas.openxmlformats.org/officeDocument/2006/relationships/image" Target="../media/image6.png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7251"/>
            <a:ext cx="7772400" cy="1972711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50364"/>
            <a:ext cx="6858000" cy="15074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642" y="5653018"/>
            <a:ext cx="2057400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653018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10958" y="5653018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895890" y="401018"/>
            <a:ext cx="1814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UNIVERSITAS MUHAMMADIYAH SIDOARJO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539658" y="6122504"/>
            <a:ext cx="1458568" cy="735496"/>
          </a:xfrm>
          <a:prstGeom prst="rect">
            <a:avLst/>
          </a:prstGeom>
          <a:solidFill>
            <a:srgbClr val="1B468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7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8505" y="1232452"/>
            <a:ext cx="8889721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8505" y="113336"/>
            <a:ext cx="8853691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772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45775" y="1126435"/>
            <a:ext cx="8852452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3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1776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9026" y="113335"/>
            <a:ext cx="8803169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289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007" y="1285462"/>
            <a:ext cx="4338843" cy="48915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5462"/>
            <a:ext cx="4369076" cy="48915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695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4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68" y="1269207"/>
            <a:ext cx="4373114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68" y="2213390"/>
            <a:ext cx="4373114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9207"/>
            <a:ext cx="4369076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213390"/>
            <a:ext cx="4369076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867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044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1298713"/>
            <a:ext cx="8873158" cy="4878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5780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0753" y="365124"/>
            <a:ext cx="1971675" cy="5571849"/>
          </a:xfrm>
          <a:solidFill>
            <a:srgbClr val="1B4685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365125"/>
            <a:ext cx="6739558" cy="557184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69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42123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18597" y="5963341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5068" y="1238732"/>
            <a:ext cx="8873158" cy="5089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4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908602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19457" y="6356351"/>
            <a:ext cx="378515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895889" y="403038"/>
            <a:ext cx="2172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UNIVERSITAS MUHAMMADIYAH SIDOARJO</a:t>
            </a:r>
          </a:p>
        </p:txBody>
      </p:sp>
    </p:spTree>
    <p:extLst>
      <p:ext uri="{BB962C8B-B14F-4D97-AF65-F5344CB8AC3E}">
        <p14:creationId xmlns:p14="http://schemas.microsoft.com/office/powerpoint/2010/main" val="321601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7876"/>
            <a:ext cx="887315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125068" y="1417982"/>
            <a:ext cx="8873158" cy="491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843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29250" y="6432205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042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27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10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764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4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966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theme" Target="../theme/theme1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slideLayout" Target="../slideLayouts/slideLayout19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9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9" r:id="rId3"/>
    <p:sldLayoutId id="2147483680" r:id="rId4"/>
    <p:sldLayoutId id="2147483681" r:id="rId5"/>
    <p:sldLayoutId id="2147483666" r:id="rId6"/>
    <p:sldLayoutId id="2147483667" r:id="rId7"/>
    <p:sldLayoutId id="2147483672" r:id="rId8"/>
    <p:sldLayoutId id="2147483673" r:id="rId9"/>
    <p:sldLayoutId id="2147483674" r:id="rId10"/>
    <p:sldLayoutId id="2147483683" r:id="rId11"/>
    <p:sldLayoutId id="2147483685" r:id="rId12"/>
    <p:sldLayoutId id="2147483686" r:id="rId13"/>
    <p:sldLayoutId id="2147483682" r:id="rId14"/>
    <p:sldLayoutId id="2147483678" r:id="rId15"/>
    <p:sldLayoutId id="2147483668" r:id="rId16"/>
    <p:sldLayoutId id="2147483669" r:id="rId17"/>
    <p:sldLayoutId id="2147483670" r:id="rId18"/>
    <p:sldLayoutId id="2147483671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lexon RR" panose="020003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2328" y="2103150"/>
            <a:ext cx="73869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Theme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d" sz="24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rtl="0" eaLnBrk="0" fontAlgn="base" hangingPunct="0"/>
            <a:r>
              <a:rPr lang="in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 Trust And Their Effects On The Design To Choose School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5811" y="4501203"/>
            <a:ext cx="8139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As'at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Rizal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81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554412"/>
              </p:ext>
            </p:extLst>
          </p:nvPr>
        </p:nvGraphicFramePr>
        <p:xfrm>
          <a:off x="125413" y="126628"/>
          <a:ext cx="8872537" cy="5089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106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I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METHODS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0571" y="1452282"/>
            <a:ext cx="8516908" cy="39624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causal research using quantitative methods, namely research with the characteristics of the problem in the form of a causal relationship between two or more variables.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 approach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buNone/>
            </a:pPr>
            <a:r>
              <a:rPr lang="id-I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and Sample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population of all class X student guardians was 295 students.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of the research sample using probability sampling techniques with Stratified Random Sampling technique. By using the Slovin formula, a total of 170 respondents.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09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 rtl="0"/>
            <a:br>
              <a:rPr lang="en-ID" sz="32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32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 result</a:t>
            </a:r>
            <a:r>
              <a:rPr lang="en-ID" sz="32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ID" sz="32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br>
              <a:rPr lang="en-US" sz="32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2376" y="1406464"/>
            <a:ext cx="8265459" cy="4689536"/>
          </a:xfrm>
        </p:spPr>
        <p:txBody>
          <a:bodyPr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ID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I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07988" algn="l" rtl="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F-value count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simultaneously variable </a:t>
            </a:r>
            <a:r>
              <a:rPr lang="id-ID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marketing, brand image, brandt trust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character education programs have a significant and positive effect on election decisions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07988" algn="l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id-ID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marketing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influence partially on purchasing decisions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47675" indent="-407988" algn="l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id-ID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 is not 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influence partially on purchasing decisions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07988" algn="l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id-ID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trust 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 affect partially on school selection decisions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07988" algn="l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Education variables</a:t>
            </a:r>
            <a:r>
              <a:rPr lang="id-ID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influence partially on school selection decisions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9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ID" sz="28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 result</a:t>
            </a:r>
            <a:r>
              <a:rPr lang="en-ID" sz="2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ID" sz="2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2642" y="1155458"/>
            <a:ext cx="8624485" cy="5089734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 marketing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has a significant direct effect on school selection decisions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test results prove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has a significant direct effect on school selection decisions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test results prove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Turst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has a significant direct effect on school selection decisions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results of hypothesis testing prove that the character education program has a significant direct effect on school selection decisions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proven. Thus the hypothesis which states that there is an influence of the character education program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40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id-ID" sz="2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28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5068" y="1238732"/>
            <a:ext cx="8552767" cy="5089734"/>
          </a:xfrm>
        </p:spPr>
        <p:txBody>
          <a:bodyPr>
            <a:normAutofit/>
          </a:bodyPr>
          <a:lstStyle/>
          <a:p>
            <a:pPr algn="l" rtl="0"/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results from the simultaneous hypothesis show that all variables 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marketing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trust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character education has a simultaneous effect on acceptable school selection decisions. That is, a school that has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marketing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trust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good character education then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make consumers to choose the school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testing the hypothesis partially states that the variable </a:t>
            </a: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marketing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character education partially influences school selection decisions, brand image and brand trust do not partially influence school selection decisions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9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3292" y="2622132"/>
            <a:ext cx="7772400" cy="1071327"/>
          </a:xfrm>
        </p:spPr>
        <p:txBody>
          <a:bodyPr>
            <a:normAutofit/>
          </a:bodyPr>
          <a:lstStyle/>
          <a:p>
            <a:pPr algn="l" rtl="0"/>
            <a:r>
              <a:rPr lang="en-US">
                <a:latin typeface="Broadway" panose="04040905080B02020502" pitchFamily="82" charset="0"/>
                <a:cs typeface="Times New Roman" panose="02020603050405020304" pitchFamily="18" charset="0"/>
              </a:rPr>
              <a:t>T</a:t>
            </a:r>
            <a:r>
              <a:rPr lang="in">
                <a:latin typeface="Broadway" panose="04040905080B02020502" pitchFamily="82" charset="0"/>
                <a:cs typeface="Times New Roman" panose="02020603050405020304" pitchFamily="18" charset="0"/>
              </a:rPr>
              <a:t>h</a:t>
            </a:r>
            <a:r>
              <a:rPr lang="en-US">
                <a:latin typeface="Broadway" panose="04040905080B02020502" pitchFamily="82" charset="0"/>
                <a:cs typeface="Times New Roman" panose="02020603050405020304" pitchFamily="18" charset="0"/>
              </a:rPr>
              <a:t>ank </a:t>
            </a:r>
            <a:r>
              <a:rPr lang="en-US" dirty="0">
                <a:latin typeface="Broadway" panose="04040905080B02020502" pitchFamily="82" charset="0"/>
                <a:cs typeface="Times New Roman" panose="02020603050405020304" pitchFamily="18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199036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12703</TotalTime>
  <Words>335</Words>
  <Application>Microsoft Office PowerPoint</Application>
  <PresentationFormat>Tampilan Layar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8" baseType="lpstr">
      <vt:lpstr>Office Theme</vt:lpstr>
      <vt:lpstr>Presentasi PowerPoint</vt:lpstr>
      <vt:lpstr>Presentasi PowerPoint</vt:lpstr>
      <vt:lpstr>RESEARCH METHODS</vt:lpstr>
      <vt:lpstr> the result and discussion </vt:lpstr>
      <vt:lpstr>the result and discussion</vt:lpstr>
      <vt:lpstr>Conclusion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Umsida</dc:creator>
  <cp:lastModifiedBy>harun al</cp:lastModifiedBy>
  <cp:revision>95</cp:revision>
  <dcterms:created xsi:type="dcterms:W3CDTF">2020-02-15T07:43:23Z</dcterms:created>
  <dcterms:modified xsi:type="dcterms:W3CDTF">2020-10-17T16:21:43Z</dcterms:modified>
</cp:coreProperties>
</file>