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1" r:id="rId2"/>
    <p:sldMasterId id="2147483726" r:id="rId3"/>
    <p:sldMasterId id="2147483732" r:id="rId4"/>
  </p:sldMasterIdLst>
  <p:notesMasterIdLst>
    <p:notesMasterId r:id="rId23"/>
  </p:notesMasterIdLst>
  <p:sldIdLst>
    <p:sldId id="264" r:id="rId5"/>
    <p:sldId id="342" r:id="rId6"/>
    <p:sldId id="334" r:id="rId7"/>
    <p:sldId id="341" r:id="rId8"/>
    <p:sldId id="353" r:id="rId9"/>
    <p:sldId id="354" r:id="rId10"/>
    <p:sldId id="333" r:id="rId11"/>
    <p:sldId id="355" r:id="rId12"/>
    <p:sldId id="357" r:id="rId13"/>
    <p:sldId id="358" r:id="rId14"/>
    <p:sldId id="346" r:id="rId15"/>
    <p:sldId id="349" r:id="rId16"/>
    <p:sldId id="359" r:id="rId17"/>
    <p:sldId id="352" r:id="rId18"/>
    <p:sldId id="351" r:id="rId19"/>
    <p:sldId id="337" r:id="rId20"/>
    <p:sldId id="350" r:id="rId21"/>
    <p:sldId id="335" r:id="rId2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22" autoAdjust="0"/>
  </p:normalViewPr>
  <p:slideViewPr>
    <p:cSldViewPr>
      <p:cViewPr varScale="1">
        <p:scale>
          <a:sx n="75" d="100"/>
          <a:sy n="75" d="100"/>
        </p:scale>
        <p:origin x="60" y="3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9C09B-9B46-4BFF-A6BE-5D6105760C2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9C1DA-EBC4-4DD7-920B-3E76AEA1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9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173566" y="0"/>
            <a:ext cx="11980332" cy="11006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6C7AC9-FB5E-4C2F-A6A7-7E169A9493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7990" y="6547343"/>
            <a:ext cx="2725148" cy="262151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4953000" y="6408844"/>
            <a:ext cx="2804160" cy="27699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76555BE4-C2AD-4BA7-8E5C-2F6405DF77BA}"/>
              </a:ext>
            </a:extLst>
          </p:cNvPr>
          <p:cNvSpPr/>
          <p:nvPr userDrawn="1"/>
        </p:nvSpPr>
        <p:spPr>
          <a:xfrm>
            <a:off x="9809277" y="6253228"/>
            <a:ext cx="2382723" cy="6541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4605467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56641850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39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4047092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095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03530445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5573" y="570881"/>
            <a:ext cx="3082290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066" y="2176315"/>
            <a:ext cx="5332730" cy="2536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864622" y="6460487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4F2EE7-DCA6-4FBE-9A96-F7803CD753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8254" y="6489593"/>
            <a:ext cx="2725148" cy="2621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BE8853E-A74D-4A6B-BCBB-A460B0910C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70003" y="6294503"/>
            <a:ext cx="2383743" cy="6523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"/>
            <a:ext cx="109728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38201"/>
            <a:ext cx="10972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12192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8820151" y="6434138"/>
            <a:ext cx="62709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t>Page </a:t>
            </a:r>
            <a:fld id="{F71E418F-05F8-5B44-A2D5-7D3A08B29BDB}" type="slidenum">
              <a:rPr lang="en-US" sz="900" smtClean="0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 dirty="0">
              <a:solidFill>
                <a:srgbClr val="FFFFFF"/>
              </a:solidFill>
              <a:ea typeface="ＭＳ Ｐゴシック" pitchFamily="35" charset="-128"/>
              <a:cs typeface="ＭＳ Ｐゴシック" pitchFamily="35" charset="-128"/>
            </a:endParaRPr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8E4612FD-6EC2-40FE-BE8E-F4234B331DF1}"/>
              </a:ext>
            </a:extLst>
          </p:cNvPr>
          <p:cNvSpPr txBox="1">
            <a:spLocks/>
          </p:cNvSpPr>
          <p:nvPr userDrawn="1"/>
        </p:nvSpPr>
        <p:spPr>
          <a:xfrm>
            <a:off x="4864622" y="6460487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F3B1261-6997-40A5-856A-629FEEE4648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8254" y="6489593"/>
            <a:ext cx="2725148" cy="2621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4DDD9A4-A42E-4523-B302-8FB08E08544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670003" y="6294503"/>
            <a:ext cx="2383743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54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Calibri"/>
          <a:ea typeface="ＭＳ Ｐゴシック" pitchFamily="-111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"/>
            <a:ext cx="109728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38201"/>
            <a:ext cx="10972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12192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8820151" y="6434138"/>
            <a:ext cx="62709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t>Page </a:t>
            </a:r>
            <a:fld id="{F71E418F-05F8-5B44-A2D5-7D3A08B29BDB}" type="slidenum">
              <a:rPr lang="en-US" sz="900" smtClean="0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 dirty="0">
              <a:solidFill>
                <a:srgbClr val="FFFFFF"/>
              </a:solidFill>
              <a:ea typeface="ＭＳ Ｐゴシック" pitchFamily="35" charset="-128"/>
              <a:cs typeface="ＭＳ Ｐゴシック" pitchFamily="35" charset="-128"/>
            </a:endParaRPr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B232E044-A699-4AE8-A64F-932B3C1EDAA3}"/>
              </a:ext>
            </a:extLst>
          </p:cNvPr>
          <p:cNvSpPr txBox="1">
            <a:spLocks/>
          </p:cNvSpPr>
          <p:nvPr userDrawn="1"/>
        </p:nvSpPr>
        <p:spPr>
          <a:xfrm>
            <a:off x="4864622" y="6460487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EED986-5A4C-4E90-ADD0-54F8AD21EDC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8254" y="6489593"/>
            <a:ext cx="2725148" cy="2621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2D27AD-EEB4-4546-A863-DF2E4746CC6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70003" y="6294503"/>
            <a:ext cx="2383743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9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Calibri"/>
          <a:ea typeface="ＭＳ Ｐゴシック" pitchFamily="-111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"/>
            <a:ext cx="109728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38201"/>
            <a:ext cx="10972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12192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8820151" y="6434138"/>
            <a:ext cx="62709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t>Page </a:t>
            </a:r>
            <a:fld id="{F71E418F-05F8-5B44-A2D5-7D3A08B29BDB}" type="slidenum">
              <a:rPr lang="en-US" sz="900" smtClean="0">
                <a:solidFill>
                  <a:srgbClr val="FFFFFF"/>
                </a:solidFill>
                <a:ea typeface="ＭＳ Ｐゴシック" pitchFamily="35" charset="-128"/>
                <a:cs typeface="ＭＳ Ｐゴシック" pitchFamily="35" charset="-128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 dirty="0">
              <a:solidFill>
                <a:srgbClr val="FFFFFF"/>
              </a:solidFill>
              <a:ea typeface="ＭＳ Ｐゴシック" pitchFamily="35" charset="-128"/>
              <a:cs typeface="ＭＳ Ｐゴシック" pitchFamily="35" charset="-128"/>
            </a:endParaRPr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B232E044-A699-4AE8-A64F-932B3C1EDAA3}"/>
              </a:ext>
            </a:extLst>
          </p:cNvPr>
          <p:cNvSpPr txBox="1">
            <a:spLocks/>
          </p:cNvSpPr>
          <p:nvPr userDrawn="1"/>
        </p:nvSpPr>
        <p:spPr>
          <a:xfrm>
            <a:off x="4864622" y="6460487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EED986-5A4C-4E90-ADD0-54F8AD21EDC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8254" y="6489593"/>
            <a:ext cx="2725148" cy="2621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2D27AD-EEB4-4546-A863-DF2E4746CC6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670003" y="6294503"/>
            <a:ext cx="2383743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42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5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Calibri"/>
          <a:ea typeface="ＭＳ Ｐゴシック" pitchFamily="-111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1pPr>
      <a:lvl2pPr marL="576263" indent="-233363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2pPr>
      <a:lvl3pPr marL="919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3pPr>
      <a:lvl4pPr marL="1262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4pPr>
      <a:lvl5pPr marL="1604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0"/>
          </a:solidFill>
          <a:latin typeface="Calibri"/>
          <a:ea typeface="ＭＳ Ｐゴシック" pitchFamily="-111" charset="-128"/>
          <a:cs typeface="Calibri"/>
        </a:defRPr>
      </a:lvl5pPr>
      <a:lvl6pPr marL="20621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5193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29765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433763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393700" y="860380"/>
            <a:ext cx="118110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en-US" sz="3600" b="1" dirty="0">
                <a:latin typeface="Roboto"/>
              </a:rPr>
              <a:t>Opportunities for Collaborations on Hadron Physics at Jefferson Lab and J-PARC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4C2548B-5784-419F-9DAD-E7F72FDCE7F6}"/>
              </a:ext>
            </a:extLst>
          </p:cNvPr>
          <p:cNvSpPr txBox="1">
            <a:spLocks/>
          </p:cNvSpPr>
          <p:nvPr/>
        </p:nvSpPr>
        <p:spPr>
          <a:xfrm>
            <a:off x="1752600" y="2427934"/>
            <a:ext cx="8686800" cy="4257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Kyungseon Joo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University of Connecticut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>
              <a:defRPr/>
            </a:pPr>
            <a:r>
              <a:rPr lang="en-US" sz="2800" dirty="0">
                <a:solidFill>
                  <a:srgbClr val="0070C0"/>
                </a:solidFill>
              </a:rPr>
              <a:t>November 5, 2019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>
              <a:defRPr/>
            </a:pPr>
            <a:r>
              <a:rPr lang="en-US" sz="2800" dirty="0">
                <a:solidFill>
                  <a:srgbClr val="0070C0"/>
                </a:solidFill>
              </a:rPr>
              <a:t>The pre-workshop </a:t>
            </a:r>
            <a:r>
              <a:rPr lang="en-US" sz="2800" dirty="0" err="1">
                <a:solidFill>
                  <a:srgbClr val="0070C0"/>
                </a:solidFill>
              </a:rPr>
              <a:t>Remei</a:t>
            </a:r>
            <a:r>
              <a:rPr lang="en-US" sz="2800" dirty="0">
                <a:solidFill>
                  <a:srgbClr val="0070C0"/>
                </a:solidFill>
              </a:rPr>
              <a:t> Symposium</a:t>
            </a:r>
          </a:p>
          <a:p>
            <a:pPr lvl="0">
              <a:defRPr/>
            </a:pPr>
            <a:r>
              <a:rPr lang="en-US" sz="2800" dirty="0">
                <a:solidFill>
                  <a:srgbClr val="0070C0"/>
                </a:solidFill>
              </a:rPr>
              <a:t>Jefferson Lab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484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Quark/gluon structure of hadrons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010264-2E4D-436B-A3C4-1ED2936095DE}"/>
              </a:ext>
            </a:extLst>
          </p:cNvPr>
          <p:cNvSpPr/>
          <p:nvPr/>
        </p:nvSpPr>
        <p:spPr>
          <a:xfrm>
            <a:off x="1889019" y="5319859"/>
            <a:ext cx="2886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e+p</a:t>
            </a:r>
            <a:r>
              <a:rPr lang="en-US" sz="28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→ </a:t>
            </a:r>
            <a:r>
              <a:rPr lang="en-US" sz="2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e’</a:t>
            </a:r>
            <a:r>
              <a:rPr lang="en-US" sz="28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+π</a:t>
            </a:r>
            <a:r>
              <a:rPr lang="en-US" sz="2800" baseline="30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</a:t>
            </a:r>
            <a:r>
              <a:rPr lang="en-US" sz="28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+n</a:t>
            </a:r>
            <a:r>
              <a:rPr lang="en-US" sz="2800" dirty="0">
                <a:latin typeface="+mj-lt"/>
                <a:ea typeface="Malgun Gothic" panose="020B0503020000020004" pitchFamily="34" charset="-127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8E3B0B-1F85-41F3-8A87-AEE9BA0E0FE5}"/>
              </a:ext>
            </a:extLst>
          </p:cNvPr>
          <p:cNvSpPr/>
          <p:nvPr/>
        </p:nvSpPr>
        <p:spPr>
          <a:xfrm>
            <a:off x="7719060" y="5419625"/>
            <a:ext cx="23668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Symbol" panose="05050102010706020507" pitchFamily="18" charset="2"/>
                <a:ea typeface="Malgun Gothic" panose="020B0503020000020004" pitchFamily="34" charset="-127"/>
              </a:rPr>
              <a:t>p</a:t>
            </a:r>
            <a:r>
              <a:rPr lang="en-US" sz="2000" baseline="30000" dirty="0">
                <a:solidFill>
                  <a:prstClr val="black"/>
                </a:solidFill>
                <a:latin typeface="Symbol" panose="05050102010706020507" pitchFamily="18" charset="2"/>
                <a:ea typeface="Malgun Gothic" panose="020B0503020000020004" pitchFamily="34" charset="-127"/>
                <a:cs typeface="Times New Roman" panose="02020603050405020304" pitchFamily="18" charset="0"/>
              </a:rPr>
              <a:t>- </a:t>
            </a:r>
            <a:r>
              <a:rPr lang="en-US" sz="20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+p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→ (μ</a:t>
            </a:r>
            <a:r>
              <a:rPr lang="en-US" sz="2000" baseline="30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μ</a:t>
            </a:r>
            <a:r>
              <a:rPr lang="en-US" sz="2000" baseline="30000" dirty="0">
                <a:latin typeface="Symbol" panose="05050102010706020507" pitchFamily="18" charset="2"/>
                <a:ea typeface="Malgun Gothic" panose="020B0503020000020004" pitchFamily="34" charset="-127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) + </a:t>
            </a:r>
            <a:r>
              <a:rPr lang="en-US" sz="20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n</a:t>
            </a:r>
            <a:endParaRPr lang="en-US" sz="2000" dirty="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4007DA-4978-43A7-859B-31513042B994}"/>
              </a:ext>
            </a:extLst>
          </p:cNvPr>
          <p:cNvSpPr/>
          <p:nvPr/>
        </p:nvSpPr>
        <p:spPr>
          <a:xfrm>
            <a:off x="2467203" y="853600"/>
            <a:ext cx="949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Malgun Gothic" panose="020B0503020000020004" pitchFamily="34" charset="-127"/>
              </a:rPr>
              <a:t>JLAB</a:t>
            </a:r>
            <a:endParaRPr lang="en-US" sz="3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D8BBD8-04DC-4031-BA4D-59EB025A545D}"/>
              </a:ext>
            </a:extLst>
          </p:cNvPr>
          <p:cNvSpPr/>
          <p:nvPr/>
        </p:nvSpPr>
        <p:spPr>
          <a:xfrm>
            <a:off x="8077200" y="917329"/>
            <a:ext cx="1298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Malgun Gothic" panose="020B0503020000020004" pitchFamily="34" charset="-127"/>
              </a:rPr>
              <a:t>J-PARC</a:t>
            </a:r>
            <a:endParaRPr lang="en-US" sz="3200" dirty="0"/>
          </a:p>
        </p:txBody>
      </p:sp>
      <p:pic>
        <p:nvPicPr>
          <p:cNvPr id="18" name="Picture 17" descr="A close up of a map&#10;&#10;Description automatically generated">
            <a:extLst>
              <a:ext uri="{FF2B5EF4-FFF2-40B4-BE49-F238E27FC236}">
                <a16:creationId xmlns:a16="http://schemas.microsoft.com/office/drawing/2014/main" id="{2D65ED69-9531-4383-B4A6-829C80F48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908" y="1847210"/>
            <a:ext cx="3442333" cy="339629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91A16E1-5E7B-4568-91EB-5B4673CB83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704" y="1821810"/>
            <a:ext cx="5421976" cy="313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4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Di</a:t>
            </a:r>
            <a:r>
              <a:rPr lang="en-US" sz="4400" b="1" kern="0" dirty="0">
                <a:solidFill>
                  <a:schemeClr val="bg1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+mn-cs"/>
              </a:rPr>
              <a:t>-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+mn-cs"/>
              </a:rPr>
              <a:t>μ</a:t>
            </a:r>
            <a:r>
              <a:rPr lang="en-US" sz="44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Detector (E-50)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2BE4BF-B6CB-478D-92E6-C4E8EF3E9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798" y="1143000"/>
            <a:ext cx="9288151" cy="472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N* Program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DB810D-3586-4C98-B30D-33ADCC25E293}"/>
              </a:ext>
            </a:extLst>
          </p:cNvPr>
          <p:cNvSpPr/>
          <p:nvPr/>
        </p:nvSpPr>
        <p:spPr>
          <a:xfrm>
            <a:off x="1682996" y="1295400"/>
            <a:ext cx="9899404" cy="4375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800" dirty="0">
                <a:solidFill>
                  <a:srgbClr val="0070C0"/>
                </a:solidFill>
              </a:rPr>
              <a:t>JLab: very active N* program using electromagnetic probes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dirty="0"/>
              <a:t>Search for new states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dirty="0"/>
              <a:t>Space-like N* transition form factors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en-US" sz="2800" dirty="0"/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800" dirty="0">
                <a:solidFill>
                  <a:srgbClr val="0070C0"/>
                </a:solidFill>
              </a:rPr>
              <a:t>J-PARC: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Measurement of </a:t>
            </a:r>
            <a:r>
              <a:rPr lang="en-US" sz="2800" dirty="0" err="1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pp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2800" dirty="0" err="1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KY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reactions at J-PARC (E-45)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dirty="0"/>
              <a:t>Time-like N* transition form factors.</a:t>
            </a:r>
          </a:p>
        </p:txBody>
      </p:sp>
    </p:spTree>
    <p:extLst>
      <p:ext uri="{BB962C8B-B14F-4D97-AF65-F5344CB8AC3E}">
        <p14:creationId xmlns:p14="http://schemas.microsoft.com/office/powerpoint/2010/main" val="578201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</a:rPr>
              <a:t>Space- and Time-like N*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4007DA-4978-43A7-859B-31513042B994}"/>
              </a:ext>
            </a:extLst>
          </p:cNvPr>
          <p:cNvSpPr/>
          <p:nvPr/>
        </p:nvSpPr>
        <p:spPr>
          <a:xfrm>
            <a:off x="2533651" y="960379"/>
            <a:ext cx="1298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algun Gothic" panose="020B0503020000020004" pitchFamily="34" charset="-127"/>
                <a:cs typeface="+mn-cs"/>
              </a:rPr>
              <a:t>J-PARC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D8BBD8-04DC-4031-BA4D-59EB025A545D}"/>
              </a:ext>
            </a:extLst>
          </p:cNvPr>
          <p:cNvSpPr/>
          <p:nvPr/>
        </p:nvSpPr>
        <p:spPr>
          <a:xfrm>
            <a:off x="8077200" y="917329"/>
            <a:ext cx="9028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Malgun Gothic" panose="020B0503020000020004" pitchFamily="34" charset="-127"/>
              </a:rPr>
              <a:t>JLab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E3FEAFA4-0D8E-4861-8537-254370D32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2505135"/>
            <a:ext cx="15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fr-F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E45BD972-1787-409F-BE2E-4CB252F95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514660"/>
            <a:ext cx="4543425" cy="2409825"/>
          </a:xfrm>
          <a:prstGeom prst="rect">
            <a:avLst/>
          </a:prstGeom>
          <a:solidFill>
            <a:srgbClr val="4F81BD"/>
          </a:solidFill>
          <a:ln w="9360">
            <a:solidFill>
              <a:srgbClr val="FF66CC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fr-F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442E5383-717C-4196-86BD-29F33661E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2506722"/>
            <a:ext cx="3575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Time-</a:t>
            </a:r>
            <a:r>
              <a:rPr kumimoji="0" lang="fr-FR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Like</a:t>
            </a:r>
            <a:r>
              <a:rPr kumimoji="0" lang="fr-FR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 </a:t>
            </a:r>
            <a:r>
              <a:rPr kumimoji="0" lang="fr-FR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electromagnetic</a:t>
            </a:r>
            <a:r>
              <a:rPr kumimoji="0" lang="fr-FR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 </a:t>
            </a:r>
            <a:r>
              <a:rPr kumimoji="0" lang="fr-FR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form</a:t>
            </a:r>
            <a:r>
              <a:rPr kumimoji="0" lang="fr-FR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 </a:t>
            </a:r>
            <a:r>
              <a:rPr kumimoji="0" lang="fr-FR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factors</a:t>
            </a:r>
            <a:endParaRPr kumimoji="0" lang="fr-FR" altLang="en-US" sz="1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34221611-5AAF-461C-BF22-704FFDC04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0" y="3916422"/>
            <a:ext cx="174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fr-F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E3030F32-D6B6-4699-8156-A788DF892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0" y="3246497"/>
            <a:ext cx="30638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6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n</a:t>
            </a:r>
          </a:p>
        </p:txBody>
      </p:sp>
      <p:grpSp>
        <p:nvGrpSpPr>
          <p:cNvPr id="23" name="Group 14">
            <a:extLst>
              <a:ext uri="{FF2B5EF4-FFF2-40B4-BE49-F238E27FC236}">
                <a16:creationId xmlns:a16="http://schemas.microsoft.com/office/drawing/2014/main" id="{6620EE6B-C53D-4AF1-8F39-9E5E32690187}"/>
              </a:ext>
            </a:extLst>
          </p:cNvPr>
          <p:cNvGrpSpPr>
            <a:grpSpLocks/>
          </p:cNvGrpSpPr>
          <p:nvPr/>
        </p:nvGrpSpPr>
        <p:grpSpPr bwMode="auto">
          <a:xfrm>
            <a:off x="2298700" y="3500497"/>
            <a:ext cx="1555750" cy="1185863"/>
            <a:chOff x="683" y="1370"/>
            <a:chExt cx="1012" cy="747"/>
          </a:xfrm>
        </p:grpSpPr>
        <p:grpSp>
          <p:nvGrpSpPr>
            <p:cNvPr id="24" name="Group 15">
              <a:extLst>
                <a:ext uri="{FF2B5EF4-FFF2-40B4-BE49-F238E27FC236}">
                  <a16:creationId xmlns:a16="http://schemas.microsoft.com/office/drawing/2014/main" id="{24B5267F-A292-4289-9484-3F4345DC24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7" y="1370"/>
              <a:ext cx="968" cy="747"/>
              <a:chOff x="727" y="1370"/>
              <a:chExt cx="968" cy="747"/>
            </a:xfrm>
          </p:grpSpPr>
          <p:grpSp>
            <p:nvGrpSpPr>
              <p:cNvPr id="27" name="Group 16">
                <a:extLst>
                  <a:ext uri="{FF2B5EF4-FFF2-40B4-BE49-F238E27FC236}">
                    <a16:creationId xmlns:a16="http://schemas.microsoft.com/office/drawing/2014/main" id="{F653612D-291C-4AB5-ACC2-BD12D03E4F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7" y="1370"/>
                <a:ext cx="968" cy="747"/>
                <a:chOff x="727" y="1370"/>
                <a:chExt cx="968" cy="747"/>
              </a:xfrm>
            </p:grpSpPr>
            <p:sp>
              <p:nvSpPr>
                <p:cNvPr id="29" name="Line 17">
                  <a:extLst>
                    <a:ext uri="{FF2B5EF4-FFF2-40B4-BE49-F238E27FC236}">
                      <a16:creationId xmlns:a16="http://schemas.microsoft.com/office/drawing/2014/main" id="{57AC86B8-F375-4FD0-B6DF-F2A0E98EB1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27" y="1600"/>
                  <a:ext cx="358" cy="8"/>
                </a:xfrm>
                <a:prstGeom prst="line">
                  <a:avLst/>
                </a:prstGeom>
                <a:noFill/>
                <a:ln w="38160">
                  <a:solidFill>
                    <a:srgbClr val="FFFF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4572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 charset="-128"/>
                  </a:endParaRPr>
                </a:p>
              </p:txBody>
            </p:sp>
            <p:sp>
              <p:nvSpPr>
                <p:cNvPr id="30" name="Line 18">
                  <a:extLst>
                    <a:ext uri="{FF2B5EF4-FFF2-40B4-BE49-F238E27FC236}">
                      <a16:creationId xmlns:a16="http://schemas.microsoft.com/office/drawing/2014/main" id="{2326814A-BACB-4ADF-B83F-7677D768DE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063" y="1368"/>
                  <a:ext cx="281" cy="243"/>
                </a:xfrm>
                <a:prstGeom prst="line">
                  <a:avLst/>
                </a:prstGeom>
                <a:noFill/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4572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 charset="-128"/>
                  </a:endParaRPr>
                </a:p>
              </p:txBody>
            </p:sp>
            <p:sp>
              <p:nvSpPr>
                <p:cNvPr id="31" name="Line 19">
                  <a:extLst>
                    <a:ext uri="{FF2B5EF4-FFF2-40B4-BE49-F238E27FC236}">
                      <a16:creationId xmlns:a16="http://schemas.microsoft.com/office/drawing/2014/main" id="{8E5D13E6-65E8-40E9-8A6F-804BC3EA09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388" y="1701"/>
                  <a:ext cx="308" cy="126"/>
                </a:xfrm>
                <a:prstGeom prst="line">
                  <a:avLst/>
                </a:prstGeom>
                <a:noFill/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4572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 charset="-128"/>
                  </a:endParaRPr>
                </a:p>
              </p:txBody>
            </p:sp>
            <p:sp>
              <p:nvSpPr>
                <p:cNvPr id="32" name="Line 20">
                  <a:extLst>
                    <a:ext uri="{FF2B5EF4-FFF2-40B4-BE49-F238E27FC236}">
                      <a16:creationId xmlns:a16="http://schemas.microsoft.com/office/drawing/2014/main" id="{C9978236-AB0F-4F4A-876A-4E805C892E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66" y="1827"/>
                  <a:ext cx="222" cy="291"/>
                </a:xfrm>
                <a:prstGeom prst="line">
                  <a:avLst/>
                </a:prstGeom>
                <a:noFill/>
                <a:ln w="9360">
                  <a:solidFill>
                    <a:srgbClr val="FFFFFF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4572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ea typeface="ＭＳ Ｐゴシック" charset="-128"/>
                  </a:endParaRPr>
                </a:p>
              </p:txBody>
            </p:sp>
          </p:grpSp>
          <p:sp>
            <p:nvSpPr>
              <p:cNvPr id="28" name="AutoShape 21">
                <a:extLst>
                  <a:ext uri="{FF2B5EF4-FFF2-40B4-BE49-F238E27FC236}">
                    <a16:creationId xmlns:a16="http://schemas.microsoft.com/office/drawing/2014/main" id="{8A20D49B-FCDE-4920-8A2B-D0A4D65D2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000000">
                <a:off x="1211" y="1526"/>
                <a:ext cx="41" cy="395"/>
              </a:xfrm>
              <a:custGeom>
                <a:avLst/>
                <a:gdLst>
                  <a:gd name="T0" fmla="*/ 1 w 77"/>
                  <a:gd name="T1" fmla="*/ 1 h 695"/>
                  <a:gd name="T2" fmla="*/ 1 w 77"/>
                  <a:gd name="T3" fmla="*/ 1 h 695"/>
                  <a:gd name="T4" fmla="*/ 1 w 77"/>
                  <a:gd name="T5" fmla="*/ 1 h 695"/>
                  <a:gd name="T6" fmla="*/ 1 w 77"/>
                  <a:gd name="T7" fmla="*/ 1 h 695"/>
                  <a:gd name="T8" fmla="*/ 1 w 77"/>
                  <a:gd name="T9" fmla="*/ 1 h 695"/>
                  <a:gd name="T10" fmla="*/ 1 w 77"/>
                  <a:gd name="T11" fmla="*/ 1 h 695"/>
                  <a:gd name="T12" fmla="*/ 1 w 77"/>
                  <a:gd name="T13" fmla="*/ 1 h 695"/>
                  <a:gd name="T14" fmla="*/ 1 w 77"/>
                  <a:gd name="T15" fmla="*/ 1 h 695"/>
                  <a:gd name="T16" fmla="*/ 1 w 77"/>
                  <a:gd name="T17" fmla="*/ 1 h 695"/>
                  <a:gd name="T18" fmla="*/ 1 w 77"/>
                  <a:gd name="T19" fmla="*/ 1 h 695"/>
                  <a:gd name="T20" fmla="*/ 1 w 77"/>
                  <a:gd name="T21" fmla="*/ 1 h 695"/>
                  <a:gd name="T22" fmla="*/ 1 w 77"/>
                  <a:gd name="T23" fmla="*/ 1 h 695"/>
                  <a:gd name="T24" fmla="*/ 1 w 77"/>
                  <a:gd name="T25" fmla="*/ 1 h 695"/>
                  <a:gd name="T26" fmla="*/ 1 w 77"/>
                  <a:gd name="T27" fmla="*/ 1 h 695"/>
                  <a:gd name="T28" fmla="*/ 1 w 77"/>
                  <a:gd name="T29" fmla="*/ 1 h 695"/>
                  <a:gd name="T30" fmla="*/ 1 w 77"/>
                  <a:gd name="T31" fmla="*/ 1 h 695"/>
                  <a:gd name="T32" fmla="*/ 1 w 77"/>
                  <a:gd name="T33" fmla="*/ 1 h 695"/>
                  <a:gd name="T34" fmla="*/ 1 w 77"/>
                  <a:gd name="T35" fmla="*/ 1 h 695"/>
                  <a:gd name="T36" fmla="*/ 1 w 77"/>
                  <a:gd name="T37" fmla="*/ 1 h 695"/>
                  <a:gd name="T38" fmla="*/ 1 w 77"/>
                  <a:gd name="T39" fmla="*/ 1 h 695"/>
                  <a:gd name="T40" fmla="*/ 1 w 77"/>
                  <a:gd name="T41" fmla="*/ 1 h 695"/>
                  <a:gd name="T42" fmla="*/ 1 w 77"/>
                  <a:gd name="T43" fmla="*/ 1 h 695"/>
                  <a:gd name="T44" fmla="*/ 1 w 77"/>
                  <a:gd name="T45" fmla="*/ 1 h 695"/>
                  <a:gd name="T46" fmla="*/ 1 w 77"/>
                  <a:gd name="T47" fmla="*/ 1 h 695"/>
                  <a:gd name="T48" fmla="*/ 1 w 77"/>
                  <a:gd name="T49" fmla="*/ 1 h 695"/>
                  <a:gd name="T50" fmla="*/ 1 w 77"/>
                  <a:gd name="T51" fmla="*/ 1 h 695"/>
                  <a:gd name="T52" fmla="*/ 1 w 77"/>
                  <a:gd name="T53" fmla="*/ 1 h 695"/>
                  <a:gd name="T54" fmla="*/ 1 w 77"/>
                  <a:gd name="T55" fmla="*/ 1 h 695"/>
                  <a:gd name="T56" fmla="*/ 1 w 77"/>
                  <a:gd name="T57" fmla="*/ 1 h 695"/>
                  <a:gd name="T58" fmla="*/ 1 w 77"/>
                  <a:gd name="T59" fmla="*/ 2 h 695"/>
                  <a:gd name="T60" fmla="*/ 1 w 77"/>
                  <a:gd name="T61" fmla="*/ 2 h 695"/>
                  <a:gd name="T62" fmla="*/ 1 w 77"/>
                  <a:gd name="T63" fmla="*/ 2 h 695"/>
                  <a:gd name="T64" fmla="*/ 1 w 77"/>
                  <a:gd name="T65" fmla="*/ 2 h 695"/>
                  <a:gd name="T66" fmla="*/ 1 w 77"/>
                  <a:gd name="T67" fmla="*/ 2 h 695"/>
                  <a:gd name="T68" fmla="*/ 1 w 77"/>
                  <a:gd name="T69" fmla="*/ 2 h 695"/>
                  <a:gd name="T70" fmla="*/ 1 w 77"/>
                  <a:gd name="T71" fmla="*/ 2 h 695"/>
                  <a:gd name="T72" fmla="*/ 1 w 77"/>
                  <a:gd name="T73" fmla="*/ 2 h 695"/>
                  <a:gd name="T74" fmla="*/ 1 w 77"/>
                  <a:gd name="T75" fmla="*/ 2 h 695"/>
                  <a:gd name="T76" fmla="*/ 1 w 77"/>
                  <a:gd name="T77" fmla="*/ 2 h 695"/>
                  <a:gd name="T78" fmla="*/ 1 w 77"/>
                  <a:gd name="T79" fmla="*/ 2 h 695"/>
                  <a:gd name="T80" fmla="*/ 1 w 77"/>
                  <a:gd name="T81" fmla="*/ 2 h 695"/>
                  <a:gd name="T82" fmla="*/ 1 w 77"/>
                  <a:gd name="T83" fmla="*/ 2 h 695"/>
                  <a:gd name="T84" fmla="*/ 1 w 77"/>
                  <a:gd name="T85" fmla="*/ 2 h 695"/>
                  <a:gd name="T86" fmla="*/ 1 w 77"/>
                  <a:gd name="T87" fmla="*/ 2 h 695"/>
                  <a:gd name="T88" fmla="*/ 1 w 77"/>
                  <a:gd name="T89" fmla="*/ 2 h 695"/>
                  <a:gd name="T90" fmla="*/ 1 w 77"/>
                  <a:gd name="T91" fmla="*/ 2 h 695"/>
                  <a:gd name="T92" fmla="*/ 1 w 77"/>
                  <a:gd name="T93" fmla="*/ 2 h 695"/>
                  <a:gd name="T94" fmla="*/ 1 w 77"/>
                  <a:gd name="T95" fmla="*/ 2 h 695"/>
                  <a:gd name="T96" fmla="*/ 1 w 77"/>
                  <a:gd name="T97" fmla="*/ 2 h 695"/>
                  <a:gd name="T98" fmla="*/ 1 w 77"/>
                  <a:gd name="T99" fmla="*/ 2 h 695"/>
                  <a:gd name="T100" fmla="*/ 1 w 77"/>
                  <a:gd name="T101" fmla="*/ 2 h 695"/>
                  <a:gd name="T102" fmla="*/ 1 w 77"/>
                  <a:gd name="T103" fmla="*/ 2 h 695"/>
                  <a:gd name="T104" fmla="*/ 1 w 77"/>
                  <a:gd name="T105" fmla="*/ 2 h 695"/>
                  <a:gd name="T106" fmla="*/ 1 w 77"/>
                  <a:gd name="T107" fmla="*/ 2 h 695"/>
                  <a:gd name="T108" fmla="*/ 1 w 77"/>
                  <a:gd name="T109" fmla="*/ 2 h 695"/>
                  <a:gd name="T110" fmla="*/ 1 w 77"/>
                  <a:gd name="T111" fmla="*/ 2 h 695"/>
                  <a:gd name="T112" fmla="*/ 1 w 77"/>
                  <a:gd name="T113" fmla="*/ 3 h 695"/>
                  <a:gd name="T114" fmla="*/ 1 w 77"/>
                  <a:gd name="T115" fmla="*/ 3 h 695"/>
                  <a:gd name="T116" fmla="*/ 1 w 77"/>
                  <a:gd name="T117" fmla="*/ 3 h 695"/>
                  <a:gd name="T118" fmla="*/ 1 w 77"/>
                  <a:gd name="T119" fmla="*/ 3 h 69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77"/>
                  <a:gd name="T181" fmla="*/ 0 h 695"/>
                  <a:gd name="T182" fmla="*/ 77 w 77"/>
                  <a:gd name="T183" fmla="*/ 695 h 69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77" h="695">
                    <a:moveTo>
                      <a:pt x="39" y="0"/>
                    </a:moveTo>
                    <a:lnTo>
                      <a:pt x="39" y="62"/>
                    </a:lnTo>
                    <a:lnTo>
                      <a:pt x="34" y="64"/>
                    </a:lnTo>
                    <a:lnTo>
                      <a:pt x="27" y="66"/>
                    </a:lnTo>
                    <a:lnTo>
                      <a:pt x="22" y="67"/>
                    </a:lnTo>
                    <a:lnTo>
                      <a:pt x="17" y="69"/>
                    </a:lnTo>
                    <a:lnTo>
                      <a:pt x="12" y="72"/>
                    </a:lnTo>
                    <a:lnTo>
                      <a:pt x="8" y="74"/>
                    </a:lnTo>
                    <a:lnTo>
                      <a:pt x="5" y="76"/>
                    </a:lnTo>
                    <a:lnTo>
                      <a:pt x="3" y="77"/>
                    </a:lnTo>
                    <a:lnTo>
                      <a:pt x="2" y="79"/>
                    </a:lnTo>
                    <a:lnTo>
                      <a:pt x="0" y="81"/>
                    </a:lnTo>
                    <a:lnTo>
                      <a:pt x="2" y="82"/>
                    </a:lnTo>
                    <a:lnTo>
                      <a:pt x="3" y="84"/>
                    </a:lnTo>
                    <a:lnTo>
                      <a:pt x="5" y="87"/>
                    </a:lnTo>
                    <a:lnTo>
                      <a:pt x="8" y="89"/>
                    </a:lnTo>
                    <a:lnTo>
                      <a:pt x="12" y="91"/>
                    </a:lnTo>
                    <a:lnTo>
                      <a:pt x="17" y="92"/>
                    </a:lnTo>
                    <a:lnTo>
                      <a:pt x="22" y="94"/>
                    </a:lnTo>
                    <a:lnTo>
                      <a:pt x="27" y="96"/>
                    </a:lnTo>
                    <a:lnTo>
                      <a:pt x="34" y="97"/>
                    </a:lnTo>
                    <a:lnTo>
                      <a:pt x="39" y="101"/>
                    </a:lnTo>
                    <a:lnTo>
                      <a:pt x="45" y="102"/>
                    </a:lnTo>
                    <a:lnTo>
                      <a:pt x="50" y="104"/>
                    </a:lnTo>
                    <a:lnTo>
                      <a:pt x="55" y="106"/>
                    </a:lnTo>
                    <a:lnTo>
                      <a:pt x="61" y="108"/>
                    </a:lnTo>
                    <a:lnTo>
                      <a:pt x="66" y="109"/>
                    </a:lnTo>
                    <a:lnTo>
                      <a:pt x="69" y="111"/>
                    </a:lnTo>
                    <a:lnTo>
                      <a:pt x="72" y="113"/>
                    </a:lnTo>
                    <a:lnTo>
                      <a:pt x="76" y="116"/>
                    </a:lnTo>
                    <a:lnTo>
                      <a:pt x="76" y="118"/>
                    </a:lnTo>
                    <a:lnTo>
                      <a:pt x="77" y="119"/>
                    </a:lnTo>
                    <a:lnTo>
                      <a:pt x="76" y="121"/>
                    </a:lnTo>
                    <a:lnTo>
                      <a:pt x="76" y="123"/>
                    </a:lnTo>
                    <a:lnTo>
                      <a:pt x="72" y="124"/>
                    </a:lnTo>
                    <a:lnTo>
                      <a:pt x="69" y="126"/>
                    </a:lnTo>
                    <a:lnTo>
                      <a:pt x="66" y="129"/>
                    </a:lnTo>
                    <a:lnTo>
                      <a:pt x="61" y="131"/>
                    </a:lnTo>
                    <a:lnTo>
                      <a:pt x="55" y="133"/>
                    </a:lnTo>
                    <a:lnTo>
                      <a:pt x="50" y="134"/>
                    </a:lnTo>
                    <a:lnTo>
                      <a:pt x="45" y="136"/>
                    </a:lnTo>
                    <a:lnTo>
                      <a:pt x="39" y="138"/>
                    </a:lnTo>
                    <a:lnTo>
                      <a:pt x="34" y="139"/>
                    </a:lnTo>
                    <a:lnTo>
                      <a:pt x="27" y="141"/>
                    </a:lnTo>
                    <a:lnTo>
                      <a:pt x="22" y="144"/>
                    </a:lnTo>
                    <a:lnTo>
                      <a:pt x="17" y="146"/>
                    </a:lnTo>
                    <a:lnTo>
                      <a:pt x="12" y="148"/>
                    </a:lnTo>
                    <a:lnTo>
                      <a:pt x="8" y="149"/>
                    </a:lnTo>
                    <a:lnTo>
                      <a:pt x="5" y="151"/>
                    </a:lnTo>
                    <a:lnTo>
                      <a:pt x="3" y="153"/>
                    </a:lnTo>
                    <a:lnTo>
                      <a:pt x="2" y="155"/>
                    </a:lnTo>
                    <a:lnTo>
                      <a:pt x="0" y="158"/>
                    </a:lnTo>
                    <a:lnTo>
                      <a:pt x="2" y="160"/>
                    </a:lnTo>
                    <a:lnTo>
                      <a:pt x="3" y="161"/>
                    </a:lnTo>
                    <a:lnTo>
                      <a:pt x="5" y="163"/>
                    </a:lnTo>
                    <a:lnTo>
                      <a:pt x="8" y="165"/>
                    </a:lnTo>
                    <a:lnTo>
                      <a:pt x="12" y="166"/>
                    </a:lnTo>
                    <a:lnTo>
                      <a:pt x="17" y="168"/>
                    </a:lnTo>
                    <a:lnTo>
                      <a:pt x="22" y="170"/>
                    </a:lnTo>
                    <a:lnTo>
                      <a:pt x="27" y="173"/>
                    </a:lnTo>
                    <a:lnTo>
                      <a:pt x="34" y="175"/>
                    </a:lnTo>
                    <a:lnTo>
                      <a:pt x="39" y="176"/>
                    </a:lnTo>
                    <a:lnTo>
                      <a:pt x="45" y="178"/>
                    </a:lnTo>
                    <a:lnTo>
                      <a:pt x="50" y="180"/>
                    </a:lnTo>
                    <a:lnTo>
                      <a:pt x="55" y="181"/>
                    </a:lnTo>
                    <a:lnTo>
                      <a:pt x="61" y="183"/>
                    </a:lnTo>
                    <a:lnTo>
                      <a:pt x="66" y="186"/>
                    </a:lnTo>
                    <a:lnTo>
                      <a:pt x="69" y="188"/>
                    </a:lnTo>
                    <a:lnTo>
                      <a:pt x="72" y="190"/>
                    </a:lnTo>
                    <a:lnTo>
                      <a:pt x="76" y="191"/>
                    </a:lnTo>
                    <a:lnTo>
                      <a:pt x="76" y="193"/>
                    </a:lnTo>
                    <a:lnTo>
                      <a:pt x="77" y="195"/>
                    </a:lnTo>
                    <a:lnTo>
                      <a:pt x="76" y="197"/>
                    </a:lnTo>
                    <a:lnTo>
                      <a:pt x="76" y="198"/>
                    </a:lnTo>
                    <a:lnTo>
                      <a:pt x="72" y="202"/>
                    </a:lnTo>
                    <a:lnTo>
                      <a:pt x="69" y="203"/>
                    </a:lnTo>
                    <a:lnTo>
                      <a:pt x="66" y="205"/>
                    </a:lnTo>
                    <a:lnTo>
                      <a:pt x="61" y="207"/>
                    </a:lnTo>
                    <a:lnTo>
                      <a:pt x="55" y="208"/>
                    </a:lnTo>
                    <a:lnTo>
                      <a:pt x="50" y="210"/>
                    </a:lnTo>
                    <a:lnTo>
                      <a:pt x="45" y="212"/>
                    </a:lnTo>
                    <a:lnTo>
                      <a:pt x="39" y="215"/>
                    </a:lnTo>
                    <a:lnTo>
                      <a:pt x="34" y="217"/>
                    </a:lnTo>
                    <a:lnTo>
                      <a:pt x="27" y="218"/>
                    </a:lnTo>
                    <a:lnTo>
                      <a:pt x="22" y="220"/>
                    </a:lnTo>
                    <a:lnTo>
                      <a:pt x="17" y="222"/>
                    </a:lnTo>
                    <a:lnTo>
                      <a:pt x="12" y="223"/>
                    </a:lnTo>
                    <a:lnTo>
                      <a:pt x="8" y="225"/>
                    </a:lnTo>
                    <a:lnTo>
                      <a:pt x="5" y="227"/>
                    </a:lnTo>
                    <a:lnTo>
                      <a:pt x="3" y="230"/>
                    </a:lnTo>
                    <a:lnTo>
                      <a:pt x="2" y="232"/>
                    </a:lnTo>
                    <a:lnTo>
                      <a:pt x="0" y="233"/>
                    </a:lnTo>
                    <a:lnTo>
                      <a:pt x="2" y="235"/>
                    </a:lnTo>
                    <a:lnTo>
                      <a:pt x="3" y="237"/>
                    </a:lnTo>
                    <a:lnTo>
                      <a:pt x="5" y="239"/>
                    </a:lnTo>
                    <a:lnTo>
                      <a:pt x="8" y="240"/>
                    </a:lnTo>
                    <a:lnTo>
                      <a:pt x="12" y="244"/>
                    </a:lnTo>
                    <a:lnTo>
                      <a:pt x="17" y="245"/>
                    </a:lnTo>
                    <a:lnTo>
                      <a:pt x="22" y="247"/>
                    </a:lnTo>
                    <a:lnTo>
                      <a:pt x="27" y="249"/>
                    </a:lnTo>
                    <a:lnTo>
                      <a:pt x="34" y="250"/>
                    </a:lnTo>
                    <a:lnTo>
                      <a:pt x="39" y="252"/>
                    </a:lnTo>
                    <a:lnTo>
                      <a:pt x="45" y="254"/>
                    </a:lnTo>
                    <a:lnTo>
                      <a:pt x="50" y="255"/>
                    </a:lnTo>
                    <a:lnTo>
                      <a:pt x="55" y="259"/>
                    </a:lnTo>
                    <a:lnTo>
                      <a:pt x="61" y="260"/>
                    </a:lnTo>
                    <a:lnTo>
                      <a:pt x="66" y="262"/>
                    </a:lnTo>
                    <a:lnTo>
                      <a:pt x="69" y="264"/>
                    </a:lnTo>
                    <a:lnTo>
                      <a:pt x="72" y="265"/>
                    </a:lnTo>
                    <a:lnTo>
                      <a:pt x="76" y="267"/>
                    </a:lnTo>
                    <a:lnTo>
                      <a:pt x="76" y="269"/>
                    </a:lnTo>
                    <a:lnTo>
                      <a:pt x="77" y="272"/>
                    </a:lnTo>
                    <a:lnTo>
                      <a:pt x="76" y="274"/>
                    </a:lnTo>
                    <a:lnTo>
                      <a:pt x="76" y="275"/>
                    </a:lnTo>
                    <a:lnTo>
                      <a:pt x="72" y="277"/>
                    </a:lnTo>
                    <a:lnTo>
                      <a:pt x="69" y="279"/>
                    </a:lnTo>
                    <a:lnTo>
                      <a:pt x="66" y="280"/>
                    </a:lnTo>
                    <a:lnTo>
                      <a:pt x="61" y="282"/>
                    </a:lnTo>
                    <a:lnTo>
                      <a:pt x="55" y="284"/>
                    </a:lnTo>
                    <a:lnTo>
                      <a:pt x="50" y="287"/>
                    </a:lnTo>
                    <a:lnTo>
                      <a:pt x="45" y="289"/>
                    </a:lnTo>
                    <a:lnTo>
                      <a:pt x="39" y="291"/>
                    </a:lnTo>
                    <a:lnTo>
                      <a:pt x="34" y="292"/>
                    </a:lnTo>
                    <a:lnTo>
                      <a:pt x="27" y="294"/>
                    </a:lnTo>
                    <a:lnTo>
                      <a:pt x="22" y="296"/>
                    </a:lnTo>
                    <a:lnTo>
                      <a:pt x="17" y="297"/>
                    </a:lnTo>
                    <a:lnTo>
                      <a:pt x="12" y="301"/>
                    </a:lnTo>
                    <a:lnTo>
                      <a:pt x="8" y="302"/>
                    </a:lnTo>
                    <a:lnTo>
                      <a:pt x="5" y="304"/>
                    </a:lnTo>
                    <a:lnTo>
                      <a:pt x="3" y="306"/>
                    </a:lnTo>
                    <a:lnTo>
                      <a:pt x="2" y="307"/>
                    </a:lnTo>
                    <a:lnTo>
                      <a:pt x="0" y="309"/>
                    </a:lnTo>
                    <a:lnTo>
                      <a:pt x="2" y="311"/>
                    </a:lnTo>
                    <a:lnTo>
                      <a:pt x="3" y="314"/>
                    </a:lnTo>
                    <a:lnTo>
                      <a:pt x="5" y="316"/>
                    </a:lnTo>
                    <a:lnTo>
                      <a:pt x="8" y="317"/>
                    </a:lnTo>
                    <a:lnTo>
                      <a:pt x="12" y="319"/>
                    </a:lnTo>
                    <a:lnTo>
                      <a:pt x="17" y="321"/>
                    </a:lnTo>
                    <a:lnTo>
                      <a:pt x="22" y="322"/>
                    </a:lnTo>
                    <a:lnTo>
                      <a:pt x="27" y="324"/>
                    </a:lnTo>
                    <a:lnTo>
                      <a:pt x="34" y="326"/>
                    </a:lnTo>
                    <a:lnTo>
                      <a:pt x="39" y="329"/>
                    </a:lnTo>
                    <a:lnTo>
                      <a:pt x="45" y="331"/>
                    </a:lnTo>
                    <a:lnTo>
                      <a:pt x="50" y="333"/>
                    </a:lnTo>
                    <a:lnTo>
                      <a:pt x="55" y="334"/>
                    </a:lnTo>
                    <a:lnTo>
                      <a:pt x="61" y="336"/>
                    </a:lnTo>
                    <a:lnTo>
                      <a:pt x="66" y="338"/>
                    </a:lnTo>
                    <a:lnTo>
                      <a:pt x="69" y="339"/>
                    </a:lnTo>
                    <a:lnTo>
                      <a:pt x="72" y="343"/>
                    </a:lnTo>
                    <a:lnTo>
                      <a:pt x="76" y="344"/>
                    </a:lnTo>
                    <a:lnTo>
                      <a:pt x="76" y="346"/>
                    </a:lnTo>
                    <a:lnTo>
                      <a:pt x="77" y="348"/>
                    </a:lnTo>
                    <a:lnTo>
                      <a:pt x="76" y="349"/>
                    </a:lnTo>
                    <a:lnTo>
                      <a:pt x="76" y="351"/>
                    </a:lnTo>
                    <a:lnTo>
                      <a:pt x="72" y="353"/>
                    </a:lnTo>
                    <a:lnTo>
                      <a:pt x="69" y="354"/>
                    </a:lnTo>
                    <a:lnTo>
                      <a:pt x="66" y="358"/>
                    </a:lnTo>
                    <a:lnTo>
                      <a:pt x="61" y="359"/>
                    </a:lnTo>
                    <a:lnTo>
                      <a:pt x="55" y="361"/>
                    </a:lnTo>
                    <a:lnTo>
                      <a:pt x="50" y="363"/>
                    </a:lnTo>
                    <a:lnTo>
                      <a:pt x="45" y="364"/>
                    </a:lnTo>
                    <a:lnTo>
                      <a:pt x="39" y="366"/>
                    </a:lnTo>
                    <a:lnTo>
                      <a:pt x="34" y="368"/>
                    </a:lnTo>
                    <a:lnTo>
                      <a:pt x="27" y="371"/>
                    </a:lnTo>
                    <a:lnTo>
                      <a:pt x="22" y="373"/>
                    </a:lnTo>
                    <a:lnTo>
                      <a:pt x="17" y="375"/>
                    </a:lnTo>
                    <a:lnTo>
                      <a:pt x="12" y="376"/>
                    </a:lnTo>
                    <a:lnTo>
                      <a:pt x="8" y="378"/>
                    </a:lnTo>
                    <a:lnTo>
                      <a:pt x="5" y="380"/>
                    </a:lnTo>
                    <a:lnTo>
                      <a:pt x="3" y="381"/>
                    </a:lnTo>
                    <a:lnTo>
                      <a:pt x="2" y="383"/>
                    </a:lnTo>
                    <a:lnTo>
                      <a:pt x="0" y="386"/>
                    </a:lnTo>
                    <a:lnTo>
                      <a:pt x="2" y="388"/>
                    </a:lnTo>
                    <a:lnTo>
                      <a:pt x="3" y="390"/>
                    </a:lnTo>
                    <a:lnTo>
                      <a:pt x="5" y="391"/>
                    </a:lnTo>
                    <a:lnTo>
                      <a:pt x="8" y="393"/>
                    </a:lnTo>
                    <a:lnTo>
                      <a:pt x="12" y="395"/>
                    </a:lnTo>
                    <a:lnTo>
                      <a:pt x="17" y="396"/>
                    </a:lnTo>
                    <a:lnTo>
                      <a:pt x="22" y="400"/>
                    </a:lnTo>
                    <a:lnTo>
                      <a:pt x="27" y="401"/>
                    </a:lnTo>
                    <a:lnTo>
                      <a:pt x="34" y="403"/>
                    </a:lnTo>
                    <a:lnTo>
                      <a:pt x="39" y="405"/>
                    </a:lnTo>
                    <a:lnTo>
                      <a:pt x="45" y="406"/>
                    </a:lnTo>
                    <a:lnTo>
                      <a:pt x="50" y="408"/>
                    </a:lnTo>
                    <a:lnTo>
                      <a:pt x="55" y="410"/>
                    </a:lnTo>
                    <a:lnTo>
                      <a:pt x="61" y="412"/>
                    </a:lnTo>
                    <a:lnTo>
                      <a:pt x="66" y="415"/>
                    </a:lnTo>
                    <a:lnTo>
                      <a:pt x="69" y="417"/>
                    </a:lnTo>
                    <a:lnTo>
                      <a:pt x="72" y="418"/>
                    </a:lnTo>
                    <a:lnTo>
                      <a:pt x="76" y="420"/>
                    </a:lnTo>
                    <a:lnTo>
                      <a:pt x="76" y="422"/>
                    </a:lnTo>
                    <a:lnTo>
                      <a:pt x="77" y="423"/>
                    </a:lnTo>
                    <a:lnTo>
                      <a:pt x="76" y="425"/>
                    </a:lnTo>
                    <a:lnTo>
                      <a:pt x="76" y="428"/>
                    </a:lnTo>
                    <a:lnTo>
                      <a:pt x="72" y="430"/>
                    </a:lnTo>
                    <a:lnTo>
                      <a:pt x="69" y="432"/>
                    </a:lnTo>
                    <a:lnTo>
                      <a:pt x="66" y="433"/>
                    </a:lnTo>
                    <a:lnTo>
                      <a:pt x="61" y="435"/>
                    </a:lnTo>
                    <a:lnTo>
                      <a:pt x="55" y="437"/>
                    </a:lnTo>
                    <a:lnTo>
                      <a:pt x="50" y="438"/>
                    </a:lnTo>
                    <a:lnTo>
                      <a:pt x="45" y="440"/>
                    </a:lnTo>
                    <a:lnTo>
                      <a:pt x="39" y="443"/>
                    </a:lnTo>
                    <a:lnTo>
                      <a:pt x="34" y="445"/>
                    </a:lnTo>
                    <a:lnTo>
                      <a:pt x="27" y="447"/>
                    </a:lnTo>
                    <a:lnTo>
                      <a:pt x="22" y="448"/>
                    </a:lnTo>
                    <a:lnTo>
                      <a:pt x="17" y="450"/>
                    </a:lnTo>
                    <a:lnTo>
                      <a:pt x="12" y="452"/>
                    </a:lnTo>
                    <a:lnTo>
                      <a:pt x="8" y="453"/>
                    </a:lnTo>
                    <a:lnTo>
                      <a:pt x="5" y="457"/>
                    </a:lnTo>
                    <a:lnTo>
                      <a:pt x="3" y="459"/>
                    </a:lnTo>
                    <a:lnTo>
                      <a:pt x="2" y="460"/>
                    </a:lnTo>
                    <a:lnTo>
                      <a:pt x="0" y="462"/>
                    </a:lnTo>
                    <a:lnTo>
                      <a:pt x="2" y="464"/>
                    </a:lnTo>
                    <a:lnTo>
                      <a:pt x="3" y="465"/>
                    </a:lnTo>
                    <a:lnTo>
                      <a:pt x="5" y="467"/>
                    </a:lnTo>
                    <a:lnTo>
                      <a:pt x="8" y="469"/>
                    </a:lnTo>
                    <a:lnTo>
                      <a:pt x="12" y="472"/>
                    </a:lnTo>
                    <a:lnTo>
                      <a:pt x="17" y="474"/>
                    </a:lnTo>
                    <a:lnTo>
                      <a:pt x="22" y="475"/>
                    </a:lnTo>
                    <a:lnTo>
                      <a:pt x="27" y="477"/>
                    </a:lnTo>
                    <a:lnTo>
                      <a:pt x="34" y="479"/>
                    </a:lnTo>
                    <a:lnTo>
                      <a:pt x="39" y="480"/>
                    </a:lnTo>
                    <a:lnTo>
                      <a:pt x="45" y="482"/>
                    </a:lnTo>
                    <a:lnTo>
                      <a:pt x="50" y="485"/>
                    </a:lnTo>
                    <a:lnTo>
                      <a:pt x="55" y="487"/>
                    </a:lnTo>
                    <a:lnTo>
                      <a:pt x="61" y="489"/>
                    </a:lnTo>
                    <a:lnTo>
                      <a:pt x="66" y="490"/>
                    </a:lnTo>
                    <a:lnTo>
                      <a:pt x="69" y="492"/>
                    </a:lnTo>
                    <a:lnTo>
                      <a:pt x="72" y="494"/>
                    </a:lnTo>
                    <a:lnTo>
                      <a:pt x="76" y="495"/>
                    </a:lnTo>
                    <a:lnTo>
                      <a:pt x="76" y="497"/>
                    </a:lnTo>
                    <a:lnTo>
                      <a:pt x="77" y="501"/>
                    </a:lnTo>
                    <a:lnTo>
                      <a:pt x="76" y="502"/>
                    </a:lnTo>
                    <a:lnTo>
                      <a:pt x="76" y="504"/>
                    </a:lnTo>
                    <a:lnTo>
                      <a:pt x="72" y="506"/>
                    </a:lnTo>
                    <a:lnTo>
                      <a:pt x="69" y="507"/>
                    </a:lnTo>
                    <a:lnTo>
                      <a:pt x="66" y="509"/>
                    </a:lnTo>
                    <a:lnTo>
                      <a:pt x="61" y="511"/>
                    </a:lnTo>
                    <a:lnTo>
                      <a:pt x="55" y="514"/>
                    </a:lnTo>
                    <a:lnTo>
                      <a:pt x="50" y="516"/>
                    </a:lnTo>
                    <a:lnTo>
                      <a:pt x="45" y="517"/>
                    </a:lnTo>
                    <a:lnTo>
                      <a:pt x="39" y="519"/>
                    </a:lnTo>
                    <a:lnTo>
                      <a:pt x="34" y="521"/>
                    </a:lnTo>
                    <a:lnTo>
                      <a:pt x="27" y="522"/>
                    </a:lnTo>
                    <a:lnTo>
                      <a:pt x="22" y="524"/>
                    </a:lnTo>
                    <a:lnTo>
                      <a:pt x="17" y="526"/>
                    </a:lnTo>
                    <a:lnTo>
                      <a:pt x="12" y="529"/>
                    </a:lnTo>
                    <a:lnTo>
                      <a:pt x="8" y="531"/>
                    </a:lnTo>
                    <a:lnTo>
                      <a:pt x="5" y="532"/>
                    </a:lnTo>
                    <a:lnTo>
                      <a:pt x="3" y="534"/>
                    </a:lnTo>
                    <a:lnTo>
                      <a:pt x="2" y="536"/>
                    </a:lnTo>
                    <a:lnTo>
                      <a:pt x="0" y="537"/>
                    </a:lnTo>
                    <a:lnTo>
                      <a:pt x="2" y="539"/>
                    </a:lnTo>
                    <a:lnTo>
                      <a:pt x="3" y="543"/>
                    </a:lnTo>
                    <a:lnTo>
                      <a:pt x="5" y="544"/>
                    </a:lnTo>
                    <a:lnTo>
                      <a:pt x="8" y="546"/>
                    </a:lnTo>
                    <a:lnTo>
                      <a:pt x="12" y="548"/>
                    </a:lnTo>
                    <a:lnTo>
                      <a:pt x="17" y="549"/>
                    </a:lnTo>
                    <a:lnTo>
                      <a:pt x="22" y="551"/>
                    </a:lnTo>
                    <a:lnTo>
                      <a:pt x="27" y="553"/>
                    </a:lnTo>
                    <a:lnTo>
                      <a:pt x="34" y="556"/>
                    </a:lnTo>
                    <a:lnTo>
                      <a:pt x="39" y="558"/>
                    </a:lnTo>
                    <a:lnTo>
                      <a:pt x="45" y="559"/>
                    </a:lnTo>
                    <a:lnTo>
                      <a:pt x="50" y="561"/>
                    </a:lnTo>
                    <a:lnTo>
                      <a:pt x="55" y="563"/>
                    </a:lnTo>
                    <a:lnTo>
                      <a:pt x="61" y="564"/>
                    </a:lnTo>
                    <a:lnTo>
                      <a:pt x="66" y="566"/>
                    </a:lnTo>
                    <a:lnTo>
                      <a:pt x="69" y="568"/>
                    </a:lnTo>
                    <a:lnTo>
                      <a:pt x="72" y="571"/>
                    </a:lnTo>
                    <a:lnTo>
                      <a:pt x="76" y="573"/>
                    </a:lnTo>
                    <a:lnTo>
                      <a:pt x="76" y="574"/>
                    </a:lnTo>
                    <a:lnTo>
                      <a:pt x="77" y="576"/>
                    </a:lnTo>
                    <a:lnTo>
                      <a:pt x="76" y="578"/>
                    </a:lnTo>
                    <a:lnTo>
                      <a:pt x="76" y="579"/>
                    </a:lnTo>
                    <a:lnTo>
                      <a:pt x="72" y="581"/>
                    </a:lnTo>
                    <a:lnTo>
                      <a:pt x="69" y="584"/>
                    </a:lnTo>
                    <a:lnTo>
                      <a:pt x="66" y="586"/>
                    </a:lnTo>
                    <a:lnTo>
                      <a:pt x="61" y="588"/>
                    </a:lnTo>
                    <a:lnTo>
                      <a:pt x="55" y="590"/>
                    </a:lnTo>
                    <a:lnTo>
                      <a:pt x="50" y="591"/>
                    </a:lnTo>
                    <a:lnTo>
                      <a:pt x="45" y="593"/>
                    </a:lnTo>
                    <a:lnTo>
                      <a:pt x="39" y="595"/>
                    </a:lnTo>
                    <a:lnTo>
                      <a:pt x="34" y="596"/>
                    </a:lnTo>
                    <a:lnTo>
                      <a:pt x="27" y="600"/>
                    </a:lnTo>
                    <a:lnTo>
                      <a:pt x="22" y="601"/>
                    </a:lnTo>
                    <a:lnTo>
                      <a:pt x="17" y="603"/>
                    </a:lnTo>
                    <a:lnTo>
                      <a:pt x="12" y="605"/>
                    </a:lnTo>
                    <a:lnTo>
                      <a:pt x="8" y="606"/>
                    </a:lnTo>
                    <a:lnTo>
                      <a:pt x="5" y="608"/>
                    </a:lnTo>
                    <a:lnTo>
                      <a:pt x="3" y="610"/>
                    </a:lnTo>
                    <a:lnTo>
                      <a:pt x="2" y="613"/>
                    </a:lnTo>
                    <a:lnTo>
                      <a:pt x="0" y="615"/>
                    </a:lnTo>
                    <a:lnTo>
                      <a:pt x="2" y="616"/>
                    </a:lnTo>
                    <a:lnTo>
                      <a:pt x="3" y="618"/>
                    </a:lnTo>
                    <a:lnTo>
                      <a:pt x="5" y="620"/>
                    </a:lnTo>
                    <a:lnTo>
                      <a:pt x="8" y="621"/>
                    </a:lnTo>
                    <a:lnTo>
                      <a:pt x="12" y="623"/>
                    </a:lnTo>
                    <a:lnTo>
                      <a:pt x="17" y="625"/>
                    </a:lnTo>
                    <a:lnTo>
                      <a:pt x="22" y="628"/>
                    </a:lnTo>
                    <a:lnTo>
                      <a:pt x="27" y="630"/>
                    </a:lnTo>
                    <a:lnTo>
                      <a:pt x="34" y="632"/>
                    </a:lnTo>
                    <a:lnTo>
                      <a:pt x="39" y="633"/>
                    </a:lnTo>
                    <a:lnTo>
                      <a:pt x="39" y="695"/>
                    </a:lnTo>
                  </a:path>
                </a:pathLst>
              </a:custGeom>
              <a:noFill/>
              <a:ln w="792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4572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 charset="-128"/>
                </a:endParaRPr>
              </a:p>
            </p:txBody>
          </p:sp>
        </p:grpSp>
        <p:sp>
          <p:nvSpPr>
            <p:cNvPr id="25" name="Oval 22">
              <a:extLst>
                <a:ext uri="{FF2B5EF4-FFF2-40B4-BE49-F238E27FC236}">
                  <a16:creationId xmlns:a16="http://schemas.microsoft.com/office/drawing/2014/main" id="{5E49E55E-BFA0-48D4-BA91-15A7AF20E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" y="1578"/>
              <a:ext cx="44" cy="41"/>
            </a:xfrm>
            <a:prstGeom prst="ellipse">
              <a:avLst/>
            </a:prstGeom>
            <a:solidFill>
              <a:srgbClr val="FFFF00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1pPr>
              <a:lvl2pPr marL="742950" indent="-285750"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2pPr>
              <a:lvl3pPr marL="1143000" indent="-228600"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3pPr>
              <a:lvl4pPr marL="1600200" indent="-228600"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4pPr>
              <a:lvl5pPr marL="2057400" indent="-228600"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marL="0" marR="0" lvl="0" indent="0" defTabSz="449263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  <a:defRPr/>
              </a:pPr>
              <a:endPara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endParaRPr>
            </a:p>
          </p:txBody>
        </p:sp>
        <p:sp>
          <p:nvSpPr>
            <p:cNvPr id="26" name="Oval 23">
              <a:extLst>
                <a:ext uri="{FF2B5EF4-FFF2-40B4-BE49-F238E27FC236}">
                  <a16:creationId xmlns:a16="http://schemas.microsoft.com/office/drawing/2014/main" id="{865D764F-DD31-4EF4-A20C-5BB1E10E5E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" y="1578"/>
              <a:ext cx="44" cy="41"/>
            </a:xfrm>
            <a:prstGeom prst="ellipse">
              <a:avLst/>
            </a:prstGeom>
            <a:solidFill>
              <a:srgbClr val="FFFF00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1pPr>
              <a:lvl2pPr marL="742950" indent="-285750"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2pPr>
              <a:lvl3pPr marL="1143000" indent="-228600"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3pPr>
              <a:lvl4pPr marL="1600200" indent="-228600"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4pPr>
              <a:lvl5pPr marL="2057400" indent="-228600" defTabSz="449263"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-128"/>
                  <a:cs typeface="ＭＳ Ｐゴシック" charset="-128"/>
                </a:defRPr>
              </a:lvl9pPr>
            </a:lstStyle>
            <a:p>
              <a:pPr marL="0" marR="0" lvl="0" indent="0" defTabSz="449263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  <a:defRPr/>
              </a:pPr>
              <a:endPara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endParaRPr>
            </a:p>
          </p:txBody>
        </p:sp>
      </p:grpSp>
      <p:sp>
        <p:nvSpPr>
          <p:cNvPr id="33" name="Line 24">
            <a:extLst>
              <a:ext uri="{FF2B5EF4-FFF2-40B4-BE49-F238E27FC236}">
                <a16:creationId xmlns:a16="http://schemas.microsoft.com/office/drawing/2014/main" id="{C7AC52AD-D83C-4B2D-B91E-D6323FAD53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2988" y="3852922"/>
            <a:ext cx="550862" cy="12700"/>
          </a:xfrm>
          <a:prstGeom prst="line">
            <a:avLst/>
          </a:prstGeom>
          <a:noFill/>
          <a:ln w="3816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34" name="Line 25">
            <a:extLst>
              <a:ext uri="{FF2B5EF4-FFF2-40B4-BE49-F238E27FC236}">
                <a16:creationId xmlns:a16="http://schemas.microsoft.com/office/drawing/2014/main" id="{9CA93B0F-E100-4576-88F0-CAF94A0BBB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2900" y="3498910"/>
            <a:ext cx="433388" cy="384175"/>
          </a:xfrm>
          <a:prstGeom prst="line">
            <a:avLst/>
          </a:prstGeom>
          <a:noFill/>
          <a:ln w="126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35" name="Line 26">
            <a:extLst>
              <a:ext uri="{FF2B5EF4-FFF2-40B4-BE49-F238E27FC236}">
                <a16:creationId xmlns:a16="http://schemas.microsoft.com/office/drawing/2014/main" id="{BFDA6EDD-48D5-47E1-A1A6-6585607B20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2963" y="4025960"/>
            <a:ext cx="473075" cy="200025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36" name="Line 27">
            <a:extLst>
              <a:ext uri="{FF2B5EF4-FFF2-40B4-BE49-F238E27FC236}">
                <a16:creationId xmlns:a16="http://schemas.microsoft.com/office/drawing/2014/main" id="{927A2DDE-1ABD-4A71-AE05-F25477C3C9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3238" y="4224397"/>
            <a:ext cx="341312" cy="46355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37" name="AutoShape 28">
            <a:extLst>
              <a:ext uri="{FF2B5EF4-FFF2-40B4-BE49-F238E27FC236}">
                <a16:creationId xmlns:a16="http://schemas.microsoft.com/office/drawing/2014/main" id="{6248B42C-9C86-4545-9E8D-1279DF3204D5}"/>
              </a:ext>
            </a:extLst>
          </p:cNvPr>
          <p:cNvSpPr>
            <a:spLocks noChangeArrowheads="1"/>
          </p:cNvSpPr>
          <p:nvPr/>
        </p:nvSpPr>
        <p:spPr bwMode="auto">
          <a:xfrm rot="-3000000">
            <a:off x="3110707" y="3758466"/>
            <a:ext cx="65087" cy="606425"/>
          </a:xfrm>
          <a:custGeom>
            <a:avLst/>
            <a:gdLst>
              <a:gd name="T0" fmla="*/ 2147483646 w 77"/>
              <a:gd name="T1" fmla="*/ 2147483646 h 695"/>
              <a:gd name="T2" fmla="*/ 2147483646 w 77"/>
              <a:gd name="T3" fmla="*/ 2147483646 h 695"/>
              <a:gd name="T4" fmla="*/ 2147483646 w 77"/>
              <a:gd name="T5" fmla="*/ 2147483646 h 695"/>
              <a:gd name="T6" fmla="*/ 2147483646 w 77"/>
              <a:gd name="T7" fmla="*/ 2147483646 h 695"/>
              <a:gd name="T8" fmla="*/ 2147483646 w 77"/>
              <a:gd name="T9" fmla="*/ 2147483646 h 695"/>
              <a:gd name="T10" fmla="*/ 2147483646 w 77"/>
              <a:gd name="T11" fmla="*/ 2147483646 h 695"/>
              <a:gd name="T12" fmla="*/ 2147483646 w 77"/>
              <a:gd name="T13" fmla="*/ 2147483646 h 695"/>
              <a:gd name="T14" fmla="*/ 2147483646 w 77"/>
              <a:gd name="T15" fmla="*/ 2147483646 h 695"/>
              <a:gd name="T16" fmla="*/ 2147483646 w 77"/>
              <a:gd name="T17" fmla="*/ 2147483646 h 695"/>
              <a:gd name="T18" fmla="*/ 2147483646 w 77"/>
              <a:gd name="T19" fmla="*/ 2147483646 h 695"/>
              <a:gd name="T20" fmla="*/ 2147483646 w 77"/>
              <a:gd name="T21" fmla="*/ 2147483646 h 695"/>
              <a:gd name="T22" fmla="*/ 2147483646 w 77"/>
              <a:gd name="T23" fmla="*/ 2147483646 h 695"/>
              <a:gd name="T24" fmla="*/ 2147483646 w 77"/>
              <a:gd name="T25" fmla="*/ 2147483646 h 695"/>
              <a:gd name="T26" fmla="*/ 2147483646 w 77"/>
              <a:gd name="T27" fmla="*/ 2147483646 h 695"/>
              <a:gd name="T28" fmla="*/ 2147483646 w 77"/>
              <a:gd name="T29" fmla="*/ 2147483646 h 695"/>
              <a:gd name="T30" fmla="*/ 2147483646 w 77"/>
              <a:gd name="T31" fmla="*/ 2147483646 h 695"/>
              <a:gd name="T32" fmla="*/ 2147483646 w 77"/>
              <a:gd name="T33" fmla="*/ 2147483646 h 695"/>
              <a:gd name="T34" fmla="*/ 2147483646 w 77"/>
              <a:gd name="T35" fmla="*/ 2147483646 h 695"/>
              <a:gd name="T36" fmla="*/ 2147483646 w 77"/>
              <a:gd name="T37" fmla="*/ 2147483646 h 695"/>
              <a:gd name="T38" fmla="*/ 2147483646 w 77"/>
              <a:gd name="T39" fmla="*/ 2147483646 h 695"/>
              <a:gd name="T40" fmla="*/ 2147483646 w 77"/>
              <a:gd name="T41" fmla="*/ 2147483646 h 695"/>
              <a:gd name="T42" fmla="*/ 2147483646 w 77"/>
              <a:gd name="T43" fmla="*/ 2147483646 h 695"/>
              <a:gd name="T44" fmla="*/ 2147483646 w 77"/>
              <a:gd name="T45" fmla="*/ 2147483646 h 695"/>
              <a:gd name="T46" fmla="*/ 2147483646 w 77"/>
              <a:gd name="T47" fmla="*/ 2147483646 h 695"/>
              <a:gd name="T48" fmla="*/ 2147483646 w 77"/>
              <a:gd name="T49" fmla="*/ 2147483646 h 695"/>
              <a:gd name="T50" fmla="*/ 2147483646 w 77"/>
              <a:gd name="T51" fmla="*/ 2147483646 h 695"/>
              <a:gd name="T52" fmla="*/ 2147483646 w 77"/>
              <a:gd name="T53" fmla="*/ 2147483646 h 695"/>
              <a:gd name="T54" fmla="*/ 2147483646 w 77"/>
              <a:gd name="T55" fmla="*/ 2147483646 h 695"/>
              <a:gd name="T56" fmla="*/ 2147483646 w 77"/>
              <a:gd name="T57" fmla="*/ 2147483646 h 695"/>
              <a:gd name="T58" fmla="*/ 2147483646 w 77"/>
              <a:gd name="T59" fmla="*/ 2147483646 h 695"/>
              <a:gd name="T60" fmla="*/ 2147483646 w 77"/>
              <a:gd name="T61" fmla="*/ 2147483646 h 695"/>
              <a:gd name="T62" fmla="*/ 2147483646 w 77"/>
              <a:gd name="T63" fmla="*/ 2147483646 h 695"/>
              <a:gd name="T64" fmla="*/ 2147483646 w 77"/>
              <a:gd name="T65" fmla="*/ 2147483646 h 695"/>
              <a:gd name="T66" fmla="*/ 2147483646 w 77"/>
              <a:gd name="T67" fmla="*/ 2147483646 h 695"/>
              <a:gd name="T68" fmla="*/ 2147483646 w 77"/>
              <a:gd name="T69" fmla="*/ 2147483646 h 695"/>
              <a:gd name="T70" fmla="*/ 2147483646 w 77"/>
              <a:gd name="T71" fmla="*/ 2147483646 h 695"/>
              <a:gd name="T72" fmla="*/ 2147483646 w 77"/>
              <a:gd name="T73" fmla="*/ 2147483646 h 695"/>
              <a:gd name="T74" fmla="*/ 2147483646 w 77"/>
              <a:gd name="T75" fmla="*/ 2147483646 h 695"/>
              <a:gd name="T76" fmla="*/ 2147483646 w 77"/>
              <a:gd name="T77" fmla="*/ 2147483646 h 695"/>
              <a:gd name="T78" fmla="*/ 2147483646 w 77"/>
              <a:gd name="T79" fmla="*/ 2147483646 h 695"/>
              <a:gd name="T80" fmla="*/ 2147483646 w 77"/>
              <a:gd name="T81" fmla="*/ 2147483646 h 695"/>
              <a:gd name="T82" fmla="*/ 2147483646 w 77"/>
              <a:gd name="T83" fmla="*/ 2147483646 h 695"/>
              <a:gd name="T84" fmla="*/ 2147483646 w 77"/>
              <a:gd name="T85" fmla="*/ 2147483646 h 695"/>
              <a:gd name="T86" fmla="*/ 2147483646 w 77"/>
              <a:gd name="T87" fmla="*/ 2147483646 h 695"/>
              <a:gd name="T88" fmla="*/ 2147483646 w 77"/>
              <a:gd name="T89" fmla="*/ 2147483646 h 695"/>
              <a:gd name="T90" fmla="*/ 2147483646 w 77"/>
              <a:gd name="T91" fmla="*/ 2147483646 h 695"/>
              <a:gd name="T92" fmla="*/ 2147483646 w 77"/>
              <a:gd name="T93" fmla="*/ 2147483646 h 695"/>
              <a:gd name="T94" fmla="*/ 2147483646 w 77"/>
              <a:gd name="T95" fmla="*/ 2147483646 h 695"/>
              <a:gd name="T96" fmla="*/ 2147483646 w 77"/>
              <a:gd name="T97" fmla="*/ 2147483646 h 695"/>
              <a:gd name="T98" fmla="*/ 2147483646 w 77"/>
              <a:gd name="T99" fmla="*/ 2147483646 h 695"/>
              <a:gd name="T100" fmla="*/ 2147483646 w 77"/>
              <a:gd name="T101" fmla="*/ 2147483646 h 695"/>
              <a:gd name="T102" fmla="*/ 2147483646 w 77"/>
              <a:gd name="T103" fmla="*/ 2147483646 h 695"/>
              <a:gd name="T104" fmla="*/ 2147483646 w 77"/>
              <a:gd name="T105" fmla="*/ 2147483646 h 695"/>
              <a:gd name="T106" fmla="*/ 2147483646 w 77"/>
              <a:gd name="T107" fmla="*/ 2147483646 h 695"/>
              <a:gd name="T108" fmla="*/ 2147483646 w 77"/>
              <a:gd name="T109" fmla="*/ 2147483646 h 695"/>
              <a:gd name="T110" fmla="*/ 2147483646 w 77"/>
              <a:gd name="T111" fmla="*/ 2147483646 h 695"/>
              <a:gd name="T112" fmla="*/ 2147483646 w 77"/>
              <a:gd name="T113" fmla="*/ 2147483646 h 695"/>
              <a:gd name="T114" fmla="*/ 2147483646 w 77"/>
              <a:gd name="T115" fmla="*/ 2147483646 h 695"/>
              <a:gd name="T116" fmla="*/ 2147483646 w 77"/>
              <a:gd name="T117" fmla="*/ 2147483646 h 695"/>
              <a:gd name="T118" fmla="*/ 2147483646 w 77"/>
              <a:gd name="T119" fmla="*/ 2147483646 h 69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77"/>
              <a:gd name="T181" fmla="*/ 0 h 695"/>
              <a:gd name="T182" fmla="*/ 77 w 77"/>
              <a:gd name="T183" fmla="*/ 695 h 69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77" h="695">
                <a:moveTo>
                  <a:pt x="39" y="0"/>
                </a:moveTo>
                <a:lnTo>
                  <a:pt x="39" y="62"/>
                </a:lnTo>
                <a:lnTo>
                  <a:pt x="34" y="64"/>
                </a:lnTo>
                <a:lnTo>
                  <a:pt x="27" y="66"/>
                </a:lnTo>
                <a:lnTo>
                  <a:pt x="22" y="67"/>
                </a:lnTo>
                <a:lnTo>
                  <a:pt x="17" y="69"/>
                </a:lnTo>
                <a:lnTo>
                  <a:pt x="12" y="72"/>
                </a:lnTo>
                <a:lnTo>
                  <a:pt x="8" y="74"/>
                </a:lnTo>
                <a:lnTo>
                  <a:pt x="5" y="76"/>
                </a:lnTo>
                <a:lnTo>
                  <a:pt x="3" y="77"/>
                </a:lnTo>
                <a:lnTo>
                  <a:pt x="2" y="79"/>
                </a:lnTo>
                <a:lnTo>
                  <a:pt x="0" y="81"/>
                </a:lnTo>
                <a:lnTo>
                  <a:pt x="2" y="82"/>
                </a:lnTo>
                <a:lnTo>
                  <a:pt x="3" y="84"/>
                </a:lnTo>
                <a:lnTo>
                  <a:pt x="5" y="87"/>
                </a:lnTo>
                <a:lnTo>
                  <a:pt x="8" y="89"/>
                </a:lnTo>
                <a:lnTo>
                  <a:pt x="12" y="91"/>
                </a:lnTo>
                <a:lnTo>
                  <a:pt x="17" y="92"/>
                </a:lnTo>
                <a:lnTo>
                  <a:pt x="22" y="94"/>
                </a:lnTo>
                <a:lnTo>
                  <a:pt x="27" y="96"/>
                </a:lnTo>
                <a:lnTo>
                  <a:pt x="34" y="97"/>
                </a:lnTo>
                <a:lnTo>
                  <a:pt x="39" y="101"/>
                </a:lnTo>
                <a:lnTo>
                  <a:pt x="45" y="102"/>
                </a:lnTo>
                <a:lnTo>
                  <a:pt x="50" y="104"/>
                </a:lnTo>
                <a:lnTo>
                  <a:pt x="55" y="106"/>
                </a:lnTo>
                <a:lnTo>
                  <a:pt x="61" y="108"/>
                </a:lnTo>
                <a:lnTo>
                  <a:pt x="66" y="109"/>
                </a:lnTo>
                <a:lnTo>
                  <a:pt x="69" y="111"/>
                </a:lnTo>
                <a:lnTo>
                  <a:pt x="72" y="113"/>
                </a:lnTo>
                <a:lnTo>
                  <a:pt x="76" y="116"/>
                </a:lnTo>
                <a:lnTo>
                  <a:pt x="76" y="118"/>
                </a:lnTo>
                <a:lnTo>
                  <a:pt x="77" y="119"/>
                </a:lnTo>
                <a:lnTo>
                  <a:pt x="76" y="121"/>
                </a:lnTo>
                <a:lnTo>
                  <a:pt x="76" y="123"/>
                </a:lnTo>
                <a:lnTo>
                  <a:pt x="72" y="124"/>
                </a:lnTo>
                <a:lnTo>
                  <a:pt x="69" y="126"/>
                </a:lnTo>
                <a:lnTo>
                  <a:pt x="66" y="129"/>
                </a:lnTo>
                <a:lnTo>
                  <a:pt x="61" y="131"/>
                </a:lnTo>
                <a:lnTo>
                  <a:pt x="55" y="133"/>
                </a:lnTo>
                <a:lnTo>
                  <a:pt x="50" y="134"/>
                </a:lnTo>
                <a:lnTo>
                  <a:pt x="45" y="136"/>
                </a:lnTo>
                <a:lnTo>
                  <a:pt x="39" y="138"/>
                </a:lnTo>
                <a:lnTo>
                  <a:pt x="34" y="139"/>
                </a:lnTo>
                <a:lnTo>
                  <a:pt x="27" y="141"/>
                </a:lnTo>
                <a:lnTo>
                  <a:pt x="22" y="144"/>
                </a:lnTo>
                <a:lnTo>
                  <a:pt x="17" y="146"/>
                </a:lnTo>
                <a:lnTo>
                  <a:pt x="12" y="148"/>
                </a:lnTo>
                <a:lnTo>
                  <a:pt x="8" y="149"/>
                </a:lnTo>
                <a:lnTo>
                  <a:pt x="5" y="151"/>
                </a:lnTo>
                <a:lnTo>
                  <a:pt x="3" y="153"/>
                </a:lnTo>
                <a:lnTo>
                  <a:pt x="2" y="155"/>
                </a:lnTo>
                <a:lnTo>
                  <a:pt x="0" y="158"/>
                </a:lnTo>
                <a:lnTo>
                  <a:pt x="2" y="160"/>
                </a:lnTo>
                <a:lnTo>
                  <a:pt x="3" y="161"/>
                </a:lnTo>
                <a:lnTo>
                  <a:pt x="5" y="163"/>
                </a:lnTo>
                <a:lnTo>
                  <a:pt x="8" y="165"/>
                </a:lnTo>
                <a:lnTo>
                  <a:pt x="12" y="166"/>
                </a:lnTo>
                <a:lnTo>
                  <a:pt x="17" y="168"/>
                </a:lnTo>
                <a:lnTo>
                  <a:pt x="22" y="170"/>
                </a:lnTo>
                <a:lnTo>
                  <a:pt x="27" y="173"/>
                </a:lnTo>
                <a:lnTo>
                  <a:pt x="34" y="175"/>
                </a:lnTo>
                <a:lnTo>
                  <a:pt x="39" y="176"/>
                </a:lnTo>
                <a:lnTo>
                  <a:pt x="45" y="178"/>
                </a:lnTo>
                <a:lnTo>
                  <a:pt x="50" y="180"/>
                </a:lnTo>
                <a:lnTo>
                  <a:pt x="55" y="181"/>
                </a:lnTo>
                <a:lnTo>
                  <a:pt x="61" y="183"/>
                </a:lnTo>
                <a:lnTo>
                  <a:pt x="66" y="186"/>
                </a:lnTo>
                <a:lnTo>
                  <a:pt x="69" y="188"/>
                </a:lnTo>
                <a:lnTo>
                  <a:pt x="72" y="190"/>
                </a:lnTo>
                <a:lnTo>
                  <a:pt x="76" y="191"/>
                </a:lnTo>
                <a:lnTo>
                  <a:pt x="76" y="193"/>
                </a:lnTo>
                <a:lnTo>
                  <a:pt x="77" y="195"/>
                </a:lnTo>
                <a:lnTo>
                  <a:pt x="76" y="197"/>
                </a:lnTo>
                <a:lnTo>
                  <a:pt x="76" y="198"/>
                </a:lnTo>
                <a:lnTo>
                  <a:pt x="72" y="202"/>
                </a:lnTo>
                <a:lnTo>
                  <a:pt x="69" y="203"/>
                </a:lnTo>
                <a:lnTo>
                  <a:pt x="66" y="205"/>
                </a:lnTo>
                <a:lnTo>
                  <a:pt x="61" y="207"/>
                </a:lnTo>
                <a:lnTo>
                  <a:pt x="55" y="208"/>
                </a:lnTo>
                <a:lnTo>
                  <a:pt x="50" y="210"/>
                </a:lnTo>
                <a:lnTo>
                  <a:pt x="45" y="212"/>
                </a:lnTo>
                <a:lnTo>
                  <a:pt x="39" y="215"/>
                </a:lnTo>
                <a:lnTo>
                  <a:pt x="34" y="217"/>
                </a:lnTo>
                <a:lnTo>
                  <a:pt x="27" y="218"/>
                </a:lnTo>
                <a:lnTo>
                  <a:pt x="22" y="220"/>
                </a:lnTo>
                <a:lnTo>
                  <a:pt x="17" y="222"/>
                </a:lnTo>
                <a:lnTo>
                  <a:pt x="12" y="223"/>
                </a:lnTo>
                <a:lnTo>
                  <a:pt x="8" y="225"/>
                </a:lnTo>
                <a:lnTo>
                  <a:pt x="5" y="227"/>
                </a:lnTo>
                <a:lnTo>
                  <a:pt x="3" y="230"/>
                </a:lnTo>
                <a:lnTo>
                  <a:pt x="2" y="232"/>
                </a:lnTo>
                <a:lnTo>
                  <a:pt x="0" y="233"/>
                </a:lnTo>
                <a:lnTo>
                  <a:pt x="2" y="235"/>
                </a:lnTo>
                <a:lnTo>
                  <a:pt x="3" y="237"/>
                </a:lnTo>
                <a:lnTo>
                  <a:pt x="5" y="239"/>
                </a:lnTo>
                <a:lnTo>
                  <a:pt x="8" y="240"/>
                </a:lnTo>
                <a:lnTo>
                  <a:pt x="12" y="244"/>
                </a:lnTo>
                <a:lnTo>
                  <a:pt x="17" y="245"/>
                </a:lnTo>
                <a:lnTo>
                  <a:pt x="22" y="247"/>
                </a:lnTo>
                <a:lnTo>
                  <a:pt x="27" y="249"/>
                </a:lnTo>
                <a:lnTo>
                  <a:pt x="34" y="250"/>
                </a:lnTo>
                <a:lnTo>
                  <a:pt x="39" y="252"/>
                </a:lnTo>
                <a:lnTo>
                  <a:pt x="45" y="254"/>
                </a:lnTo>
                <a:lnTo>
                  <a:pt x="50" y="255"/>
                </a:lnTo>
                <a:lnTo>
                  <a:pt x="55" y="259"/>
                </a:lnTo>
                <a:lnTo>
                  <a:pt x="61" y="260"/>
                </a:lnTo>
                <a:lnTo>
                  <a:pt x="66" y="262"/>
                </a:lnTo>
                <a:lnTo>
                  <a:pt x="69" y="264"/>
                </a:lnTo>
                <a:lnTo>
                  <a:pt x="72" y="265"/>
                </a:lnTo>
                <a:lnTo>
                  <a:pt x="76" y="267"/>
                </a:lnTo>
                <a:lnTo>
                  <a:pt x="76" y="269"/>
                </a:lnTo>
                <a:lnTo>
                  <a:pt x="77" y="272"/>
                </a:lnTo>
                <a:lnTo>
                  <a:pt x="76" y="274"/>
                </a:lnTo>
                <a:lnTo>
                  <a:pt x="76" y="275"/>
                </a:lnTo>
                <a:lnTo>
                  <a:pt x="72" y="277"/>
                </a:lnTo>
                <a:lnTo>
                  <a:pt x="69" y="279"/>
                </a:lnTo>
                <a:lnTo>
                  <a:pt x="66" y="280"/>
                </a:lnTo>
                <a:lnTo>
                  <a:pt x="61" y="282"/>
                </a:lnTo>
                <a:lnTo>
                  <a:pt x="55" y="284"/>
                </a:lnTo>
                <a:lnTo>
                  <a:pt x="50" y="287"/>
                </a:lnTo>
                <a:lnTo>
                  <a:pt x="45" y="289"/>
                </a:lnTo>
                <a:lnTo>
                  <a:pt x="39" y="291"/>
                </a:lnTo>
                <a:lnTo>
                  <a:pt x="34" y="292"/>
                </a:lnTo>
                <a:lnTo>
                  <a:pt x="27" y="294"/>
                </a:lnTo>
                <a:lnTo>
                  <a:pt x="22" y="296"/>
                </a:lnTo>
                <a:lnTo>
                  <a:pt x="17" y="297"/>
                </a:lnTo>
                <a:lnTo>
                  <a:pt x="12" y="301"/>
                </a:lnTo>
                <a:lnTo>
                  <a:pt x="8" y="302"/>
                </a:lnTo>
                <a:lnTo>
                  <a:pt x="5" y="304"/>
                </a:lnTo>
                <a:lnTo>
                  <a:pt x="3" y="306"/>
                </a:lnTo>
                <a:lnTo>
                  <a:pt x="2" y="307"/>
                </a:lnTo>
                <a:lnTo>
                  <a:pt x="0" y="309"/>
                </a:lnTo>
                <a:lnTo>
                  <a:pt x="2" y="311"/>
                </a:lnTo>
                <a:lnTo>
                  <a:pt x="3" y="314"/>
                </a:lnTo>
                <a:lnTo>
                  <a:pt x="5" y="316"/>
                </a:lnTo>
                <a:lnTo>
                  <a:pt x="8" y="317"/>
                </a:lnTo>
                <a:lnTo>
                  <a:pt x="12" y="319"/>
                </a:lnTo>
                <a:lnTo>
                  <a:pt x="17" y="321"/>
                </a:lnTo>
                <a:lnTo>
                  <a:pt x="22" y="322"/>
                </a:lnTo>
                <a:lnTo>
                  <a:pt x="27" y="324"/>
                </a:lnTo>
                <a:lnTo>
                  <a:pt x="34" y="326"/>
                </a:lnTo>
                <a:lnTo>
                  <a:pt x="39" y="329"/>
                </a:lnTo>
                <a:lnTo>
                  <a:pt x="45" y="331"/>
                </a:lnTo>
                <a:lnTo>
                  <a:pt x="50" y="333"/>
                </a:lnTo>
                <a:lnTo>
                  <a:pt x="55" y="334"/>
                </a:lnTo>
                <a:lnTo>
                  <a:pt x="61" y="336"/>
                </a:lnTo>
                <a:lnTo>
                  <a:pt x="66" y="338"/>
                </a:lnTo>
                <a:lnTo>
                  <a:pt x="69" y="339"/>
                </a:lnTo>
                <a:lnTo>
                  <a:pt x="72" y="343"/>
                </a:lnTo>
                <a:lnTo>
                  <a:pt x="76" y="344"/>
                </a:lnTo>
                <a:lnTo>
                  <a:pt x="76" y="346"/>
                </a:lnTo>
                <a:lnTo>
                  <a:pt x="77" y="348"/>
                </a:lnTo>
                <a:lnTo>
                  <a:pt x="76" y="349"/>
                </a:lnTo>
                <a:lnTo>
                  <a:pt x="76" y="351"/>
                </a:lnTo>
                <a:lnTo>
                  <a:pt x="72" y="353"/>
                </a:lnTo>
                <a:lnTo>
                  <a:pt x="69" y="354"/>
                </a:lnTo>
                <a:lnTo>
                  <a:pt x="66" y="358"/>
                </a:lnTo>
                <a:lnTo>
                  <a:pt x="61" y="359"/>
                </a:lnTo>
                <a:lnTo>
                  <a:pt x="55" y="361"/>
                </a:lnTo>
                <a:lnTo>
                  <a:pt x="50" y="363"/>
                </a:lnTo>
                <a:lnTo>
                  <a:pt x="45" y="364"/>
                </a:lnTo>
                <a:lnTo>
                  <a:pt x="39" y="366"/>
                </a:lnTo>
                <a:lnTo>
                  <a:pt x="34" y="368"/>
                </a:lnTo>
                <a:lnTo>
                  <a:pt x="27" y="371"/>
                </a:lnTo>
                <a:lnTo>
                  <a:pt x="22" y="373"/>
                </a:lnTo>
                <a:lnTo>
                  <a:pt x="17" y="375"/>
                </a:lnTo>
                <a:lnTo>
                  <a:pt x="12" y="376"/>
                </a:lnTo>
                <a:lnTo>
                  <a:pt x="8" y="378"/>
                </a:lnTo>
                <a:lnTo>
                  <a:pt x="5" y="380"/>
                </a:lnTo>
                <a:lnTo>
                  <a:pt x="3" y="381"/>
                </a:lnTo>
                <a:lnTo>
                  <a:pt x="2" y="383"/>
                </a:lnTo>
                <a:lnTo>
                  <a:pt x="0" y="386"/>
                </a:lnTo>
                <a:lnTo>
                  <a:pt x="2" y="388"/>
                </a:lnTo>
                <a:lnTo>
                  <a:pt x="3" y="390"/>
                </a:lnTo>
                <a:lnTo>
                  <a:pt x="5" y="391"/>
                </a:lnTo>
                <a:lnTo>
                  <a:pt x="8" y="393"/>
                </a:lnTo>
                <a:lnTo>
                  <a:pt x="12" y="395"/>
                </a:lnTo>
                <a:lnTo>
                  <a:pt x="17" y="396"/>
                </a:lnTo>
                <a:lnTo>
                  <a:pt x="22" y="400"/>
                </a:lnTo>
                <a:lnTo>
                  <a:pt x="27" y="401"/>
                </a:lnTo>
                <a:lnTo>
                  <a:pt x="34" y="403"/>
                </a:lnTo>
                <a:lnTo>
                  <a:pt x="39" y="405"/>
                </a:lnTo>
                <a:lnTo>
                  <a:pt x="45" y="406"/>
                </a:lnTo>
                <a:lnTo>
                  <a:pt x="50" y="408"/>
                </a:lnTo>
                <a:lnTo>
                  <a:pt x="55" y="410"/>
                </a:lnTo>
                <a:lnTo>
                  <a:pt x="61" y="412"/>
                </a:lnTo>
                <a:lnTo>
                  <a:pt x="66" y="415"/>
                </a:lnTo>
                <a:lnTo>
                  <a:pt x="69" y="417"/>
                </a:lnTo>
                <a:lnTo>
                  <a:pt x="72" y="418"/>
                </a:lnTo>
                <a:lnTo>
                  <a:pt x="76" y="420"/>
                </a:lnTo>
                <a:lnTo>
                  <a:pt x="76" y="422"/>
                </a:lnTo>
                <a:lnTo>
                  <a:pt x="77" y="423"/>
                </a:lnTo>
                <a:lnTo>
                  <a:pt x="76" y="425"/>
                </a:lnTo>
                <a:lnTo>
                  <a:pt x="76" y="428"/>
                </a:lnTo>
                <a:lnTo>
                  <a:pt x="72" y="430"/>
                </a:lnTo>
                <a:lnTo>
                  <a:pt x="69" y="432"/>
                </a:lnTo>
                <a:lnTo>
                  <a:pt x="66" y="433"/>
                </a:lnTo>
                <a:lnTo>
                  <a:pt x="61" y="435"/>
                </a:lnTo>
                <a:lnTo>
                  <a:pt x="55" y="437"/>
                </a:lnTo>
                <a:lnTo>
                  <a:pt x="50" y="438"/>
                </a:lnTo>
                <a:lnTo>
                  <a:pt x="45" y="440"/>
                </a:lnTo>
                <a:lnTo>
                  <a:pt x="39" y="443"/>
                </a:lnTo>
                <a:lnTo>
                  <a:pt x="34" y="445"/>
                </a:lnTo>
                <a:lnTo>
                  <a:pt x="27" y="447"/>
                </a:lnTo>
                <a:lnTo>
                  <a:pt x="22" y="448"/>
                </a:lnTo>
                <a:lnTo>
                  <a:pt x="17" y="450"/>
                </a:lnTo>
                <a:lnTo>
                  <a:pt x="12" y="452"/>
                </a:lnTo>
                <a:lnTo>
                  <a:pt x="8" y="453"/>
                </a:lnTo>
                <a:lnTo>
                  <a:pt x="5" y="457"/>
                </a:lnTo>
                <a:lnTo>
                  <a:pt x="3" y="459"/>
                </a:lnTo>
                <a:lnTo>
                  <a:pt x="2" y="460"/>
                </a:lnTo>
                <a:lnTo>
                  <a:pt x="0" y="462"/>
                </a:lnTo>
                <a:lnTo>
                  <a:pt x="2" y="464"/>
                </a:lnTo>
                <a:lnTo>
                  <a:pt x="3" y="465"/>
                </a:lnTo>
                <a:lnTo>
                  <a:pt x="5" y="467"/>
                </a:lnTo>
                <a:lnTo>
                  <a:pt x="8" y="469"/>
                </a:lnTo>
                <a:lnTo>
                  <a:pt x="12" y="472"/>
                </a:lnTo>
                <a:lnTo>
                  <a:pt x="17" y="474"/>
                </a:lnTo>
                <a:lnTo>
                  <a:pt x="22" y="475"/>
                </a:lnTo>
                <a:lnTo>
                  <a:pt x="27" y="477"/>
                </a:lnTo>
                <a:lnTo>
                  <a:pt x="34" y="479"/>
                </a:lnTo>
                <a:lnTo>
                  <a:pt x="39" y="480"/>
                </a:lnTo>
                <a:lnTo>
                  <a:pt x="45" y="482"/>
                </a:lnTo>
                <a:lnTo>
                  <a:pt x="50" y="485"/>
                </a:lnTo>
                <a:lnTo>
                  <a:pt x="55" y="487"/>
                </a:lnTo>
                <a:lnTo>
                  <a:pt x="61" y="489"/>
                </a:lnTo>
                <a:lnTo>
                  <a:pt x="66" y="490"/>
                </a:lnTo>
                <a:lnTo>
                  <a:pt x="69" y="492"/>
                </a:lnTo>
                <a:lnTo>
                  <a:pt x="72" y="494"/>
                </a:lnTo>
                <a:lnTo>
                  <a:pt x="76" y="495"/>
                </a:lnTo>
                <a:lnTo>
                  <a:pt x="76" y="497"/>
                </a:lnTo>
                <a:lnTo>
                  <a:pt x="77" y="501"/>
                </a:lnTo>
                <a:lnTo>
                  <a:pt x="76" y="502"/>
                </a:lnTo>
                <a:lnTo>
                  <a:pt x="76" y="504"/>
                </a:lnTo>
                <a:lnTo>
                  <a:pt x="72" y="506"/>
                </a:lnTo>
                <a:lnTo>
                  <a:pt x="69" y="507"/>
                </a:lnTo>
                <a:lnTo>
                  <a:pt x="66" y="509"/>
                </a:lnTo>
                <a:lnTo>
                  <a:pt x="61" y="511"/>
                </a:lnTo>
                <a:lnTo>
                  <a:pt x="55" y="514"/>
                </a:lnTo>
                <a:lnTo>
                  <a:pt x="50" y="516"/>
                </a:lnTo>
                <a:lnTo>
                  <a:pt x="45" y="517"/>
                </a:lnTo>
                <a:lnTo>
                  <a:pt x="39" y="519"/>
                </a:lnTo>
                <a:lnTo>
                  <a:pt x="34" y="521"/>
                </a:lnTo>
                <a:lnTo>
                  <a:pt x="27" y="522"/>
                </a:lnTo>
                <a:lnTo>
                  <a:pt x="22" y="524"/>
                </a:lnTo>
                <a:lnTo>
                  <a:pt x="17" y="526"/>
                </a:lnTo>
                <a:lnTo>
                  <a:pt x="12" y="529"/>
                </a:lnTo>
                <a:lnTo>
                  <a:pt x="8" y="531"/>
                </a:lnTo>
                <a:lnTo>
                  <a:pt x="5" y="532"/>
                </a:lnTo>
                <a:lnTo>
                  <a:pt x="3" y="534"/>
                </a:lnTo>
                <a:lnTo>
                  <a:pt x="2" y="536"/>
                </a:lnTo>
                <a:lnTo>
                  <a:pt x="0" y="537"/>
                </a:lnTo>
                <a:lnTo>
                  <a:pt x="2" y="539"/>
                </a:lnTo>
                <a:lnTo>
                  <a:pt x="3" y="543"/>
                </a:lnTo>
                <a:lnTo>
                  <a:pt x="5" y="544"/>
                </a:lnTo>
                <a:lnTo>
                  <a:pt x="8" y="546"/>
                </a:lnTo>
                <a:lnTo>
                  <a:pt x="12" y="548"/>
                </a:lnTo>
                <a:lnTo>
                  <a:pt x="17" y="549"/>
                </a:lnTo>
                <a:lnTo>
                  <a:pt x="22" y="551"/>
                </a:lnTo>
                <a:lnTo>
                  <a:pt x="27" y="553"/>
                </a:lnTo>
                <a:lnTo>
                  <a:pt x="34" y="556"/>
                </a:lnTo>
                <a:lnTo>
                  <a:pt x="39" y="558"/>
                </a:lnTo>
                <a:lnTo>
                  <a:pt x="45" y="559"/>
                </a:lnTo>
                <a:lnTo>
                  <a:pt x="50" y="561"/>
                </a:lnTo>
                <a:lnTo>
                  <a:pt x="55" y="563"/>
                </a:lnTo>
                <a:lnTo>
                  <a:pt x="61" y="564"/>
                </a:lnTo>
                <a:lnTo>
                  <a:pt x="66" y="566"/>
                </a:lnTo>
                <a:lnTo>
                  <a:pt x="69" y="568"/>
                </a:lnTo>
                <a:lnTo>
                  <a:pt x="72" y="571"/>
                </a:lnTo>
                <a:lnTo>
                  <a:pt x="76" y="573"/>
                </a:lnTo>
                <a:lnTo>
                  <a:pt x="76" y="574"/>
                </a:lnTo>
                <a:lnTo>
                  <a:pt x="77" y="576"/>
                </a:lnTo>
                <a:lnTo>
                  <a:pt x="76" y="578"/>
                </a:lnTo>
                <a:lnTo>
                  <a:pt x="76" y="579"/>
                </a:lnTo>
                <a:lnTo>
                  <a:pt x="72" y="581"/>
                </a:lnTo>
                <a:lnTo>
                  <a:pt x="69" y="584"/>
                </a:lnTo>
                <a:lnTo>
                  <a:pt x="66" y="586"/>
                </a:lnTo>
                <a:lnTo>
                  <a:pt x="61" y="588"/>
                </a:lnTo>
                <a:lnTo>
                  <a:pt x="55" y="590"/>
                </a:lnTo>
                <a:lnTo>
                  <a:pt x="50" y="591"/>
                </a:lnTo>
                <a:lnTo>
                  <a:pt x="45" y="593"/>
                </a:lnTo>
                <a:lnTo>
                  <a:pt x="39" y="595"/>
                </a:lnTo>
                <a:lnTo>
                  <a:pt x="34" y="596"/>
                </a:lnTo>
                <a:lnTo>
                  <a:pt x="27" y="600"/>
                </a:lnTo>
                <a:lnTo>
                  <a:pt x="22" y="601"/>
                </a:lnTo>
                <a:lnTo>
                  <a:pt x="17" y="603"/>
                </a:lnTo>
                <a:lnTo>
                  <a:pt x="12" y="605"/>
                </a:lnTo>
                <a:lnTo>
                  <a:pt x="8" y="606"/>
                </a:lnTo>
                <a:lnTo>
                  <a:pt x="5" y="608"/>
                </a:lnTo>
                <a:lnTo>
                  <a:pt x="3" y="610"/>
                </a:lnTo>
                <a:lnTo>
                  <a:pt x="2" y="613"/>
                </a:lnTo>
                <a:lnTo>
                  <a:pt x="0" y="615"/>
                </a:lnTo>
                <a:lnTo>
                  <a:pt x="2" y="616"/>
                </a:lnTo>
                <a:lnTo>
                  <a:pt x="3" y="618"/>
                </a:lnTo>
                <a:lnTo>
                  <a:pt x="5" y="620"/>
                </a:lnTo>
                <a:lnTo>
                  <a:pt x="8" y="621"/>
                </a:lnTo>
                <a:lnTo>
                  <a:pt x="12" y="623"/>
                </a:lnTo>
                <a:lnTo>
                  <a:pt x="17" y="625"/>
                </a:lnTo>
                <a:lnTo>
                  <a:pt x="22" y="628"/>
                </a:lnTo>
                <a:lnTo>
                  <a:pt x="27" y="630"/>
                </a:lnTo>
                <a:lnTo>
                  <a:pt x="34" y="632"/>
                </a:lnTo>
                <a:lnTo>
                  <a:pt x="39" y="633"/>
                </a:lnTo>
                <a:lnTo>
                  <a:pt x="39" y="695"/>
                </a:lnTo>
              </a:path>
            </a:pathLst>
          </a:custGeom>
          <a:noFill/>
          <a:ln w="792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38" name="Oval 29">
            <a:extLst>
              <a:ext uri="{FF2B5EF4-FFF2-40B4-BE49-F238E27FC236}">
                <a16:creationId xmlns:a16="http://schemas.microsoft.com/office/drawing/2014/main" id="{F5A45FC8-CC46-46EA-89EB-37FCA6BB9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700" y="3829110"/>
            <a:ext cx="69850" cy="66675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fr-F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39" name="Oval 30">
            <a:extLst>
              <a:ext uri="{FF2B5EF4-FFF2-40B4-BE49-F238E27FC236}">
                <a16:creationId xmlns:a16="http://schemas.microsoft.com/office/drawing/2014/main" id="{BD225359-4BC2-4E1B-AB13-ED7FDF986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25" y="3829110"/>
            <a:ext cx="68263" cy="66675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fr-F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40" name="Text Box 31">
            <a:extLst>
              <a:ext uri="{FF2B5EF4-FFF2-40B4-BE49-F238E27FC236}">
                <a16:creationId xmlns:a16="http://schemas.microsoft.com/office/drawing/2014/main" id="{69EB4636-08F7-4F0E-9B65-332B15264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489510"/>
            <a:ext cx="4127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e</a:t>
            </a:r>
            <a:r>
              <a:rPr kumimoji="0" lang="fr-FR" altLang="en-US" sz="1400" b="1" i="0" u="none" strike="noStrike" kern="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--</a:t>
            </a:r>
          </a:p>
        </p:txBody>
      </p:sp>
      <p:sp>
        <p:nvSpPr>
          <p:cNvPr id="41" name="Text Box 32">
            <a:extLst>
              <a:ext uri="{FF2B5EF4-FFF2-40B4-BE49-F238E27FC236}">
                <a16:creationId xmlns:a16="http://schemas.microsoft.com/office/drawing/2014/main" id="{E28A48F3-A8FA-45A7-915C-AD0643B25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25" y="3662422"/>
            <a:ext cx="371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charset="2"/>
                <a:ea typeface="ＭＳ Ｐゴシック" charset="-128"/>
              </a:rPr>
              <a:t></a:t>
            </a:r>
            <a:r>
              <a:rPr kumimoji="0" lang="fr-FR" alt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*</a:t>
            </a:r>
          </a:p>
        </p:txBody>
      </p:sp>
      <p:sp>
        <p:nvSpPr>
          <p:cNvPr id="42" name="Line 33">
            <a:extLst>
              <a:ext uri="{FF2B5EF4-FFF2-40B4-BE49-F238E27FC236}">
                <a16:creationId xmlns:a16="http://schemas.microsoft.com/office/drawing/2014/main" id="{FA916C72-D66D-468A-8E3D-A2E5219AD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4800" y="3492560"/>
            <a:ext cx="704850" cy="373062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43" name="Line 34">
            <a:extLst>
              <a:ext uri="{FF2B5EF4-FFF2-40B4-BE49-F238E27FC236}">
                <a16:creationId xmlns:a16="http://schemas.microsoft.com/office/drawing/2014/main" id="{3B5124E4-722B-4E8A-82BB-371AFA471F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4800" y="3929122"/>
            <a:ext cx="704850" cy="43973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44" name="Text Box 35">
            <a:extLst>
              <a:ext uri="{FF2B5EF4-FFF2-40B4-BE49-F238E27FC236}">
                <a16:creationId xmlns:a16="http://schemas.microsoft.com/office/drawing/2014/main" id="{F9084E53-5F42-4754-AF5A-F15667A3F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5" y="3397310"/>
            <a:ext cx="4016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charset="2"/>
                <a:ea typeface="ＭＳ Ｐゴシック" charset="-128"/>
              </a:rPr>
              <a:t></a:t>
            </a: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 </a:t>
            </a:r>
            <a:r>
              <a:rPr kumimoji="0" lang="fr-FR" altLang="en-US" sz="1800" b="0" i="0" u="none" strike="noStrike" kern="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-</a:t>
            </a:r>
          </a:p>
        </p:txBody>
      </p:sp>
      <p:sp>
        <p:nvSpPr>
          <p:cNvPr id="45" name="Text Box 37">
            <a:extLst>
              <a:ext uri="{FF2B5EF4-FFF2-40B4-BE49-F238E27FC236}">
                <a16:creationId xmlns:a16="http://schemas.microsoft.com/office/drawing/2014/main" id="{C7AF62BF-8529-4D73-AA03-C87E02108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73" y="3529430"/>
            <a:ext cx="446254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N*</a:t>
            </a:r>
          </a:p>
        </p:txBody>
      </p:sp>
      <p:sp>
        <p:nvSpPr>
          <p:cNvPr id="46" name="Oval 38">
            <a:extLst>
              <a:ext uri="{FF2B5EF4-FFF2-40B4-BE49-F238E27FC236}">
                <a16:creationId xmlns:a16="http://schemas.microsoft.com/office/drawing/2014/main" id="{D4BEC67C-1197-4085-98E4-A6AACBC3A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738" y="3660835"/>
            <a:ext cx="384175" cy="373062"/>
          </a:xfrm>
          <a:prstGeom prst="ellipse">
            <a:avLst/>
          </a:prstGeom>
          <a:noFill/>
          <a:ln w="936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fr-F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47" name="Line 40">
            <a:extLst>
              <a:ext uri="{FF2B5EF4-FFF2-40B4-BE49-F238E27FC236}">
                <a16:creationId xmlns:a16="http://schemas.microsoft.com/office/drawing/2014/main" id="{A49343AF-E47D-4EF4-8223-AC1C4C7AC3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35238" y="4157722"/>
            <a:ext cx="509587" cy="19050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48" name="Text Box 57">
            <a:extLst>
              <a:ext uri="{FF2B5EF4-FFF2-40B4-BE49-F238E27FC236}">
                <a16:creationId xmlns:a16="http://schemas.microsoft.com/office/drawing/2014/main" id="{DA28D717-3827-494C-85CA-8C26460DE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925" y="3979922"/>
            <a:ext cx="298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p</a:t>
            </a:r>
          </a:p>
        </p:txBody>
      </p:sp>
      <p:sp>
        <p:nvSpPr>
          <p:cNvPr id="50" name="ZoneTexte 78">
            <a:extLst>
              <a:ext uri="{FF2B5EF4-FFF2-40B4-BE49-F238E27FC236}">
                <a16:creationId xmlns:a16="http://schemas.microsoft.com/office/drawing/2014/main" id="{DE3938E9-2182-4430-B6D6-442D65068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463" y="3286185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F(q</a:t>
            </a:r>
            <a:r>
              <a:rPr kumimoji="0" lang="fr-FR" altLang="en-US" sz="1800" b="0" i="0" u="none" strike="noStrike" kern="0" cap="none" spc="0" normalizeH="0" baseline="3000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2</a:t>
            </a: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)</a:t>
            </a: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52" name="Text Box 31">
            <a:extLst>
              <a:ext uri="{FF2B5EF4-FFF2-40B4-BE49-F238E27FC236}">
                <a16:creationId xmlns:a16="http://schemas.microsoft.com/office/drawing/2014/main" id="{500D9DB3-65E1-4FAA-906A-20898DA80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2576" y="4035574"/>
            <a:ext cx="374493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e</a:t>
            </a:r>
            <a:r>
              <a:rPr kumimoji="0" lang="fr-FR" altLang="en-US" sz="1400" b="1" i="0" u="none" strike="noStrike" kern="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--</a:t>
            </a:r>
          </a:p>
        </p:txBody>
      </p:sp>
      <p:sp>
        <p:nvSpPr>
          <p:cNvPr id="53" name="Rectangle 41">
            <a:extLst>
              <a:ext uri="{FF2B5EF4-FFF2-40B4-BE49-F238E27FC236}">
                <a16:creationId xmlns:a16="http://schemas.microsoft.com/office/drawing/2014/main" id="{D2EF5DA2-B9C0-423B-AEA7-FD93D9E98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684" y="2413289"/>
            <a:ext cx="4279900" cy="2414588"/>
          </a:xfrm>
          <a:prstGeom prst="rect">
            <a:avLst/>
          </a:prstGeom>
          <a:solidFill>
            <a:srgbClr val="4F81BD"/>
          </a:solidFill>
          <a:ln w="936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fr-F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54" name="Oval 42">
            <a:extLst>
              <a:ext uri="{FF2B5EF4-FFF2-40B4-BE49-F238E27FC236}">
                <a16:creationId xmlns:a16="http://schemas.microsoft.com/office/drawing/2014/main" id="{3FA7AA4D-134A-4FD2-A29B-50E6DE219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6084" y="3970627"/>
            <a:ext cx="74613" cy="65087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fr-F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55" name="Text Box 43">
            <a:extLst>
              <a:ext uri="{FF2B5EF4-FFF2-40B4-BE49-F238E27FC236}">
                <a16:creationId xmlns:a16="http://schemas.microsoft.com/office/drawing/2014/main" id="{C30E2D6A-16F5-469B-81B6-4F3D7759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497" y="3434052"/>
            <a:ext cx="295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p</a:t>
            </a:r>
          </a:p>
        </p:txBody>
      </p:sp>
      <p:sp>
        <p:nvSpPr>
          <p:cNvPr id="56" name="Line 44">
            <a:extLst>
              <a:ext uri="{FF2B5EF4-FFF2-40B4-BE49-F238E27FC236}">
                <a16:creationId xmlns:a16="http://schemas.microsoft.com/office/drawing/2014/main" id="{5283E836-4261-4E4A-A6D7-787E7E5F2D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2597" y="3986502"/>
            <a:ext cx="593725" cy="11112"/>
          </a:xfrm>
          <a:prstGeom prst="line">
            <a:avLst/>
          </a:prstGeom>
          <a:noFill/>
          <a:ln w="3816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57" name="Line 45">
            <a:extLst>
              <a:ext uri="{FF2B5EF4-FFF2-40B4-BE49-F238E27FC236}">
                <a16:creationId xmlns:a16="http://schemas.microsoft.com/office/drawing/2014/main" id="{6084ED82-A202-48AA-9D2F-73204A0F6E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40134" y="3626139"/>
            <a:ext cx="465138" cy="390525"/>
          </a:xfrm>
          <a:prstGeom prst="line">
            <a:avLst/>
          </a:prstGeom>
          <a:noFill/>
          <a:ln w="126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49014327-5CE3-4C2C-8302-2FEF5F2DE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1272" y="3078452"/>
            <a:ext cx="390525" cy="309958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e</a:t>
            </a:r>
            <a:r>
              <a:rPr lang="fr-FR" altLang="en-US" sz="1400" b="1" kern="0" baseline="30000" dirty="0">
                <a:solidFill>
                  <a:srgbClr val="FFFFFF"/>
                </a:solidFill>
              </a:rPr>
              <a:t>-</a:t>
            </a:r>
            <a:endParaRPr kumimoji="0" lang="fr-FR" altLang="en-US" sz="1400" b="1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59" name="Text Box 47">
            <a:extLst>
              <a:ext uri="{FF2B5EF4-FFF2-40B4-BE49-F238E27FC236}">
                <a16:creationId xmlns:a16="http://schemas.microsoft.com/office/drawing/2014/main" id="{FB4AA81A-700E-43BF-8420-F7088A116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4809" y="3810289"/>
            <a:ext cx="3444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e</a:t>
            </a:r>
            <a:r>
              <a:rPr kumimoji="0" lang="fr-FR" altLang="en-US" sz="1400" b="1" i="0" u="none" strike="noStrike" kern="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-</a:t>
            </a:r>
          </a:p>
        </p:txBody>
      </p:sp>
      <p:sp>
        <p:nvSpPr>
          <p:cNvPr id="60" name="Line 48">
            <a:extLst>
              <a:ext uri="{FF2B5EF4-FFF2-40B4-BE49-F238E27FC236}">
                <a16:creationId xmlns:a16="http://schemas.microsoft.com/office/drawing/2014/main" id="{E16597F6-AF3D-4F7E-830A-02880855BE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05059" y="3121314"/>
            <a:ext cx="236538" cy="42545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61" name="Line 49">
            <a:extLst>
              <a:ext uri="{FF2B5EF4-FFF2-40B4-BE49-F238E27FC236}">
                <a16:creationId xmlns:a16="http://schemas.microsoft.com/office/drawing/2014/main" id="{E4D58504-B3E3-4040-8702-A5C5DC0C04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95447" y="3562639"/>
            <a:ext cx="712787" cy="188913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62" name="AutoShape 50">
            <a:extLst>
              <a:ext uri="{FF2B5EF4-FFF2-40B4-BE49-F238E27FC236}">
                <a16:creationId xmlns:a16="http://schemas.microsoft.com/office/drawing/2014/main" id="{837EC69F-2C63-4AE4-A236-D6212F5975B2}"/>
              </a:ext>
            </a:extLst>
          </p:cNvPr>
          <p:cNvSpPr>
            <a:spLocks noChangeArrowheads="1"/>
          </p:cNvSpPr>
          <p:nvPr/>
        </p:nvSpPr>
        <p:spPr bwMode="auto">
          <a:xfrm rot="18600000" flipH="1">
            <a:off x="8740009" y="3419764"/>
            <a:ext cx="79375" cy="739775"/>
          </a:xfrm>
          <a:custGeom>
            <a:avLst/>
            <a:gdLst>
              <a:gd name="T0" fmla="*/ 2147483646 w 77"/>
              <a:gd name="T1" fmla="*/ 2147483646 h 695"/>
              <a:gd name="T2" fmla="*/ 2147483646 w 77"/>
              <a:gd name="T3" fmla="*/ 2147483646 h 695"/>
              <a:gd name="T4" fmla="*/ 2147483646 w 77"/>
              <a:gd name="T5" fmla="*/ 2147483646 h 695"/>
              <a:gd name="T6" fmla="*/ 2147483646 w 77"/>
              <a:gd name="T7" fmla="*/ 2147483646 h 695"/>
              <a:gd name="T8" fmla="*/ 2147483646 w 77"/>
              <a:gd name="T9" fmla="*/ 2147483646 h 695"/>
              <a:gd name="T10" fmla="*/ 2147483646 w 77"/>
              <a:gd name="T11" fmla="*/ 2147483646 h 695"/>
              <a:gd name="T12" fmla="*/ 2147483646 w 77"/>
              <a:gd name="T13" fmla="*/ 2147483646 h 695"/>
              <a:gd name="T14" fmla="*/ 2147483646 w 77"/>
              <a:gd name="T15" fmla="*/ 2147483646 h 695"/>
              <a:gd name="T16" fmla="*/ 2147483646 w 77"/>
              <a:gd name="T17" fmla="*/ 2147483646 h 695"/>
              <a:gd name="T18" fmla="*/ 2147483646 w 77"/>
              <a:gd name="T19" fmla="*/ 2147483646 h 695"/>
              <a:gd name="T20" fmla="*/ 2147483646 w 77"/>
              <a:gd name="T21" fmla="*/ 2147483646 h 695"/>
              <a:gd name="T22" fmla="*/ 2147483646 w 77"/>
              <a:gd name="T23" fmla="*/ 2147483646 h 695"/>
              <a:gd name="T24" fmla="*/ 2147483646 w 77"/>
              <a:gd name="T25" fmla="*/ 2147483646 h 695"/>
              <a:gd name="T26" fmla="*/ 2147483646 w 77"/>
              <a:gd name="T27" fmla="*/ 2147483646 h 695"/>
              <a:gd name="T28" fmla="*/ 2147483646 w 77"/>
              <a:gd name="T29" fmla="*/ 2147483646 h 695"/>
              <a:gd name="T30" fmla="*/ 2147483646 w 77"/>
              <a:gd name="T31" fmla="*/ 2147483646 h 695"/>
              <a:gd name="T32" fmla="*/ 2147483646 w 77"/>
              <a:gd name="T33" fmla="*/ 2147483646 h 695"/>
              <a:gd name="T34" fmla="*/ 2147483646 w 77"/>
              <a:gd name="T35" fmla="*/ 2147483646 h 695"/>
              <a:gd name="T36" fmla="*/ 2147483646 w 77"/>
              <a:gd name="T37" fmla="*/ 2147483646 h 695"/>
              <a:gd name="T38" fmla="*/ 2147483646 w 77"/>
              <a:gd name="T39" fmla="*/ 2147483646 h 695"/>
              <a:gd name="T40" fmla="*/ 2147483646 w 77"/>
              <a:gd name="T41" fmla="*/ 2147483646 h 695"/>
              <a:gd name="T42" fmla="*/ 2147483646 w 77"/>
              <a:gd name="T43" fmla="*/ 2147483646 h 695"/>
              <a:gd name="T44" fmla="*/ 2147483646 w 77"/>
              <a:gd name="T45" fmla="*/ 2147483646 h 695"/>
              <a:gd name="T46" fmla="*/ 2147483646 w 77"/>
              <a:gd name="T47" fmla="*/ 2147483646 h 695"/>
              <a:gd name="T48" fmla="*/ 2147483646 w 77"/>
              <a:gd name="T49" fmla="*/ 2147483646 h 695"/>
              <a:gd name="T50" fmla="*/ 2147483646 w 77"/>
              <a:gd name="T51" fmla="*/ 2147483646 h 695"/>
              <a:gd name="T52" fmla="*/ 2147483646 w 77"/>
              <a:gd name="T53" fmla="*/ 2147483646 h 695"/>
              <a:gd name="T54" fmla="*/ 2147483646 w 77"/>
              <a:gd name="T55" fmla="*/ 2147483646 h 695"/>
              <a:gd name="T56" fmla="*/ 2147483646 w 77"/>
              <a:gd name="T57" fmla="*/ 2147483646 h 695"/>
              <a:gd name="T58" fmla="*/ 2147483646 w 77"/>
              <a:gd name="T59" fmla="*/ 2147483646 h 695"/>
              <a:gd name="T60" fmla="*/ 2147483646 w 77"/>
              <a:gd name="T61" fmla="*/ 2147483646 h 695"/>
              <a:gd name="T62" fmla="*/ 2147483646 w 77"/>
              <a:gd name="T63" fmla="*/ 2147483646 h 695"/>
              <a:gd name="T64" fmla="*/ 2147483646 w 77"/>
              <a:gd name="T65" fmla="*/ 2147483646 h 695"/>
              <a:gd name="T66" fmla="*/ 2147483646 w 77"/>
              <a:gd name="T67" fmla="*/ 2147483646 h 695"/>
              <a:gd name="T68" fmla="*/ 2147483646 w 77"/>
              <a:gd name="T69" fmla="*/ 2147483646 h 695"/>
              <a:gd name="T70" fmla="*/ 2147483646 w 77"/>
              <a:gd name="T71" fmla="*/ 2147483646 h 695"/>
              <a:gd name="T72" fmla="*/ 2147483646 w 77"/>
              <a:gd name="T73" fmla="*/ 2147483646 h 695"/>
              <a:gd name="T74" fmla="*/ 2147483646 w 77"/>
              <a:gd name="T75" fmla="*/ 2147483646 h 695"/>
              <a:gd name="T76" fmla="*/ 2147483646 w 77"/>
              <a:gd name="T77" fmla="*/ 2147483646 h 695"/>
              <a:gd name="T78" fmla="*/ 2147483646 w 77"/>
              <a:gd name="T79" fmla="*/ 2147483646 h 695"/>
              <a:gd name="T80" fmla="*/ 2147483646 w 77"/>
              <a:gd name="T81" fmla="*/ 2147483646 h 695"/>
              <a:gd name="T82" fmla="*/ 2147483646 w 77"/>
              <a:gd name="T83" fmla="*/ 2147483646 h 695"/>
              <a:gd name="T84" fmla="*/ 2147483646 w 77"/>
              <a:gd name="T85" fmla="*/ 2147483646 h 695"/>
              <a:gd name="T86" fmla="*/ 2147483646 w 77"/>
              <a:gd name="T87" fmla="*/ 2147483646 h 695"/>
              <a:gd name="T88" fmla="*/ 2147483646 w 77"/>
              <a:gd name="T89" fmla="*/ 2147483646 h 695"/>
              <a:gd name="T90" fmla="*/ 2147483646 w 77"/>
              <a:gd name="T91" fmla="*/ 2147483646 h 695"/>
              <a:gd name="T92" fmla="*/ 2147483646 w 77"/>
              <a:gd name="T93" fmla="*/ 2147483646 h 695"/>
              <a:gd name="T94" fmla="*/ 2147483646 w 77"/>
              <a:gd name="T95" fmla="*/ 2147483646 h 695"/>
              <a:gd name="T96" fmla="*/ 2147483646 w 77"/>
              <a:gd name="T97" fmla="*/ 2147483646 h 695"/>
              <a:gd name="T98" fmla="*/ 2147483646 w 77"/>
              <a:gd name="T99" fmla="*/ 2147483646 h 695"/>
              <a:gd name="T100" fmla="*/ 2147483646 w 77"/>
              <a:gd name="T101" fmla="*/ 2147483646 h 695"/>
              <a:gd name="T102" fmla="*/ 2147483646 w 77"/>
              <a:gd name="T103" fmla="*/ 2147483646 h 695"/>
              <a:gd name="T104" fmla="*/ 2147483646 w 77"/>
              <a:gd name="T105" fmla="*/ 2147483646 h 695"/>
              <a:gd name="T106" fmla="*/ 2147483646 w 77"/>
              <a:gd name="T107" fmla="*/ 2147483646 h 695"/>
              <a:gd name="T108" fmla="*/ 2147483646 w 77"/>
              <a:gd name="T109" fmla="*/ 2147483646 h 695"/>
              <a:gd name="T110" fmla="*/ 2147483646 w 77"/>
              <a:gd name="T111" fmla="*/ 2147483646 h 695"/>
              <a:gd name="T112" fmla="*/ 2147483646 w 77"/>
              <a:gd name="T113" fmla="*/ 2147483646 h 695"/>
              <a:gd name="T114" fmla="*/ 2147483646 w 77"/>
              <a:gd name="T115" fmla="*/ 2147483646 h 695"/>
              <a:gd name="T116" fmla="*/ 2147483646 w 77"/>
              <a:gd name="T117" fmla="*/ 2147483646 h 695"/>
              <a:gd name="T118" fmla="*/ 2147483646 w 77"/>
              <a:gd name="T119" fmla="*/ 2147483646 h 695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77"/>
              <a:gd name="T181" fmla="*/ 0 h 695"/>
              <a:gd name="T182" fmla="*/ 77 w 77"/>
              <a:gd name="T183" fmla="*/ 695 h 695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77" h="695">
                <a:moveTo>
                  <a:pt x="39" y="0"/>
                </a:moveTo>
                <a:lnTo>
                  <a:pt x="39" y="62"/>
                </a:lnTo>
                <a:lnTo>
                  <a:pt x="34" y="64"/>
                </a:lnTo>
                <a:lnTo>
                  <a:pt x="27" y="66"/>
                </a:lnTo>
                <a:lnTo>
                  <a:pt x="22" y="67"/>
                </a:lnTo>
                <a:lnTo>
                  <a:pt x="17" y="69"/>
                </a:lnTo>
                <a:lnTo>
                  <a:pt x="12" y="72"/>
                </a:lnTo>
                <a:lnTo>
                  <a:pt x="8" y="74"/>
                </a:lnTo>
                <a:lnTo>
                  <a:pt x="5" y="76"/>
                </a:lnTo>
                <a:lnTo>
                  <a:pt x="3" y="77"/>
                </a:lnTo>
                <a:lnTo>
                  <a:pt x="2" y="79"/>
                </a:lnTo>
                <a:lnTo>
                  <a:pt x="0" y="81"/>
                </a:lnTo>
                <a:lnTo>
                  <a:pt x="2" y="82"/>
                </a:lnTo>
                <a:lnTo>
                  <a:pt x="3" y="84"/>
                </a:lnTo>
                <a:lnTo>
                  <a:pt x="5" y="87"/>
                </a:lnTo>
                <a:lnTo>
                  <a:pt x="8" y="89"/>
                </a:lnTo>
                <a:lnTo>
                  <a:pt x="12" y="91"/>
                </a:lnTo>
                <a:lnTo>
                  <a:pt x="17" y="92"/>
                </a:lnTo>
                <a:lnTo>
                  <a:pt x="22" y="94"/>
                </a:lnTo>
                <a:lnTo>
                  <a:pt x="27" y="96"/>
                </a:lnTo>
                <a:lnTo>
                  <a:pt x="34" y="97"/>
                </a:lnTo>
                <a:lnTo>
                  <a:pt x="39" y="101"/>
                </a:lnTo>
                <a:lnTo>
                  <a:pt x="45" y="102"/>
                </a:lnTo>
                <a:lnTo>
                  <a:pt x="50" y="104"/>
                </a:lnTo>
                <a:lnTo>
                  <a:pt x="55" y="106"/>
                </a:lnTo>
                <a:lnTo>
                  <a:pt x="61" y="108"/>
                </a:lnTo>
                <a:lnTo>
                  <a:pt x="66" y="109"/>
                </a:lnTo>
                <a:lnTo>
                  <a:pt x="69" y="111"/>
                </a:lnTo>
                <a:lnTo>
                  <a:pt x="72" y="113"/>
                </a:lnTo>
                <a:lnTo>
                  <a:pt x="76" y="116"/>
                </a:lnTo>
                <a:lnTo>
                  <a:pt x="76" y="118"/>
                </a:lnTo>
                <a:lnTo>
                  <a:pt x="77" y="119"/>
                </a:lnTo>
                <a:lnTo>
                  <a:pt x="76" y="121"/>
                </a:lnTo>
                <a:lnTo>
                  <a:pt x="76" y="123"/>
                </a:lnTo>
                <a:lnTo>
                  <a:pt x="72" y="124"/>
                </a:lnTo>
                <a:lnTo>
                  <a:pt x="69" y="126"/>
                </a:lnTo>
                <a:lnTo>
                  <a:pt x="66" y="129"/>
                </a:lnTo>
                <a:lnTo>
                  <a:pt x="61" y="131"/>
                </a:lnTo>
                <a:lnTo>
                  <a:pt x="55" y="133"/>
                </a:lnTo>
                <a:lnTo>
                  <a:pt x="50" y="134"/>
                </a:lnTo>
                <a:lnTo>
                  <a:pt x="45" y="136"/>
                </a:lnTo>
                <a:lnTo>
                  <a:pt x="39" y="138"/>
                </a:lnTo>
                <a:lnTo>
                  <a:pt x="34" y="139"/>
                </a:lnTo>
                <a:lnTo>
                  <a:pt x="27" y="141"/>
                </a:lnTo>
                <a:lnTo>
                  <a:pt x="22" y="144"/>
                </a:lnTo>
                <a:lnTo>
                  <a:pt x="17" y="146"/>
                </a:lnTo>
                <a:lnTo>
                  <a:pt x="12" y="148"/>
                </a:lnTo>
                <a:lnTo>
                  <a:pt x="8" y="149"/>
                </a:lnTo>
                <a:lnTo>
                  <a:pt x="5" y="151"/>
                </a:lnTo>
                <a:lnTo>
                  <a:pt x="3" y="153"/>
                </a:lnTo>
                <a:lnTo>
                  <a:pt x="2" y="155"/>
                </a:lnTo>
                <a:lnTo>
                  <a:pt x="0" y="158"/>
                </a:lnTo>
                <a:lnTo>
                  <a:pt x="2" y="160"/>
                </a:lnTo>
                <a:lnTo>
                  <a:pt x="3" y="161"/>
                </a:lnTo>
                <a:lnTo>
                  <a:pt x="5" y="163"/>
                </a:lnTo>
                <a:lnTo>
                  <a:pt x="8" y="165"/>
                </a:lnTo>
                <a:lnTo>
                  <a:pt x="12" y="166"/>
                </a:lnTo>
                <a:lnTo>
                  <a:pt x="17" y="168"/>
                </a:lnTo>
                <a:lnTo>
                  <a:pt x="22" y="170"/>
                </a:lnTo>
                <a:lnTo>
                  <a:pt x="27" y="173"/>
                </a:lnTo>
                <a:lnTo>
                  <a:pt x="34" y="175"/>
                </a:lnTo>
                <a:lnTo>
                  <a:pt x="39" y="176"/>
                </a:lnTo>
                <a:lnTo>
                  <a:pt x="45" y="178"/>
                </a:lnTo>
                <a:lnTo>
                  <a:pt x="50" y="180"/>
                </a:lnTo>
                <a:lnTo>
                  <a:pt x="55" y="181"/>
                </a:lnTo>
                <a:lnTo>
                  <a:pt x="61" y="183"/>
                </a:lnTo>
                <a:lnTo>
                  <a:pt x="66" y="186"/>
                </a:lnTo>
                <a:lnTo>
                  <a:pt x="69" y="188"/>
                </a:lnTo>
                <a:lnTo>
                  <a:pt x="72" y="190"/>
                </a:lnTo>
                <a:lnTo>
                  <a:pt x="76" y="191"/>
                </a:lnTo>
                <a:lnTo>
                  <a:pt x="76" y="193"/>
                </a:lnTo>
                <a:lnTo>
                  <a:pt x="77" y="195"/>
                </a:lnTo>
                <a:lnTo>
                  <a:pt x="76" y="197"/>
                </a:lnTo>
                <a:lnTo>
                  <a:pt x="76" y="198"/>
                </a:lnTo>
                <a:lnTo>
                  <a:pt x="72" y="202"/>
                </a:lnTo>
                <a:lnTo>
                  <a:pt x="69" y="203"/>
                </a:lnTo>
                <a:lnTo>
                  <a:pt x="66" y="205"/>
                </a:lnTo>
                <a:lnTo>
                  <a:pt x="61" y="207"/>
                </a:lnTo>
                <a:lnTo>
                  <a:pt x="55" y="208"/>
                </a:lnTo>
                <a:lnTo>
                  <a:pt x="50" y="210"/>
                </a:lnTo>
                <a:lnTo>
                  <a:pt x="45" y="212"/>
                </a:lnTo>
                <a:lnTo>
                  <a:pt x="39" y="215"/>
                </a:lnTo>
                <a:lnTo>
                  <a:pt x="34" y="217"/>
                </a:lnTo>
                <a:lnTo>
                  <a:pt x="27" y="218"/>
                </a:lnTo>
                <a:lnTo>
                  <a:pt x="22" y="220"/>
                </a:lnTo>
                <a:lnTo>
                  <a:pt x="17" y="222"/>
                </a:lnTo>
                <a:lnTo>
                  <a:pt x="12" y="223"/>
                </a:lnTo>
                <a:lnTo>
                  <a:pt x="8" y="225"/>
                </a:lnTo>
                <a:lnTo>
                  <a:pt x="5" y="227"/>
                </a:lnTo>
                <a:lnTo>
                  <a:pt x="3" y="230"/>
                </a:lnTo>
                <a:lnTo>
                  <a:pt x="2" y="232"/>
                </a:lnTo>
                <a:lnTo>
                  <a:pt x="0" y="233"/>
                </a:lnTo>
                <a:lnTo>
                  <a:pt x="2" y="235"/>
                </a:lnTo>
                <a:lnTo>
                  <a:pt x="3" y="237"/>
                </a:lnTo>
                <a:lnTo>
                  <a:pt x="5" y="239"/>
                </a:lnTo>
                <a:lnTo>
                  <a:pt x="8" y="240"/>
                </a:lnTo>
                <a:lnTo>
                  <a:pt x="12" y="244"/>
                </a:lnTo>
                <a:lnTo>
                  <a:pt x="17" y="245"/>
                </a:lnTo>
                <a:lnTo>
                  <a:pt x="22" y="247"/>
                </a:lnTo>
                <a:lnTo>
                  <a:pt x="27" y="249"/>
                </a:lnTo>
                <a:lnTo>
                  <a:pt x="34" y="250"/>
                </a:lnTo>
                <a:lnTo>
                  <a:pt x="39" y="252"/>
                </a:lnTo>
                <a:lnTo>
                  <a:pt x="45" y="254"/>
                </a:lnTo>
                <a:lnTo>
                  <a:pt x="50" y="255"/>
                </a:lnTo>
                <a:lnTo>
                  <a:pt x="55" y="259"/>
                </a:lnTo>
                <a:lnTo>
                  <a:pt x="61" y="260"/>
                </a:lnTo>
                <a:lnTo>
                  <a:pt x="66" y="262"/>
                </a:lnTo>
                <a:lnTo>
                  <a:pt x="69" y="264"/>
                </a:lnTo>
                <a:lnTo>
                  <a:pt x="72" y="265"/>
                </a:lnTo>
                <a:lnTo>
                  <a:pt x="76" y="267"/>
                </a:lnTo>
                <a:lnTo>
                  <a:pt x="76" y="269"/>
                </a:lnTo>
                <a:lnTo>
                  <a:pt x="77" y="272"/>
                </a:lnTo>
                <a:lnTo>
                  <a:pt x="76" y="274"/>
                </a:lnTo>
                <a:lnTo>
                  <a:pt x="76" y="275"/>
                </a:lnTo>
                <a:lnTo>
                  <a:pt x="72" y="277"/>
                </a:lnTo>
                <a:lnTo>
                  <a:pt x="69" y="279"/>
                </a:lnTo>
                <a:lnTo>
                  <a:pt x="66" y="280"/>
                </a:lnTo>
                <a:lnTo>
                  <a:pt x="61" y="282"/>
                </a:lnTo>
                <a:lnTo>
                  <a:pt x="55" y="284"/>
                </a:lnTo>
                <a:lnTo>
                  <a:pt x="50" y="287"/>
                </a:lnTo>
                <a:lnTo>
                  <a:pt x="45" y="289"/>
                </a:lnTo>
                <a:lnTo>
                  <a:pt x="39" y="291"/>
                </a:lnTo>
                <a:lnTo>
                  <a:pt x="34" y="292"/>
                </a:lnTo>
                <a:lnTo>
                  <a:pt x="27" y="294"/>
                </a:lnTo>
                <a:lnTo>
                  <a:pt x="22" y="296"/>
                </a:lnTo>
                <a:lnTo>
                  <a:pt x="17" y="297"/>
                </a:lnTo>
                <a:lnTo>
                  <a:pt x="12" y="301"/>
                </a:lnTo>
                <a:lnTo>
                  <a:pt x="8" y="302"/>
                </a:lnTo>
                <a:lnTo>
                  <a:pt x="5" y="304"/>
                </a:lnTo>
                <a:lnTo>
                  <a:pt x="3" y="306"/>
                </a:lnTo>
                <a:lnTo>
                  <a:pt x="2" y="307"/>
                </a:lnTo>
                <a:lnTo>
                  <a:pt x="0" y="309"/>
                </a:lnTo>
                <a:lnTo>
                  <a:pt x="2" y="311"/>
                </a:lnTo>
                <a:lnTo>
                  <a:pt x="3" y="314"/>
                </a:lnTo>
                <a:lnTo>
                  <a:pt x="5" y="316"/>
                </a:lnTo>
                <a:lnTo>
                  <a:pt x="8" y="317"/>
                </a:lnTo>
                <a:lnTo>
                  <a:pt x="12" y="319"/>
                </a:lnTo>
                <a:lnTo>
                  <a:pt x="17" y="321"/>
                </a:lnTo>
                <a:lnTo>
                  <a:pt x="22" y="322"/>
                </a:lnTo>
                <a:lnTo>
                  <a:pt x="27" y="324"/>
                </a:lnTo>
                <a:lnTo>
                  <a:pt x="34" y="326"/>
                </a:lnTo>
                <a:lnTo>
                  <a:pt x="39" y="329"/>
                </a:lnTo>
                <a:lnTo>
                  <a:pt x="45" y="331"/>
                </a:lnTo>
                <a:lnTo>
                  <a:pt x="50" y="333"/>
                </a:lnTo>
                <a:lnTo>
                  <a:pt x="55" y="334"/>
                </a:lnTo>
                <a:lnTo>
                  <a:pt x="61" y="336"/>
                </a:lnTo>
                <a:lnTo>
                  <a:pt x="66" y="338"/>
                </a:lnTo>
                <a:lnTo>
                  <a:pt x="69" y="339"/>
                </a:lnTo>
                <a:lnTo>
                  <a:pt x="72" y="343"/>
                </a:lnTo>
                <a:lnTo>
                  <a:pt x="76" y="344"/>
                </a:lnTo>
                <a:lnTo>
                  <a:pt x="76" y="346"/>
                </a:lnTo>
                <a:lnTo>
                  <a:pt x="77" y="348"/>
                </a:lnTo>
                <a:lnTo>
                  <a:pt x="76" y="349"/>
                </a:lnTo>
                <a:lnTo>
                  <a:pt x="76" y="351"/>
                </a:lnTo>
                <a:lnTo>
                  <a:pt x="72" y="353"/>
                </a:lnTo>
                <a:lnTo>
                  <a:pt x="69" y="354"/>
                </a:lnTo>
                <a:lnTo>
                  <a:pt x="66" y="358"/>
                </a:lnTo>
                <a:lnTo>
                  <a:pt x="61" y="359"/>
                </a:lnTo>
                <a:lnTo>
                  <a:pt x="55" y="361"/>
                </a:lnTo>
                <a:lnTo>
                  <a:pt x="50" y="363"/>
                </a:lnTo>
                <a:lnTo>
                  <a:pt x="45" y="364"/>
                </a:lnTo>
                <a:lnTo>
                  <a:pt x="39" y="366"/>
                </a:lnTo>
                <a:lnTo>
                  <a:pt x="34" y="368"/>
                </a:lnTo>
                <a:lnTo>
                  <a:pt x="27" y="371"/>
                </a:lnTo>
                <a:lnTo>
                  <a:pt x="22" y="373"/>
                </a:lnTo>
                <a:lnTo>
                  <a:pt x="17" y="375"/>
                </a:lnTo>
                <a:lnTo>
                  <a:pt x="12" y="376"/>
                </a:lnTo>
                <a:lnTo>
                  <a:pt x="8" y="378"/>
                </a:lnTo>
                <a:lnTo>
                  <a:pt x="5" y="380"/>
                </a:lnTo>
                <a:lnTo>
                  <a:pt x="3" y="381"/>
                </a:lnTo>
                <a:lnTo>
                  <a:pt x="2" y="383"/>
                </a:lnTo>
                <a:lnTo>
                  <a:pt x="0" y="386"/>
                </a:lnTo>
                <a:lnTo>
                  <a:pt x="2" y="388"/>
                </a:lnTo>
                <a:lnTo>
                  <a:pt x="3" y="390"/>
                </a:lnTo>
                <a:lnTo>
                  <a:pt x="5" y="391"/>
                </a:lnTo>
                <a:lnTo>
                  <a:pt x="8" y="393"/>
                </a:lnTo>
                <a:lnTo>
                  <a:pt x="12" y="395"/>
                </a:lnTo>
                <a:lnTo>
                  <a:pt x="17" y="396"/>
                </a:lnTo>
                <a:lnTo>
                  <a:pt x="22" y="400"/>
                </a:lnTo>
                <a:lnTo>
                  <a:pt x="27" y="401"/>
                </a:lnTo>
                <a:lnTo>
                  <a:pt x="34" y="403"/>
                </a:lnTo>
                <a:lnTo>
                  <a:pt x="39" y="405"/>
                </a:lnTo>
                <a:lnTo>
                  <a:pt x="45" y="406"/>
                </a:lnTo>
                <a:lnTo>
                  <a:pt x="50" y="408"/>
                </a:lnTo>
                <a:lnTo>
                  <a:pt x="55" y="410"/>
                </a:lnTo>
                <a:lnTo>
                  <a:pt x="61" y="412"/>
                </a:lnTo>
                <a:lnTo>
                  <a:pt x="66" y="415"/>
                </a:lnTo>
                <a:lnTo>
                  <a:pt x="69" y="417"/>
                </a:lnTo>
                <a:lnTo>
                  <a:pt x="72" y="418"/>
                </a:lnTo>
                <a:lnTo>
                  <a:pt x="76" y="420"/>
                </a:lnTo>
                <a:lnTo>
                  <a:pt x="76" y="422"/>
                </a:lnTo>
                <a:lnTo>
                  <a:pt x="77" y="423"/>
                </a:lnTo>
                <a:lnTo>
                  <a:pt x="76" y="425"/>
                </a:lnTo>
                <a:lnTo>
                  <a:pt x="76" y="428"/>
                </a:lnTo>
                <a:lnTo>
                  <a:pt x="72" y="430"/>
                </a:lnTo>
                <a:lnTo>
                  <a:pt x="69" y="432"/>
                </a:lnTo>
                <a:lnTo>
                  <a:pt x="66" y="433"/>
                </a:lnTo>
                <a:lnTo>
                  <a:pt x="61" y="435"/>
                </a:lnTo>
                <a:lnTo>
                  <a:pt x="55" y="437"/>
                </a:lnTo>
                <a:lnTo>
                  <a:pt x="50" y="438"/>
                </a:lnTo>
                <a:lnTo>
                  <a:pt x="45" y="440"/>
                </a:lnTo>
                <a:lnTo>
                  <a:pt x="39" y="443"/>
                </a:lnTo>
                <a:lnTo>
                  <a:pt x="34" y="445"/>
                </a:lnTo>
                <a:lnTo>
                  <a:pt x="27" y="447"/>
                </a:lnTo>
                <a:lnTo>
                  <a:pt x="22" y="448"/>
                </a:lnTo>
                <a:lnTo>
                  <a:pt x="17" y="450"/>
                </a:lnTo>
                <a:lnTo>
                  <a:pt x="12" y="452"/>
                </a:lnTo>
                <a:lnTo>
                  <a:pt x="8" y="453"/>
                </a:lnTo>
                <a:lnTo>
                  <a:pt x="5" y="457"/>
                </a:lnTo>
                <a:lnTo>
                  <a:pt x="3" y="459"/>
                </a:lnTo>
                <a:lnTo>
                  <a:pt x="2" y="460"/>
                </a:lnTo>
                <a:lnTo>
                  <a:pt x="0" y="462"/>
                </a:lnTo>
                <a:lnTo>
                  <a:pt x="2" y="464"/>
                </a:lnTo>
                <a:lnTo>
                  <a:pt x="3" y="465"/>
                </a:lnTo>
                <a:lnTo>
                  <a:pt x="5" y="467"/>
                </a:lnTo>
                <a:lnTo>
                  <a:pt x="8" y="469"/>
                </a:lnTo>
                <a:lnTo>
                  <a:pt x="12" y="472"/>
                </a:lnTo>
                <a:lnTo>
                  <a:pt x="17" y="474"/>
                </a:lnTo>
                <a:lnTo>
                  <a:pt x="22" y="475"/>
                </a:lnTo>
                <a:lnTo>
                  <a:pt x="27" y="477"/>
                </a:lnTo>
                <a:lnTo>
                  <a:pt x="34" y="479"/>
                </a:lnTo>
                <a:lnTo>
                  <a:pt x="39" y="480"/>
                </a:lnTo>
                <a:lnTo>
                  <a:pt x="45" y="482"/>
                </a:lnTo>
                <a:lnTo>
                  <a:pt x="50" y="485"/>
                </a:lnTo>
                <a:lnTo>
                  <a:pt x="55" y="487"/>
                </a:lnTo>
                <a:lnTo>
                  <a:pt x="61" y="489"/>
                </a:lnTo>
                <a:lnTo>
                  <a:pt x="66" y="490"/>
                </a:lnTo>
                <a:lnTo>
                  <a:pt x="69" y="492"/>
                </a:lnTo>
                <a:lnTo>
                  <a:pt x="72" y="494"/>
                </a:lnTo>
                <a:lnTo>
                  <a:pt x="76" y="495"/>
                </a:lnTo>
                <a:lnTo>
                  <a:pt x="76" y="497"/>
                </a:lnTo>
                <a:lnTo>
                  <a:pt x="77" y="501"/>
                </a:lnTo>
                <a:lnTo>
                  <a:pt x="76" y="502"/>
                </a:lnTo>
                <a:lnTo>
                  <a:pt x="76" y="504"/>
                </a:lnTo>
                <a:lnTo>
                  <a:pt x="72" y="506"/>
                </a:lnTo>
                <a:lnTo>
                  <a:pt x="69" y="507"/>
                </a:lnTo>
                <a:lnTo>
                  <a:pt x="66" y="509"/>
                </a:lnTo>
                <a:lnTo>
                  <a:pt x="61" y="511"/>
                </a:lnTo>
                <a:lnTo>
                  <a:pt x="55" y="514"/>
                </a:lnTo>
                <a:lnTo>
                  <a:pt x="50" y="516"/>
                </a:lnTo>
                <a:lnTo>
                  <a:pt x="45" y="517"/>
                </a:lnTo>
                <a:lnTo>
                  <a:pt x="39" y="519"/>
                </a:lnTo>
                <a:lnTo>
                  <a:pt x="34" y="521"/>
                </a:lnTo>
                <a:lnTo>
                  <a:pt x="27" y="522"/>
                </a:lnTo>
                <a:lnTo>
                  <a:pt x="22" y="524"/>
                </a:lnTo>
                <a:lnTo>
                  <a:pt x="17" y="526"/>
                </a:lnTo>
                <a:lnTo>
                  <a:pt x="12" y="529"/>
                </a:lnTo>
                <a:lnTo>
                  <a:pt x="8" y="531"/>
                </a:lnTo>
                <a:lnTo>
                  <a:pt x="5" y="532"/>
                </a:lnTo>
                <a:lnTo>
                  <a:pt x="3" y="534"/>
                </a:lnTo>
                <a:lnTo>
                  <a:pt x="2" y="536"/>
                </a:lnTo>
                <a:lnTo>
                  <a:pt x="0" y="537"/>
                </a:lnTo>
                <a:lnTo>
                  <a:pt x="2" y="539"/>
                </a:lnTo>
                <a:lnTo>
                  <a:pt x="3" y="543"/>
                </a:lnTo>
                <a:lnTo>
                  <a:pt x="5" y="544"/>
                </a:lnTo>
                <a:lnTo>
                  <a:pt x="8" y="546"/>
                </a:lnTo>
                <a:lnTo>
                  <a:pt x="12" y="548"/>
                </a:lnTo>
                <a:lnTo>
                  <a:pt x="17" y="549"/>
                </a:lnTo>
                <a:lnTo>
                  <a:pt x="22" y="551"/>
                </a:lnTo>
                <a:lnTo>
                  <a:pt x="27" y="553"/>
                </a:lnTo>
                <a:lnTo>
                  <a:pt x="34" y="556"/>
                </a:lnTo>
                <a:lnTo>
                  <a:pt x="39" y="558"/>
                </a:lnTo>
                <a:lnTo>
                  <a:pt x="45" y="559"/>
                </a:lnTo>
                <a:lnTo>
                  <a:pt x="50" y="561"/>
                </a:lnTo>
                <a:lnTo>
                  <a:pt x="55" y="563"/>
                </a:lnTo>
                <a:lnTo>
                  <a:pt x="61" y="564"/>
                </a:lnTo>
                <a:lnTo>
                  <a:pt x="66" y="566"/>
                </a:lnTo>
                <a:lnTo>
                  <a:pt x="69" y="568"/>
                </a:lnTo>
                <a:lnTo>
                  <a:pt x="72" y="571"/>
                </a:lnTo>
                <a:lnTo>
                  <a:pt x="76" y="573"/>
                </a:lnTo>
                <a:lnTo>
                  <a:pt x="76" y="574"/>
                </a:lnTo>
                <a:lnTo>
                  <a:pt x="77" y="576"/>
                </a:lnTo>
                <a:lnTo>
                  <a:pt x="76" y="578"/>
                </a:lnTo>
                <a:lnTo>
                  <a:pt x="76" y="579"/>
                </a:lnTo>
                <a:lnTo>
                  <a:pt x="72" y="581"/>
                </a:lnTo>
                <a:lnTo>
                  <a:pt x="69" y="584"/>
                </a:lnTo>
                <a:lnTo>
                  <a:pt x="66" y="586"/>
                </a:lnTo>
                <a:lnTo>
                  <a:pt x="61" y="588"/>
                </a:lnTo>
                <a:lnTo>
                  <a:pt x="55" y="590"/>
                </a:lnTo>
                <a:lnTo>
                  <a:pt x="50" y="591"/>
                </a:lnTo>
                <a:lnTo>
                  <a:pt x="45" y="593"/>
                </a:lnTo>
                <a:lnTo>
                  <a:pt x="39" y="595"/>
                </a:lnTo>
                <a:lnTo>
                  <a:pt x="34" y="596"/>
                </a:lnTo>
                <a:lnTo>
                  <a:pt x="27" y="600"/>
                </a:lnTo>
                <a:lnTo>
                  <a:pt x="22" y="601"/>
                </a:lnTo>
                <a:lnTo>
                  <a:pt x="17" y="603"/>
                </a:lnTo>
                <a:lnTo>
                  <a:pt x="12" y="605"/>
                </a:lnTo>
                <a:lnTo>
                  <a:pt x="8" y="606"/>
                </a:lnTo>
                <a:lnTo>
                  <a:pt x="5" y="608"/>
                </a:lnTo>
                <a:lnTo>
                  <a:pt x="3" y="610"/>
                </a:lnTo>
                <a:lnTo>
                  <a:pt x="2" y="613"/>
                </a:lnTo>
                <a:lnTo>
                  <a:pt x="0" y="615"/>
                </a:lnTo>
                <a:lnTo>
                  <a:pt x="2" y="616"/>
                </a:lnTo>
                <a:lnTo>
                  <a:pt x="3" y="618"/>
                </a:lnTo>
                <a:lnTo>
                  <a:pt x="5" y="620"/>
                </a:lnTo>
                <a:lnTo>
                  <a:pt x="8" y="621"/>
                </a:lnTo>
                <a:lnTo>
                  <a:pt x="12" y="623"/>
                </a:lnTo>
                <a:lnTo>
                  <a:pt x="17" y="625"/>
                </a:lnTo>
                <a:lnTo>
                  <a:pt x="22" y="628"/>
                </a:lnTo>
                <a:lnTo>
                  <a:pt x="27" y="630"/>
                </a:lnTo>
                <a:lnTo>
                  <a:pt x="34" y="632"/>
                </a:lnTo>
                <a:lnTo>
                  <a:pt x="39" y="633"/>
                </a:lnTo>
                <a:lnTo>
                  <a:pt x="39" y="695"/>
                </a:lnTo>
              </a:path>
            </a:pathLst>
          </a:custGeom>
          <a:noFill/>
          <a:ln w="792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63" name="Text Box 51">
            <a:extLst>
              <a:ext uri="{FF2B5EF4-FFF2-40B4-BE49-F238E27FC236}">
                <a16:creationId xmlns:a16="http://schemas.microsoft.com/office/drawing/2014/main" id="{31A8840B-9CC5-477D-BD70-6E2359AD4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4809" y="3810289"/>
            <a:ext cx="3444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e</a:t>
            </a:r>
            <a:r>
              <a:rPr kumimoji="0" lang="fr-FR" altLang="en-US" sz="1400" b="1" i="0" u="none" strike="noStrike" kern="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-</a:t>
            </a:r>
          </a:p>
        </p:txBody>
      </p:sp>
      <p:sp>
        <p:nvSpPr>
          <p:cNvPr id="64" name="Text Box 52">
            <a:extLst>
              <a:ext uri="{FF2B5EF4-FFF2-40B4-BE49-F238E27FC236}">
                <a16:creationId xmlns:a16="http://schemas.microsoft.com/office/drawing/2014/main" id="{7EA77CDA-5EFD-4547-A44B-F074C47CC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034" y="3435639"/>
            <a:ext cx="373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charset="2"/>
                <a:ea typeface="ＭＳ Ｐゴシック" charset="-128"/>
              </a:rPr>
              <a:t></a:t>
            </a:r>
            <a:r>
              <a:rPr kumimoji="0" lang="fr-FR" alt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*</a:t>
            </a:r>
          </a:p>
        </p:txBody>
      </p:sp>
      <p:sp>
        <p:nvSpPr>
          <p:cNvPr id="65" name="Line 53">
            <a:extLst>
              <a:ext uri="{FF2B5EF4-FFF2-40B4-BE49-F238E27FC236}">
                <a16:creationId xmlns:a16="http://schemas.microsoft.com/office/drawing/2014/main" id="{E070644B-551F-4E13-B32C-FD31E5CE8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797" y="4000789"/>
            <a:ext cx="760412" cy="379413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66" name="Text Box 54">
            <a:extLst>
              <a:ext uri="{FF2B5EF4-FFF2-40B4-BE49-F238E27FC236}">
                <a16:creationId xmlns:a16="http://schemas.microsoft.com/office/drawing/2014/main" id="{947F11AA-B818-4539-AE38-8036E96A9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9409" y="4003964"/>
            <a:ext cx="308396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ymbol" charset="2"/>
                <a:ea typeface="ＭＳ Ｐゴシック" charset="-128"/>
              </a:rPr>
              <a:t></a:t>
            </a:r>
            <a:endParaRPr kumimoji="0" lang="fr-FR" altLang="en-US" sz="1800" b="0" i="0" u="none" strike="noStrike" kern="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67" name="Text Box 55">
            <a:extLst>
              <a:ext uri="{FF2B5EF4-FFF2-40B4-BE49-F238E27FC236}">
                <a16:creationId xmlns:a16="http://schemas.microsoft.com/office/drawing/2014/main" id="{13FFBA4A-CF9C-4C7F-8F04-C89A42B1C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5784" y="3559464"/>
            <a:ext cx="446254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N*</a:t>
            </a:r>
          </a:p>
        </p:txBody>
      </p:sp>
      <p:sp>
        <p:nvSpPr>
          <p:cNvPr id="68" name="Line 56">
            <a:extLst>
              <a:ext uri="{FF2B5EF4-FFF2-40B4-BE49-F238E27FC236}">
                <a16:creationId xmlns:a16="http://schemas.microsoft.com/office/drawing/2014/main" id="{6FAE244A-7ABC-4951-AF00-96D699AE52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57409" y="4000789"/>
            <a:ext cx="830263" cy="441325"/>
          </a:xfrm>
          <a:prstGeom prst="line">
            <a:avLst/>
          </a:prstGeom>
          <a:noFill/>
          <a:ln w="936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69" name="Text Box 57">
            <a:extLst>
              <a:ext uri="{FF2B5EF4-FFF2-40B4-BE49-F238E27FC236}">
                <a16:creationId xmlns:a16="http://schemas.microsoft.com/office/drawing/2014/main" id="{6BC4FD8E-0941-4E53-BFC8-40F203754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6322" y="4334164"/>
            <a:ext cx="298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p</a:t>
            </a:r>
          </a:p>
        </p:txBody>
      </p:sp>
      <p:sp>
        <p:nvSpPr>
          <p:cNvPr id="70" name="Oval 58">
            <a:extLst>
              <a:ext uri="{FF2B5EF4-FFF2-40B4-BE49-F238E27FC236}">
                <a16:creationId xmlns:a16="http://schemas.microsoft.com/office/drawing/2014/main" id="{4743E6CB-5C3A-4BEC-BE85-F1E781AD0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9709" y="3884902"/>
            <a:ext cx="414338" cy="381000"/>
          </a:xfrm>
          <a:prstGeom prst="ellipse">
            <a:avLst/>
          </a:prstGeom>
          <a:noFill/>
          <a:ln w="936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fr-FR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charset="0"/>
              <a:ea typeface="ＭＳ Ｐゴシック" charset="-128"/>
            </a:endParaRPr>
          </a:p>
        </p:txBody>
      </p:sp>
      <p:sp>
        <p:nvSpPr>
          <p:cNvPr id="71" name="Text Box 59">
            <a:extLst>
              <a:ext uri="{FF2B5EF4-FFF2-40B4-BE49-F238E27FC236}">
                <a16:creationId xmlns:a16="http://schemas.microsoft.com/office/drawing/2014/main" id="{A4B37F32-449C-4611-B4DF-D418B0FF7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8234" y="2410114"/>
            <a:ext cx="369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Space-Like electromagnetic form factors</a:t>
            </a:r>
          </a:p>
        </p:txBody>
      </p:sp>
      <p:sp>
        <p:nvSpPr>
          <p:cNvPr id="72" name="Text Box 60">
            <a:extLst>
              <a:ext uri="{FF2B5EF4-FFF2-40B4-BE49-F238E27FC236}">
                <a16:creationId xmlns:a16="http://schemas.microsoft.com/office/drawing/2014/main" id="{CE5C0124-07B9-471A-AF61-4E9D2840B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7359" y="3076864"/>
            <a:ext cx="1308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 q</a:t>
            </a:r>
            <a:r>
              <a:rPr kumimoji="0" lang="fr-FR" altLang="en-US" sz="1800" b="0" i="0" u="none" strike="noStrike" kern="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2 </a:t>
            </a: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&lt;0 fixed </a:t>
            </a:r>
          </a:p>
        </p:txBody>
      </p:sp>
      <p:sp>
        <p:nvSpPr>
          <p:cNvPr id="73" name="Line 61">
            <a:extLst>
              <a:ext uri="{FF2B5EF4-FFF2-40B4-BE49-F238E27FC236}">
                <a16:creationId xmlns:a16="http://schemas.microsoft.com/office/drawing/2014/main" id="{677DF91B-060C-4FCA-93E8-DAAAD38897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46384" y="3376902"/>
            <a:ext cx="279400" cy="38100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76" name="ZoneTexte 79">
            <a:extLst>
              <a:ext uri="{FF2B5EF4-FFF2-40B4-BE49-F238E27FC236}">
                <a16:creationId xmlns:a16="http://schemas.microsoft.com/office/drawing/2014/main" id="{8F6B6946-2731-4F31-842C-96B71466D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4047" y="4121439"/>
            <a:ext cx="684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lvl="0" indent="0" defTabSz="457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F(q</a:t>
            </a:r>
            <a:r>
              <a:rPr kumimoji="0" lang="fr-FR" altLang="en-US" sz="1800" b="0" i="0" u="none" strike="noStrike" kern="0" cap="none" spc="0" normalizeH="0" baseline="3000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2</a:t>
            </a:r>
            <a:r>
              <a:rPr kumimoji="0" lang="fr-FR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) </a:t>
            </a:r>
          </a:p>
        </p:txBody>
      </p:sp>
      <p:sp>
        <p:nvSpPr>
          <p:cNvPr id="77" name="Flèche droite 51">
            <a:extLst>
              <a:ext uri="{FF2B5EF4-FFF2-40B4-BE49-F238E27FC236}">
                <a16:creationId xmlns:a16="http://schemas.microsoft.com/office/drawing/2014/main" id="{ACCE3353-D098-4943-B950-F67CD112BBDC}"/>
              </a:ext>
            </a:extLst>
          </p:cNvPr>
          <p:cNvSpPr/>
          <p:nvPr/>
        </p:nvSpPr>
        <p:spPr>
          <a:xfrm rot="10800000">
            <a:off x="5772086" y="3814028"/>
            <a:ext cx="1382712" cy="285750"/>
          </a:xfrm>
          <a:prstGeom prst="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Rectangle 118">
            <a:extLst>
              <a:ext uri="{FF2B5EF4-FFF2-40B4-BE49-F238E27FC236}">
                <a16:creationId xmlns:a16="http://schemas.microsoft.com/office/drawing/2014/main" id="{4CDECAC1-3EE9-4E7B-BD58-167696583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8641" y="3035888"/>
            <a:ext cx="3149600" cy="338137"/>
          </a:xfrm>
          <a:prstGeom prst="rect">
            <a:avLst/>
          </a:prstGeom>
          <a:solidFill>
            <a:srgbClr val="EEECE1">
              <a:lumMod val="5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ＭＳ Ｐゴシック" charset="-128"/>
              </a:rPr>
              <a:t>Inverse pion </a:t>
            </a:r>
            <a:r>
              <a:rPr kumimoji="0" lang="fr-F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ＭＳ Ｐゴシック" charset="-128"/>
              </a:rPr>
              <a:t>electroproduction</a:t>
            </a:r>
            <a:r>
              <a:rPr kumimoji="0" lang="fr-FR" sz="1600" b="1" i="0" u="none" strike="noStrike" kern="0" cap="none" spc="0" normalizeH="0" baseline="0" noProof="0" dirty="0">
                <a:ln>
                  <a:noFill/>
                </a:ln>
                <a:solidFill>
                  <a:srgbClr val="00CC99"/>
                </a:solidFill>
                <a:effectLst/>
                <a:uLnTx/>
                <a:uFillTx/>
                <a:ea typeface="ＭＳ Ｐゴシック" charset="-128"/>
              </a:rPr>
              <a:t> </a:t>
            </a:r>
          </a:p>
        </p:txBody>
      </p:sp>
      <p:sp>
        <p:nvSpPr>
          <p:cNvPr id="79" name="Rectangle 72">
            <a:extLst>
              <a:ext uri="{FF2B5EF4-FFF2-40B4-BE49-F238E27FC236}">
                <a16:creationId xmlns:a16="http://schemas.microsoft.com/office/drawing/2014/main" id="{8C4617C2-7A76-4FF1-A889-3902224AC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5351629"/>
            <a:ext cx="9144000" cy="72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fr-FR" altLang="en-US" sz="500" b="1" i="1" dirty="0">
              <a:solidFill>
                <a:prstClr val="black"/>
              </a:solidFill>
              <a:latin typeface="Arial" charset="0"/>
              <a:sym typeface="Wingdings" charset="2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fr-FR" altLang="en-US" b="1" i="1" dirty="0" err="1">
                <a:solidFill>
                  <a:prstClr val="black"/>
                </a:solidFill>
                <a:latin typeface="Arial" charset="0"/>
                <a:sym typeface="Wingdings" charset="2"/>
              </a:rPr>
              <a:t>Theoretical</a:t>
            </a:r>
            <a:r>
              <a:rPr lang="fr-FR" altLang="en-US" b="1" i="1" dirty="0">
                <a:solidFill>
                  <a:prstClr val="black"/>
                </a:solidFill>
                <a:latin typeface="Arial" charset="0"/>
                <a:sym typeface="Wingdings" charset="2"/>
              </a:rPr>
              <a:t> </a:t>
            </a:r>
            <a:r>
              <a:rPr lang="fr-FR" altLang="en-US" b="1" i="1" dirty="0" err="1">
                <a:solidFill>
                  <a:prstClr val="black"/>
                </a:solidFill>
                <a:latin typeface="Arial" charset="0"/>
                <a:sym typeface="Wingdings" charset="2"/>
              </a:rPr>
              <a:t>tools</a:t>
            </a:r>
            <a:r>
              <a:rPr lang="fr-FR" altLang="en-US" b="1" i="1" dirty="0">
                <a:solidFill>
                  <a:prstClr val="black"/>
                </a:solidFill>
                <a:latin typeface="Arial" charset="0"/>
                <a:sym typeface="Wingdings" charset="2"/>
              </a:rPr>
              <a:t>: Dispersion Relations, Dyson-Schwinger, </a:t>
            </a:r>
            <a:r>
              <a:rPr lang="fr-FR" altLang="en-US" b="1" i="1" dirty="0" err="1">
                <a:solidFill>
                  <a:prstClr val="black"/>
                </a:solidFill>
                <a:latin typeface="Arial" charset="0"/>
                <a:sym typeface="Wingdings" charset="2"/>
              </a:rPr>
              <a:t>Vector</a:t>
            </a:r>
            <a:r>
              <a:rPr lang="fr-FR" altLang="en-US" b="1" i="1" dirty="0">
                <a:solidFill>
                  <a:prstClr val="black"/>
                </a:solidFill>
                <a:latin typeface="Arial" charset="0"/>
                <a:sym typeface="Wingdings" charset="2"/>
              </a:rPr>
              <a:t> Dominance, Constituent Quarks ?</a:t>
            </a:r>
          </a:p>
        </p:txBody>
      </p:sp>
    </p:spTree>
    <p:extLst>
      <p:ext uri="{BB962C8B-B14F-4D97-AF65-F5344CB8AC3E}">
        <p14:creationId xmlns:p14="http://schemas.microsoft.com/office/powerpoint/2010/main" val="2393114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72157"/>
            <a:ext cx="104267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Spectroscopy of Hyperon Resonances</a:t>
            </a:r>
            <a:endParaRPr lang="en-US" sz="36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DB810D-3586-4C98-B30D-33ADCC25E293}"/>
              </a:ext>
            </a:extLst>
          </p:cNvPr>
          <p:cNvSpPr/>
          <p:nvPr/>
        </p:nvSpPr>
        <p:spPr>
          <a:xfrm>
            <a:off x="1463498" y="1600200"/>
            <a:ext cx="9899404" cy="4364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Determine all the resonances up to 2400 MeV in the spectra of the </a:t>
            </a:r>
            <a:r>
              <a:rPr lang="en-US" sz="2800" dirty="0">
                <a:solidFill>
                  <a:schemeClr val="accent1"/>
                </a:solidFill>
                <a:latin typeface="Symbol" panose="05050102010706020507" pitchFamily="18" charset="2"/>
                <a:ea typeface="Malgun Gothic" panose="020B0503020000020004" pitchFamily="34" charset="-127"/>
                <a:cs typeface="Times New Roman" panose="02020603050405020304" pitchFamily="18" charset="0"/>
              </a:rPr>
              <a:t>L, S, X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, and </a:t>
            </a:r>
            <a:r>
              <a:rPr lang="en-US" sz="2800" dirty="0">
                <a:solidFill>
                  <a:schemeClr val="accent1"/>
                </a:solidFill>
                <a:latin typeface="Symbol" panose="05050102010706020507" pitchFamily="18" charset="2"/>
                <a:ea typeface="Malgun Gothic" panose="020B0503020000020004" pitchFamily="34" charset="-127"/>
                <a:cs typeface="Times New Roman" panose="02020603050405020304" pitchFamily="18" charset="0"/>
              </a:rPr>
              <a:t>W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 hyperons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US" sz="2800" dirty="0">
                <a:solidFill>
                  <a:srgbClr val="0070C0"/>
                </a:solidFill>
              </a:rPr>
              <a:t>J-PARC: very active hyperon resonance program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Charged kaon beams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US" sz="2800" dirty="0">
                <a:solidFill>
                  <a:srgbClr val="0070C0"/>
                </a:solidFill>
              </a:rPr>
              <a:t>JLab: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CLAS12 hyperon program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Planed Hall-D K</a:t>
            </a:r>
            <a:r>
              <a:rPr lang="en-US" sz="28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beam-line</a:t>
            </a:r>
          </a:p>
        </p:txBody>
      </p:sp>
    </p:spTree>
    <p:extLst>
      <p:ext uri="{BB962C8B-B14F-4D97-AF65-F5344CB8AC3E}">
        <p14:creationId xmlns:p14="http://schemas.microsoft.com/office/powerpoint/2010/main" val="2798195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U.S. Research Efforts at J-PARC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DB810D-3586-4C98-B30D-33ADCC25E293}"/>
              </a:ext>
            </a:extLst>
          </p:cNvPr>
          <p:cNvSpPr/>
          <p:nvPr/>
        </p:nvSpPr>
        <p:spPr>
          <a:xfrm>
            <a:off x="1405378" y="1525441"/>
            <a:ext cx="9899404" cy="4481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400" dirty="0">
                <a:solidFill>
                  <a:srgbClr val="0070C0"/>
                </a:solidFill>
              </a:rPr>
              <a:t>Approved Experiments: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Measurement of </a:t>
            </a:r>
            <a:r>
              <a:rPr lang="en-US" sz="2400" dirty="0" err="1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pN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pp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2400" dirty="0" err="1">
                <a:solidFill>
                  <a:prstClr val="black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pN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KY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reactions at J-PARC (E-45)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</a:rPr>
              <a:t>Hyperon spectroscopy at J-PARC.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US" sz="2400" dirty="0">
              <a:solidFill>
                <a:prstClr val="black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/>
              <a:t>-   </a:t>
            </a:r>
            <a:r>
              <a:rPr lang="en-US" sz="2400" dirty="0">
                <a:solidFill>
                  <a:srgbClr val="0070C0"/>
                </a:solidFill>
              </a:rPr>
              <a:t>Future Experiments: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400" dirty="0"/>
              <a:t>Measurement of inclusive/exclusive </a:t>
            </a:r>
            <a:r>
              <a:rPr lang="en-US" sz="2400" dirty="0" err="1"/>
              <a:t>Drell</a:t>
            </a:r>
            <a:r>
              <a:rPr lang="en-US" sz="2400" dirty="0"/>
              <a:t>-Yan and J/</a:t>
            </a:r>
            <a:r>
              <a:rPr lang="en-US" sz="2400" dirty="0">
                <a:latin typeface="Symbol" panose="05050102010706020507" pitchFamily="18" charset="2"/>
              </a:rPr>
              <a:t></a:t>
            </a:r>
            <a:r>
              <a:rPr lang="en-US" sz="2400" dirty="0"/>
              <a:t> productions using 10 - 15 GeV pion beams at J-PARC.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400" dirty="0"/>
              <a:t>Measurement of time-like (N*) transition form factors at J-PARC.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4691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Future U.S. Activities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B01C0D-AB6F-4359-870B-D6146358A28F}"/>
              </a:ext>
            </a:extLst>
          </p:cNvPr>
          <p:cNvSpPr/>
          <p:nvPr/>
        </p:nvSpPr>
        <p:spPr>
          <a:xfrm>
            <a:off x="533400" y="1111175"/>
            <a:ext cx="11035030" cy="4836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Identify and refine focused areas of collaborative research at J-PARC.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Submit new experimental proposals to J-PARC PACs in the future.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Communicate with the cognizant program officers at NSF and DOE to discuss coordinated research opportunities at J-PARC.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en-US" sz="2800" dirty="0">
                <a:solidFill>
                  <a:prstClr val="black"/>
                </a:solidFill>
              </a:rPr>
              <a:t>Seek international program funding opportunities from DOE and NSF.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DOE proposal currently under review similar to JUSTIPEN in low energy nuclear physics (PIs: K. Joo, K. Hicks, C. Weiss)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NSF </a:t>
            </a:r>
            <a:r>
              <a:rPr lang="en-US" sz="2800" dirty="0" err="1">
                <a:solidFill>
                  <a:prstClr val="black"/>
                </a:solidFill>
              </a:rPr>
              <a:t>AccelNET</a:t>
            </a:r>
            <a:r>
              <a:rPr lang="en-US" sz="2800" dirty="0">
                <a:solidFill>
                  <a:prstClr val="black"/>
                </a:solidFill>
              </a:rPr>
              <a:t>, PIRE, IRES, etc.  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Submit an NSF MRI proposal on a dimuon detector.  </a:t>
            </a:r>
          </a:p>
        </p:txBody>
      </p:sp>
    </p:spTree>
    <p:extLst>
      <p:ext uri="{BB962C8B-B14F-4D97-AF65-F5344CB8AC3E}">
        <p14:creationId xmlns:p14="http://schemas.microsoft.com/office/powerpoint/2010/main" val="3676269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72157"/>
            <a:ext cx="104267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Potential Japanese Activities on Hadronic Physics in U.S.</a:t>
            </a:r>
            <a:endParaRPr lang="en-US" sz="32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B01C0D-AB6F-4359-870B-D6146358A28F}"/>
              </a:ext>
            </a:extLst>
          </p:cNvPr>
          <p:cNvSpPr/>
          <p:nvPr/>
        </p:nvSpPr>
        <p:spPr>
          <a:xfrm>
            <a:off x="1295400" y="1092058"/>
            <a:ext cx="9450070" cy="473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Expand Japanese complementary efforts on hadronic physics in U.S. beyond RHIC spin physics and  JLab hyper-nuclear physics: 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3-D imaging program (GDPs and TMDs) at JLab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CLAS12 N* program at JLab</a:t>
            </a:r>
          </a:p>
          <a:p>
            <a:pPr marL="971550" lvl="1" indent="-5143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Planned Hall-D K</a:t>
            </a:r>
            <a:r>
              <a:rPr lang="en-US" sz="2800" baseline="-25000" dirty="0"/>
              <a:t>L</a:t>
            </a:r>
            <a:r>
              <a:rPr lang="en-US" sz="2800" dirty="0"/>
              <a:t> beam-line at JLab.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Future Electron Ion Collider (EIC) R&amp;D Efforts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Coordinate International programs between the U.S. and Japanese funding agencies</a:t>
            </a:r>
          </a:p>
        </p:txBody>
      </p:sp>
    </p:spTree>
    <p:extLst>
      <p:ext uri="{BB962C8B-B14F-4D97-AF65-F5344CB8AC3E}">
        <p14:creationId xmlns:p14="http://schemas.microsoft.com/office/powerpoint/2010/main" val="285363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Summary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A6295B-0C6F-41CA-8F7B-0FC062F46DE3}"/>
              </a:ext>
            </a:extLst>
          </p:cNvPr>
          <p:cNvSpPr/>
          <p:nvPr/>
        </p:nvSpPr>
        <p:spPr>
          <a:xfrm>
            <a:off x="704532" y="1219200"/>
            <a:ext cx="10782935" cy="4887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The range of the beam energies at </a:t>
            </a:r>
            <a:r>
              <a:rPr lang="en-US" sz="2800" dirty="0" err="1"/>
              <a:t>HiPBL</a:t>
            </a:r>
            <a:r>
              <a:rPr lang="en-US" sz="2800" dirty="0"/>
              <a:t> at J-PARC is similar to the 12-GeV electron beam at JLab. Many of the physics programs being pursued at JLab can find their counter parts using the hadron beams at J-PARC.  Complementary efforts on the </a:t>
            </a:r>
            <a:r>
              <a:rPr lang="en-US" sz="2800"/>
              <a:t>common physics interests.</a:t>
            </a:r>
            <a:endParaRPr lang="en-US" sz="2800" dirty="0"/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Since the research portfolio in hadronic physics is broad and funding in each country is limited, we must coordinate the research efforts between the U.S. and Japan in a focused, collaborative, concerted and coherent way. 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800" dirty="0"/>
              <a:t>Together, we can make a good progress at the frontiers of hadronic physics.</a:t>
            </a:r>
          </a:p>
        </p:txBody>
      </p:sp>
    </p:spTree>
    <p:extLst>
      <p:ext uri="{BB962C8B-B14F-4D97-AF65-F5344CB8AC3E}">
        <p14:creationId xmlns:p14="http://schemas.microsoft.com/office/powerpoint/2010/main" val="248466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Strategic Planning for Nuclear Physics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B01C0D-AB6F-4359-870B-D6146358A28F}"/>
              </a:ext>
            </a:extLst>
          </p:cNvPr>
          <p:cNvSpPr/>
          <p:nvPr/>
        </p:nvSpPr>
        <p:spPr>
          <a:xfrm>
            <a:off x="838200" y="1371600"/>
            <a:ext cx="10287000" cy="4914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3200" dirty="0"/>
              <a:t>The nuclear physics community has done an outstanding job of identifying the scientific opportunities and the research capabilities needed for achieving progress at the scientific frontier.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3200" dirty="0"/>
              <a:t>The large cost and intense competition with other national priorities for resources have led to examine opportunities for </a:t>
            </a:r>
            <a:r>
              <a:rPr lang="en-US" sz="3200" dirty="0">
                <a:solidFill>
                  <a:srgbClr val="0070C0"/>
                </a:solidFill>
              </a:rPr>
              <a:t>international cooperation</a:t>
            </a:r>
            <a:r>
              <a:rPr lang="en-US" sz="3200" dirty="0"/>
              <a:t>, to optimize the use of the available resources, and to avoid duplication of efforts and research capabilities.</a:t>
            </a:r>
            <a:endParaRPr lang="en-US" sz="32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42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</a:rPr>
              <a:t>Major Hadronic Physics Facilities Worldwide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0"/>
            <a:ext cx="8686800" cy="45705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B01C0D-AB6F-4359-870B-D6146358A28F}"/>
              </a:ext>
            </a:extLst>
          </p:cNvPr>
          <p:cNvSpPr/>
          <p:nvPr/>
        </p:nvSpPr>
        <p:spPr>
          <a:xfrm>
            <a:off x="2278380" y="1676400"/>
            <a:ext cx="8153400" cy="3743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Eletromagnetic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Probes:</a:t>
            </a:r>
          </a:p>
          <a:p>
            <a:pPr marL="971550" marR="0" lvl="1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12-GeV CEBAF at Jefferson Lab (U.S.)</a:t>
            </a:r>
          </a:p>
          <a:p>
            <a:pPr marL="971550" marR="0" lvl="1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COMPASS at CERN (Europe)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Hadronic Probes:</a:t>
            </a:r>
          </a:p>
          <a:p>
            <a:pPr marL="971550" marR="0" lvl="1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Hadron Hall at J-PARC (Japan)</a:t>
            </a:r>
          </a:p>
          <a:p>
            <a:pPr marL="971550" marR="0" lvl="1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PANDA at FAIR GSI (Europe)</a:t>
            </a:r>
          </a:p>
        </p:txBody>
      </p:sp>
    </p:spTree>
    <p:extLst>
      <p:ext uri="{BB962C8B-B14F-4D97-AF65-F5344CB8AC3E}">
        <p14:creationId xmlns:p14="http://schemas.microsoft.com/office/powerpoint/2010/main" val="219894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610764" y="151452"/>
            <a:ext cx="10970472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</a:rPr>
              <a:t>Major Hadron Facilities in US and Japan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295400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B01C0D-AB6F-4359-870B-D6146358A28F}"/>
              </a:ext>
            </a:extLst>
          </p:cNvPr>
          <p:cNvSpPr/>
          <p:nvPr/>
        </p:nvSpPr>
        <p:spPr>
          <a:xfrm>
            <a:off x="1295400" y="1143000"/>
            <a:ext cx="8153400" cy="4144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J-PARC </a:t>
            </a:r>
          </a:p>
          <a:p>
            <a:pPr marL="971550" marR="0" lvl="1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world highest-power hadron beams for particle and nuclear experiments. </a:t>
            </a:r>
          </a:p>
          <a:p>
            <a:pPr marL="971550" marR="0" lvl="1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 ambitious upgrade plan for High Momentum Beam Line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HiPBL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5 – 15 GeV/c.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Jefferson Lab</a:t>
            </a:r>
          </a:p>
          <a:p>
            <a:pPr marL="971550" marR="0" lvl="1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12-GeV beam upgrade completed</a:t>
            </a:r>
          </a:p>
          <a:p>
            <a:pPr marL="971550" marR="0" lvl="1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 intensity polarized beam and polarized target experiments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CBFD7BFD-E571-4C9C-A65E-A7485038AED3}"/>
              </a:ext>
            </a:extLst>
          </p:cNvPr>
          <p:cNvSpPr txBox="1">
            <a:spLocks/>
          </p:cNvSpPr>
          <p:nvPr/>
        </p:nvSpPr>
        <p:spPr>
          <a:xfrm>
            <a:off x="610764" y="5484624"/>
            <a:ext cx="1097047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</a:rPr>
              <a:t>Complementary Experiments Between J-PARC and JLAB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alibri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41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White Paper / DOE Proposal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B6E37AE6-5C23-480B-8579-D0760C4A1A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049444"/>
            <a:ext cx="4121728" cy="5334000"/>
          </a:xfrm>
          <a:prstGeom prst="rect">
            <a:avLst/>
          </a:prstGeom>
        </p:spPr>
      </p:pic>
      <p:pic>
        <p:nvPicPr>
          <p:cNvPr id="3" name="Picture 2" descr="A screenshot of text&#10;&#10;Description automatically generated">
            <a:extLst>
              <a:ext uri="{FF2B5EF4-FFF2-40B4-BE49-F238E27FC236}">
                <a16:creationId xmlns:a16="http://schemas.microsoft.com/office/drawing/2014/main" id="{AFA8C5CC-1B4D-42A2-A95C-8164F3EA4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187943"/>
            <a:ext cx="3894244" cy="506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93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charset="-128"/>
                <a:cs typeface="Arial" panose="020B0604020202020204" pitchFamily="34" charset="0"/>
              </a:rPr>
              <a:t>Goals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B01C0D-AB6F-4359-870B-D6146358A28F}"/>
              </a:ext>
            </a:extLst>
          </p:cNvPr>
          <p:cNvSpPr/>
          <p:nvPr/>
        </p:nvSpPr>
        <p:spPr>
          <a:xfrm>
            <a:off x="1794722" y="2743200"/>
            <a:ext cx="8839200" cy="1120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Strengthen existing links and forge entirely new ones within the U.S-Japan hadronic physics community.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60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Objectives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B01C0D-AB6F-4359-870B-D6146358A28F}"/>
              </a:ext>
            </a:extLst>
          </p:cNvPr>
          <p:cNvSpPr/>
          <p:nvPr/>
        </p:nvSpPr>
        <p:spPr>
          <a:xfrm>
            <a:off x="613622" y="1143000"/>
            <a:ext cx="11049000" cy="5014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Realize synergies between the  physics programs at the two facilities (complementarity of electron/photon and hadron beams) and increase their scientific impact;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Encourage collaboration between the U.S. and  Japanese nuclear physics communities and explore the possibilities for future joint projects;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Train young researchers (students, postdocs, junior faculty/staff) and broaden the perspectives for their future career. </a:t>
            </a:r>
            <a:r>
              <a:rPr lang="en-US" sz="3200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5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Subject Areas with Major Potential Synergies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B01C0D-AB6F-4359-870B-D6146358A28F}"/>
              </a:ext>
            </a:extLst>
          </p:cNvPr>
          <p:cNvSpPr/>
          <p:nvPr/>
        </p:nvSpPr>
        <p:spPr>
          <a:xfrm>
            <a:off x="1379644" y="1676400"/>
            <a:ext cx="9516956" cy="4065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  <a:ea typeface="Malgun Gothic" panose="020B0503020000020004" pitchFamily="34" charset="-127"/>
                <a:cs typeface="Times New Roman" panose="02020603050405020304" pitchFamily="18" charset="0"/>
              </a:rPr>
              <a:t>Q</a:t>
            </a:r>
            <a:r>
              <a:rPr lang="en-US" sz="3200" dirty="0">
                <a:latin typeface="+mj-lt"/>
                <a:ea typeface="Times New Roman" panose="02020603050405020304" pitchFamily="18" charset="0"/>
              </a:rPr>
              <a:t>uark/gluon structure of hadrons and nuclei;</a:t>
            </a:r>
            <a:r>
              <a:rPr lang="en-US" sz="3200" dirty="0">
                <a:latin typeface="+mj-lt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  <a:ea typeface="Times New Roman" panose="02020603050405020304" pitchFamily="18" charset="0"/>
              </a:rPr>
              <a:t>Baryon and meson spectroscopy;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  <a:ea typeface="Times New Roman" panose="02020603050405020304" pitchFamily="18" charset="0"/>
              </a:rPr>
              <a:t>Hyperon spectroscopy and the physics of </a:t>
            </a:r>
            <a:r>
              <a:rPr lang="en-US" sz="3200" dirty="0" err="1">
                <a:latin typeface="+mj-lt"/>
                <a:ea typeface="Times New Roman" panose="02020603050405020304" pitchFamily="18" charset="0"/>
              </a:rPr>
              <a:t>hypernuclei</a:t>
            </a:r>
            <a:r>
              <a:rPr lang="en-US" sz="3200" dirty="0">
                <a:latin typeface="+mj-lt"/>
                <a:ea typeface="Times New Roman" panose="02020603050405020304" pitchFamily="18" charset="0"/>
              </a:rPr>
              <a:t>;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  <a:ea typeface="Malgun Gothic" panose="020B0503020000020004" pitchFamily="34" charset="-127"/>
                <a:cs typeface="Times New Roman" panose="02020603050405020304" pitchFamily="18" charset="0"/>
              </a:rPr>
              <a:t>Joint efforts in the development of the future physics program for a future U.S.-based Electron-Ion Collider (EIC). </a:t>
            </a:r>
            <a:endParaRPr lang="en-US" sz="3200" dirty="0">
              <a:effectLst/>
              <a:latin typeface="+mj-lt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620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6F7B2-1C76-45D5-A8CE-160D37FCE3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9BB777A-F7E1-4468-A2D6-153D1E6FC0A3}"/>
              </a:ext>
            </a:extLst>
          </p:cNvPr>
          <p:cNvSpPr txBox="1">
            <a:spLocks/>
          </p:cNvSpPr>
          <p:nvPr/>
        </p:nvSpPr>
        <p:spPr>
          <a:xfrm>
            <a:off x="924772" y="103329"/>
            <a:ext cx="10426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>
                <a:solidFill>
                  <a:schemeClr val="bg1"/>
                </a:solidFill>
                <a:latin typeface="+mj-lt"/>
                <a:ea typeface="ＭＳ Ｐゴシック" charset="-128"/>
                <a:cs typeface="Arial" panose="020B0604020202020204" pitchFamily="34" charset="0"/>
              </a:rPr>
              <a:t>Quark/gluon structure of hadrons</a:t>
            </a:r>
            <a:endParaRPr lang="en-US" sz="40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A7B453E-ACFB-4644-8474-C5299B932A49}"/>
              </a:ext>
            </a:extLst>
          </p:cNvPr>
          <p:cNvSpPr txBox="1">
            <a:spLocks/>
          </p:cNvSpPr>
          <p:nvPr/>
        </p:nvSpPr>
        <p:spPr>
          <a:xfrm>
            <a:off x="1794722" y="1525441"/>
            <a:ext cx="8686800" cy="3807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9529B9-8C2E-4320-A396-CE28E56BF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099" y="1807990"/>
            <a:ext cx="4251367" cy="27640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F908FF-FD3C-498A-8508-A05EFF7129B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064589" y="1485438"/>
            <a:ext cx="3442333" cy="188097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F010264-2E4D-436B-A3C4-1ED2936095DE}"/>
              </a:ext>
            </a:extLst>
          </p:cNvPr>
          <p:cNvSpPr/>
          <p:nvPr/>
        </p:nvSpPr>
        <p:spPr>
          <a:xfrm>
            <a:off x="1990321" y="4862784"/>
            <a:ext cx="2886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e+p</a:t>
            </a:r>
            <a:r>
              <a:rPr lang="en-US" sz="28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→ </a:t>
            </a:r>
            <a:r>
              <a:rPr lang="en-US" sz="2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e’</a:t>
            </a:r>
            <a:r>
              <a:rPr lang="en-US" sz="28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+π</a:t>
            </a:r>
            <a:r>
              <a:rPr lang="en-US" sz="2800" baseline="30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</a:t>
            </a:r>
            <a:r>
              <a:rPr lang="en-US" sz="28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+n</a:t>
            </a:r>
            <a:r>
              <a:rPr lang="en-US" sz="2800" dirty="0">
                <a:latin typeface="+mj-lt"/>
                <a:ea typeface="Malgun Gothic" panose="020B0503020000020004" pitchFamily="34" charset="-127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8E3B0B-1F85-41F3-8A87-AEE9BA0E0FE5}"/>
              </a:ext>
            </a:extLst>
          </p:cNvPr>
          <p:cNvSpPr/>
          <p:nvPr/>
        </p:nvSpPr>
        <p:spPr>
          <a:xfrm>
            <a:off x="7731760" y="3183397"/>
            <a:ext cx="23668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Symbol" panose="05050102010706020507" pitchFamily="18" charset="2"/>
                <a:ea typeface="Malgun Gothic" panose="020B0503020000020004" pitchFamily="34" charset="-127"/>
              </a:rPr>
              <a:t>p</a:t>
            </a:r>
            <a:r>
              <a:rPr lang="en-US" sz="2000" baseline="30000" dirty="0">
                <a:solidFill>
                  <a:prstClr val="black"/>
                </a:solidFill>
                <a:latin typeface="Symbol" panose="05050102010706020507" pitchFamily="18" charset="2"/>
                <a:ea typeface="Malgun Gothic" panose="020B0503020000020004" pitchFamily="34" charset="-127"/>
                <a:cs typeface="Times New Roman" panose="02020603050405020304" pitchFamily="18" charset="0"/>
              </a:rPr>
              <a:t>- </a:t>
            </a:r>
            <a:r>
              <a:rPr lang="en-US" sz="20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+p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→ (μ</a:t>
            </a:r>
            <a:r>
              <a:rPr lang="en-US" sz="2000" baseline="30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μ</a:t>
            </a:r>
            <a:r>
              <a:rPr lang="en-US" sz="2000" baseline="30000" dirty="0">
                <a:latin typeface="Symbol" panose="05050102010706020507" pitchFamily="18" charset="2"/>
                <a:ea typeface="Malgun Gothic" panose="020B0503020000020004" pitchFamily="34" charset="-127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) + </a:t>
            </a:r>
            <a:r>
              <a:rPr lang="en-US" sz="20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n</a:t>
            </a:r>
            <a:endParaRPr lang="en-US" sz="2000" dirty="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4007DA-4978-43A7-859B-31513042B994}"/>
              </a:ext>
            </a:extLst>
          </p:cNvPr>
          <p:cNvSpPr/>
          <p:nvPr/>
        </p:nvSpPr>
        <p:spPr>
          <a:xfrm>
            <a:off x="2467203" y="853600"/>
            <a:ext cx="949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Malgun Gothic" panose="020B0503020000020004" pitchFamily="34" charset="-127"/>
              </a:rPr>
              <a:t>JLAB</a:t>
            </a:r>
            <a:endParaRPr lang="en-US" sz="3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D8BBD8-04DC-4031-BA4D-59EB025A545D}"/>
              </a:ext>
            </a:extLst>
          </p:cNvPr>
          <p:cNvSpPr/>
          <p:nvPr/>
        </p:nvSpPr>
        <p:spPr>
          <a:xfrm>
            <a:off x="8077200" y="917329"/>
            <a:ext cx="1298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Malgun Gothic" panose="020B0503020000020004" pitchFamily="34" charset="-127"/>
              </a:rPr>
              <a:t>J-PARC</a:t>
            </a:r>
            <a:endParaRPr lang="en-US" sz="32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7E53741-1229-44B1-AAA3-392FAD97AEE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101380" y="3805947"/>
            <a:ext cx="3442333" cy="185901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07B0E23-453F-4C87-A8DF-85638A5EE8B5}"/>
              </a:ext>
            </a:extLst>
          </p:cNvPr>
          <p:cNvSpPr/>
          <p:nvPr/>
        </p:nvSpPr>
        <p:spPr>
          <a:xfrm>
            <a:off x="7646959" y="5666000"/>
            <a:ext cx="28218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K</a:t>
            </a:r>
            <a:r>
              <a:rPr lang="en-US" sz="2000" baseline="30000" dirty="0">
                <a:latin typeface="Symbol" panose="05050102010706020507" pitchFamily="18" charset="2"/>
                <a:ea typeface="Malgun Gothic" panose="020B0503020000020004" pitchFamily="34" charset="-127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+ </a:t>
            </a:r>
            <a:r>
              <a:rPr lang="en-US" sz="20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p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→ (μ</a:t>
            </a:r>
            <a:r>
              <a:rPr lang="en-US" sz="2000" baseline="30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+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μ</a:t>
            </a:r>
            <a:r>
              <a:rPr lang="en-US" sz="2000" baseline="30000" dirty="0">
                <a:latin typeface="Symbol" panose="05050102010706020507" pitchFamily="18" charset="2"/>
                <a:ea typeface="Malgun Gothic" panose="020B0503020000020004" pitchFamily="34" charset="-127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) + Λ(Λ</a:t>
            </a:r>
            <a:r>
              <a:rPr lang="en-US" sz="2000" baseline="30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*</a:t>
            </a:r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)</a:t>
            </a:r>
          </a:p>
          <a:p>
            <a:r>
              <a:rPr lang="en-US" sz="2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      Transition GPDs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2569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955</Words>
  <Application>Microsoft Office PowerPoint</Application>
  <PresentationFormat>Widescreen</PresentationFormat>
  <Paragraphs>138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Roboto</vt:lpstr>
      <vt:lpstr>Arial</vt:lpstr>
      <vt:lpstr>Calibri</vt:lpstr>
      <vt:lpstr>Symbol</vt:lpstr>
      <vt:lpstr>Times New Roman</vt:lpstr>
      <vt:lpstr>Wingdings</vt:lpstr>
      <vt:lpstr>Office Theme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Volcada Tango</dc:creator>
  <cp:lastModifiedBy>Volcada Tango</cp:lastModifiedBy>
  <cp:revision>100</cp:revision>
  <dcterms:created xsi:type="dcterms:W3CDTF">2018-07-13T07:03:59Z</dcterms:created>
  <dcterms:modified xsi:type="dcterms:W3CDTF">2019-11-05T19:37:07Z</dcterms:modified>
</cp:coreProperties>
</file>