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3" r:id="rId8"/>
    <p:sldId id="261" r:id="rId9"/>
    <p:sldId id="266" r:id="rId10"/>
    <p:sldId id="26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2.5/s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creativecommons.org/licenses/by/2.5/se/deed.en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2" y="6148788"/>
            <a:ext cx="2245190" cy="537056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1" y="0"/>
            <a:ext cx="9596581" cy="3661258"/>
          </a:xfrm>
          <a:prstGeom prst="rect">
            <a:avLst/>
          </a:prstGeom>
          <a:solidFill>
            <a:srgbClr val="1E3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/>
          <p:cNvSpPr/>
          <p:nvPr/>
        </p:nvSpPr>
        <p:spPr>
          <a:xfrm>
            <a:off x="9596582" y="0"/>
            <a:ext cx="2595418" cy="6297283"/>
          </a:xfrm>
          <a:prstGeom prst="rect">
            <a:avLst/>
          </a:prstGeom>
          <a:solidFill>
            <a:srgbClr val="4987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978400" y="3661258"/>
            <a:ext cx="4618182" cy="711109"/>
          </a:xfrm>
          <a:prstGeom prst="rect">
            <a:avLst/>
          </a:prstGeom>
          <a:solidFill>
            <a:srgbClr val="C6D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 rot="5400000">
            <a:off x="-97371" y="604590"/>
            <a:ext cx="1238452" cy="1043708"/>
          </a:xfrm>
          <a:prstGeom prst="triangle">
            <a:avLst/>
          </a:prstGeom>
          <a:solidFill>
            <a:srgbClr val="E3462C"/>
          </a:solidFill>
          <a:ln w="44450" cap="rnd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62050" y="847726"/>
            <a:ext cx="7753350" cy="1114424"/>
          </a:xfrm>
        </p:spPr>
        <p:txBody>
          <a:bodyPr anchor="t">
            <a:normAutofit/>
          </a:bodyPr>
          <a:lstStyle>
            <a:lvl1pPr algn="l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presentation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62050" y="2010418"/>
            <a:ext cx="5124450" cy="75183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 smtClean="0"/>
              <a:t>Creator</a:t>
            </a:r>
            <a:r>
              <a:rPr lang="sv-SE" dirty="0" smtClean="0"/>
              <a:t>, 0000-00-00</a:t>
            </a:r>
            <a:endParaRPr lang="sv-SE" dirty="0"/>
          </a:p>
        </p:txBody>
      </p:sp>
      <p:sp>
        <p:nvSpPr>
          <p:cNvPr id="11" name="Rektangel 10"/>
          <p:cNvSpPr/>
          <p:nvPr/>
        </p:nvSpPr>
        <p:spPr>
          <a:xfrm>
            <a:off x="2418542" y="6453248"/>
            <a:ext cx="968153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|     Chalmers University of Technology   -   </a:t>
            </a:r>
            <a:r>
              <a:rPr lang="en-GB" sz="900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Karolinska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900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Institutet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-   KTH Royal Institute of Technology   -   Lund University </a:t>
            </a:r>
            <a:r>
              <a:rPr lang="en-GB" sz="9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   Stockholm University    -    Swedish University of Agricultural Sciences   -    </a:t>
            </a:r>
            <a:r>
              <a:rPr lang="en-GB" sz="900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Umeå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University   -    University of Gothenburg   -   Uppsala University</a:t>
            </a:r>
            <a:endParaRPr lang="en-GB" sz="900" baseline="30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5999148" y="58571"/>
            <a:ext cx="5517955" cy="1846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00" i="1" dirty="0" smtClean="0">
                <a:solidFill>
                  <a:schemeClr val="bg1">
                    <a:lumMod val="85000"/>
                  </a:schemeClr>
                </a:solidFill>
              </a:rPr>
              <a:t>This work is licensed under a </a:t>
            </a:r>
            <a:r>
              <a:rPr lang="en-US" sz="600" i="1" dirty="0" smtClean="0">
                <a:hlinkClick r:id="rId3"/>
              </a:rPr>
              <a:t>Creative Commons Attribution 2.5 Sweden License</a:t>
            </a:r>
            <a:r>
              <a:rPr lang="en-US" sz="600" i="1" dirty="0" smtClean="0"/>
              <a:t>.</a:t>
            </a:r>
            <a:endParaRPr lang="sv-SE" sz="600" i="1" dirty="0"/>
          </a:p>
        </p:txBody>
      </p:sp>
      <p:pic>
        <p:nvPicPr>
          <p:cNvPr id="5" name="Bildobjekt 4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337" y="119697"/>
            <a:ext cx="517183" cy="18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00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93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0043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9296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785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Page </a:t>
            </a:r>
            <a:r>
              <a:rPr lang="sv-SE" dirty="0" err="1" smtClean="0"/>
              <a:t>title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838200" y="1825624"/>
            <a:ext cx="10515600" cy="456565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dirty="0" err="1" smtClean="0"/>
              <a:t>Subheading</a:t>
            </a:r>
            <a:endParaRPr lang="sv-SE" dirty="0" smtClean="0"/>
          </a:p>
          <a:p>
            <a:pPr lvl="1"/>
            <a:r>
              <a:rPr lang="sv-SE" dirty="0" err="1" smtClean="0"/>
              <a:t>Content</a:t>
            </a:r>
            <a:endParaRPr lang="sv-SE" dirty="0" smtClean="0"/>
          </a:p>
          <a:p>
            <a:pPr lvl="2"/>
            <a:r>
              <a:rPr lang="sv-SE" dirty="0" err="1" smtClean="0"/>
              <a:t>content</a:t>
            </a:r>
            <a:endParaRPr lang="sv-SE" dirty="0" smtClean="0"/>
          </a:p>
          <a:p>
            <a:pPr lvl="3"/>
            <a:r>
              <a:rPr lang="sv-SE" dirty="0" err="1" smtClean="0"/>
              <a:t>content</a:t>
            </a:r>
            <a:endParaRPr lang="sv-SE" dirty="0" smtClean="0"/>
          </a:p>
          <a:p>
            <a:pPr lvl="4"/>
            <a:r>
              <a:rPr lang="sv-SE" dirty="0" err="1" smtClean="0"/>
              <a:t>content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602">
            <a:off x="8112740" y="3248145"/>
            <a:ext cx="6754382" cy="6254509"/>
          </a:xfrm>
          <a:prstGeom prst="rect">
            <a:avLst/>
          </a:prstGeom>
        </p:spPr>
      </p:pic>
      <p:sp>
        <p:nvSpPr>
          <p:cNvPr id="8" name="Likbent triangel 7"/>
          <p:cNvSpPr/>
          <p:nvPr/>
        </p:nvSpPr>
        <p:spPr>
          <a:xfrm rot="5400000">
            <a:off x="-61739" y="636039"/>
            <a:ext cx="785251" cy="661772"/>
          </a:xfrm>
          <a:prstGeom prst="triangle">
            <a:avLst/>
          </a:prstGeom>
          <a:solidFill>
            <a:srgbClr val="E3462C"/>
          </a:solidFill>
          <a:ln w="44450" cap="rnd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961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age no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kbent triangel 2"/>
          <p:cNvSpPr/>
          <p:nvPr/>
        </p:nvSpPr>
        <p:spPr>
          <a:xfrm rot="5400000">
            <a:off x="-61739" y="636039"/>
            <a:ext cx="785251" cy="661772"/>
          </a:xfrm>
          <a:prstGeom prst="triangle">
            <a:avLst/>
          </a:prstGeom>
          <a:solidFill>
            <a:srgbClr val="E3462C"/>
          </a:solidFill>
          <a:ln w="44450" cap="rnd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847850"/>
            <a:ext cx="10515600" cy="455294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dirty="0" err="1" smtClean="0"/>
              <a:t>Subheading</a:t>
            </a:r>
            <a:endParaRPr lang="sv-SE" dirty="0" smtClean="0"/>
          </a:p>
          <a:p>
            <a:pPr lvl="1"/>
            <a:r>
              <a:rPr lang="sv-SE" dirty="0" err="1" smtClean="0"/>
              <a:t>Content</a:t>
            </a:r>
            <a:endParaRPr lang="sv-SE" dirty="0" smtClean="0"/>
          </a:p>
          <a:p>
            <a:pPr lvl="2"/>
            <a:r>
              <a:rPr lang="sv-SE" dirty="0" err="1" smtClean="0"/>
              <a:t>Content</a:t>
            </a:r>
            <a:endParaRPr lang="sv-SE" dirty="0" smtClean="0"/>
          </a:p>
          <a:p>
            <a:pPr lvl="3"/>
            <a:r>
              <a:rPr lang="sv-SE" dirty="0" err="1" smtClean="0"/>
              <a:t>Content</a:t>
            </a:r>
            <a:endParaRPr lang="sv-SE" dirty="0" smtClean="0"/>
          </a:p>
          <a:p>
            <a:pPr lvl="4"/>
            <a:r>
              <a:rPr lang="sv-SE" dirty="0" err="1" smtClean="0"/>
              <a:t>Content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Page </a:t>
            </a:r>
            <a:r>
              <a:rPr lang="sv-SE" dirty="0" err="1" smtClean="0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186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slide with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602">
            <a:off x="8112740" y="3248145"/>
            <a:ext cx="6754382" cy="625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1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2" y="6148784"/>
            <a:ext cx="2245190" cy="537056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0" y="0"/>
            <a:ext cx="12192000" cy="1828801"/>
          </a:xfrm>
          <a:prstGeom prst="rect">
            <a:avLst/>
          </a:prstGeom>
          <a:solidFill>
            <a:srgbClr val="4987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/>
          <p:cNvSpPr/>
          <p:nvPr/>
        </p:nvSpPr>
        <p:spPr>
          <a:xfrm>
            <a:off x="6362998" y="1828799"/>
            <a:ext cx="5829001" cy="4390845"/>
          </a:xfrm>
          <a:prstGeom prst="rect">
            <a:avLst/>
          </a:prstGeom>
          <a:solidFill>
            <a:srgbClr val="1E39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Likbent triangel 4"/>
          <p:cNvSpPr/>
          <p:nvPr/>
        </p:nvSpPr>
        <p:spPr>
          <a:xfrm rot="5400000" flipV="1">
            <a:off x="11030019" y="2676980"/>
            <a:ext cx="1261137" cy="1062826"/>
          </a:xfrm>
          <a:prstGeom prst="triangle">
            <a:avLst/>
          </a:prstGeom>
          <a:solidFill>
            <a:srgbClr val="E3462C"/>
          </a:solidFill>
          <a:ln w="44450" cap="rnd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4087369" y="1828800"/>
            <a:ext cx="2275630" cy="2816352"/>
          </a:xfrm>
          <a:prstGeom prst="rect">
            <a:avLst/>
          </a:prstGeom>
          <a:solidFill>
            <a:srgbClr val="C6D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890933" y="2867025"/>
            <a:ext cx="3152516" cy="7143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Final </a:t>
            </a:r>
            <a:r>
              <a:rPr lang="sv-SE" dirty="0" err="1" smtClean="0"/>
              <a:t>words</a:t>
            </a:r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8126356" y="3781426"/>
            <a:ext cx="2917093" cy="55129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66700" indent="0" algn="l">
              <a:buNone/>
              <a:defRPr/>
            </a:lvl2pPr>
          </a:lstStyle>
          <a:p>
            <a:pPr lvl="0"/>
            <a:r>
              <a:rPr lang="sv-SE" dirty="0" err="1" smtClean="0"/>
              <a:t>Name</a:t>
            </a:r>
            <a:endParaRPr lang="sv-SE" dirty="0" smtClean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26356" y="4337262"/>
            <a:ext cx="2917093" cy="438434"/>
          </a:xfrm>
        </p:spPr>
        <p:txBody>
          <a:bodyPr>
            <a:normAutofit/>
          </a:bodyPr>
          <a:lstStyle>
            <a:lvl1pPr marL="0" indent="0">
              <a:buNone/>
              <a:defRPr sz="1050" i="1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sv-SE" dirty="0" smtClean="0"/>
              <a:t>E-mail</a:t>
            </a:r>
          </a:p>
        </p:txBody>
      </p:sp>
      <p:sp>
        <p:nvSpPr>
          <p:cNvPr id="15" name="Platshållare för text 14"/>
          <p:cNvSpPr>
            <a:spLocks noGrp="1"/>
          </p:cNvSpPr>
          <p:nvPr>
            <p:ph type="body" sz="quarter" idx="12" hasCustomPrompt="1"/>
          </p:nvPr>
        </p:nvSpPr>
        <p:spPr>
          <a:xfrm>
            <a:off x="8126356" y="4775696"/>
            <a:ext cx="2917093" cy="352425"/>
          </a:xfrm>
        </p:spPr>
        <p:txBody>
          <a:bodyPr>
            <a:noAutofit/>
          </a:bodyPr>
          <a:lstStyle>
            <a:lvl1pPr marL="0" indent="0">
              <a:buNone/>
              <a:defRPr sz="1050" i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 err="1" smtClean="0"/>
              <a:t>Website</a:t>
            </a:r>
            <a:endParaRPr lang="sv-SE" dirty="0" smtClean="0"/>
          </a:p>
        </p:txBody>
      </p:sp>
      <p:sp>
        <p:nvSpPr>
          <p:cNvPr id="17" name="Rektangel 16"/>
          <p:cNvSpPr/>
          <p:nvPr/>
        </p:nvSpPr>
        <p:spPr>
          <a:xfrm>
            <a:off x="2418542" y="6453248"/>
            <a:ext cx="968153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|     Chalmers University of Technology   -   </a:t>
            </a:r>
            <a:r>
              <a:rPr lang="en-GB" sz="900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Karolinska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900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Institutet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-   KTH Royal Institute of Technology   -   Lund University </a:t>
            </a:r>
            <a:r>
              <a:rPr lang="en-GB" sz="9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    Stockholm University    -    Swedish University of Agricultural Sciences   -    </a:t>
            </a:r>
            <a:r>
              <a:rPr lang="en-GB" sz="900" baseline="30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Umeå</a:t>
            </a:r>
            <a:r>
              <a:rPr lang="en-GB" sz="9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University   -    University of Gothenburg   -   Uppsala University</a:t>
            </a:r>
            <a:endParaRPr lang="en-GB" sz="900" baseline="30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1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374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857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AE9949-68E4-4521-98F6-BD972699E633}" type="datetimeFigureOut">
              <a:rPr lang="sv-SE" smtClean="0"/>
              <a:t>2019-12-03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A4DAF5-3F3B-40E9-BBE5-021D55E207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579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35149"/>
            <a:ext cx="10515600" cy="4546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3"/>
          </p:nvPr>
        </p:nvSpPr>
        <p:spPr>
          <a:xfrm>
            <a:off x="838200" y="6400799"/>
            <a:ext cx="10515600" cy="327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548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80975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71450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tabLst>
          <a:tab pos="714375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90600" indent="-180975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80975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Facilitating metadata needs for multiple research domains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Johan Fihn Marberg, Sara Svensson, Sofia Agnesten, 2019-12-03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249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Thanks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8126356" y="3781426"/>
            <a:ext cx="2917093" cy="300123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Johan Fihn Marberg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8126355" y="4081549"/>
            <a:ext cx="2917093" cy="438434"/>
          </a:xfrm>
        </p:spPr>
        <p:txBody>
          <a:bodyPr/>
          <a:lstStyle/>
          <a:p>
            <a:r>
              <a:rPr lang="sv-SE" dirty="0" smtClean="0"/>
              <a:t>johan.fihn@snd.gu.se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8126355" y="4802205"/>
            <a:ext cx="2917093" cy="352425"/>
          </a:xfrm>
        </p:spPr>
        <p:txBody>
          <a:bodyPr/>
          <a:lstStyle/>
          <a:p>
            <a:r>
              <a:rPr lang="sv-SE" dirty="0" smtClean="0"/>
              <a:t>https://snd.gu.se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80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idx="4294967295"/>
          </p:nvPr>
        </p:nvSpPr>
        <p:spPr>
          <a:xfrm>
            <a:off x="1007533" y="2744258"/>
            <a:ext cx="10515600" cy="1325563"/>
          </a:xfrm>
        </p:spPr>
        <p:txBody>
          <a:bodyPr/>
          <a:lstStyle/>
          <a:p>
            <a:r>
              <a:rPr lang="sv-SE" dirty="0" smtClean="0"/>
              <a:t>Researchers </a:t>
            </a:r>
            <a:r>
              <a:rPr lang="sv-SE" dirty="0" err="1" smtClean="0"/>
              <a:t>don’t</a:t>
            </a:r>
            <a:r>
              <a:rPr lang="sv-SE" dirty="0" smtClean="0"/>
              <a:t> talk the same </a:t>
            </a:r>
            <a:r>
              <a:rPr lang="sv-SE" dirty="0" err="1" smtClean="0"/>
              <a:t>language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552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Varieties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Metadata </a:t>
            </a:r>
            <a:r>
              <a:rPr lang="sv-SE" dirty="0" err="1" smtClean="0"/>
              <a:t>fields</a:t>
            </a:r>
            <a:endParaRPr lang="sv-SE" dirty="0" smtClean="0"/>
          </a:p>
          <a:p>
            <a:r>
              <a:rPr lang="sv-SE" dirty="0" err="1" smtClean="0"/>
              <a:t>Naming</a:t>
            </a:r>
            <a:endParaRPr lang="sv-SE" dirty="0" smtClean="0"/>
          </a:p>
          <a:p>
            <a:r>
              <a:rPr lang="sv-SE" dirty="0" err="1" smtClean="0"/>
              <a:t>Controlled</a:t>
            </a:r>
            <a:r>
              <a:rPr lang="sv-SE" dirty="0" smtClean="0"/>
              <a:t> </a:t>
            </a:r>
            <a:r>
              <a:rPr lang="sv-SE" dirty="0" err="1" smtClean="0"/>
              <a:t>vocabularies</a:t>
            </a:r>
            <a:endParaRPr lang="sv-SE" dirty="0" smtClean="0"/>
          </a:p>
          <a:p>
            <a:r>
              <a:rPr lang="sv-SE" dirty="0" err="1" smtClean="0"/>
              <a:t>Ontologies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496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Considerations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creating</a:t>
            </a:r>
            <a:r>
              <a:rPr lang="sv-SE" dirty="0" smtClean="0"/>
              <a:t> a </a:t>
            </a:r>
            <a:r>
              <a:rPr lang="sv-SE" dirty="0" err="1" smtClean="0"/>
              <a:t>profile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Scale</a:t>
            </a:r>
            <a:endParaRPr lang="sv-SE" dirty="0" smtClean="0"/>
          </a:p>
          <a:p>
            <a:r>
              <a:rPr lang="sv-SE" dirty="0" err="1" smtClean="0"/>
              <a:t>Level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description</a:t>
            </a:r>
            <a:endParaRPr lang="sv-SE" dirty="0" smtClean="0"/>
          </a:p>
          <a:p>
            <a:r>
              <a:rPr lang="sv-SE" dirty="0" err="1" smtClean="0"/>
              <a:t>Variance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data </a:t>
            </a:r>
            <a:r>
              <a:rPr lang="sv-SE" dirty="0" err="1" smtClean="0"/>
              <a:t>types</a:t>
            </a:r>
            <a:r>
              <a:rPr lang="sv-SE" dirty="0" smtClean="0"/>
              <a:t> </a:t>
            </a:r>
            <a:r>
              <a:rPr lang="sv-SE" dirty="0" err="1" smtClean="0"/>
              <a:t>within</a:t>
            </a:r>
            <a:r>
              <a:rPr lang="sv-SE" dirty="0" smtClean="0"/>
              <a:t> the </a:t>
            </a:r>
            <a:r>
              <a:rPr lang="sv-SE" dirty="0" err="1" smtClean="0"/>
              <a:t>domain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232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Development</a:t>
            </a:r>
            <a:r>
              <a:rPr lang="sv-SE" dirty="0" smtClean="0"/>
              <a:t> process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Iterative</a:t>
            </a:r>
            <a:r>
              <a:rPr lang="sv-SE" dirty="0" smtClean="0"/>
              <a:t> process</a:t>
            </a:r>
          </a:p>
          <a:p>
            <a:r>
              <a:rPr lang="sv-SE" dirty="0" err="1" smtClean="0"/>
              <a:t>Domain</a:t>
            </a:r>
            <a:r>
              <a:rPr lang="sv-SE" dirty="0" smtClean="0"/>
              <a:t> expert input</a:t>
            </a:r>
          </a:p>
          <a:p>
            <a:r>
              <a:rPr lang="sv-SE" dirty="0" err="1" smtClean="0"/>
              <a:t>Requirements</a:t>
            </a:r>
            <a:r>
              <a:rPr lang="sv-SE" dirty="0" smtClean="0"/>
              <a:t> from standards and FAIR</a:t>
            </a:r>
          </a:p>
          <a:p>
            <a:r>
              <a:rPr lang="sv-SE" dirty="0" smtClean="0"/>
              <a:t>Lots and lots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discussions</a:t>
            </a:r>
            <a:endParaRPr lang="sv-SE" dirty="0" smtClean="0"/>
          </a:p>
          <a:p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domain</a:t>
            </a:r>
            <a:r>
              <a:rPr lang="sv-SE" dirty="0" smtClean="0"/>
              <a:t> </a:t>
            </a:r>
            <a:r>
              <a:rPr lang="sv-SE" dirty="0" err="1" smtClean="0"/>
              <a:t>profile</a:t>
            </a:r>
            <a:r>
              <a:rPr lang="sv-SE" dirty="0" smtClean="0"/>
              <a:t> </a:t>
            </a:r>
            <a:r>
              <a:rPr lang="sv-SE" dirty="0" err="1" smtClean="0"/>
              <a:t>developed</a:t>
            </a:r>
            <a:r>
              <a:rPr lang="sv-SE" dirty="0" smtClean="0"/>
              <a:t> </a:t>
            </a:r>
            <a:r>
              <a:rPr lang="sv-SE" dirty="0" err="1" smtClean="0"/>
              <a:t>independently</a:t>
            </a:r>
            <a:endParaRPr lang="sv-SE" dirty="0" smtClean="0"/>
          </a:p>
          <a:p>
            <a:r>
              <a:rPr lang="sv-SE" dirty="0" err="1" smtClean="0"/>
              <a:t>Finding</a:t>
            </a:r>
            <a:r>
              <a:rPr lang="sv-SE" dirty="0" smtClean="0"/>
              <a:t> the common elements</a:t>
            </a:r>
          </a:p>
          <a:p>
            <a:r>
              <a:rPr lang="sv-SE" dirty="0" err="1" smtClean="0"/>
              <a:t>Considerations</a:t>
            </a:r>
            <a:r>
              <a:rPr lang="sv-SE" dirty="0" smtClean="0"/>
              <a:t> taken for </a:t>
            </a:r>
            <a:r>
              <a:rPr lang="sv-SE" dirty="0" err="1" smtClean="0"/>
              <a:t>programming</a:t>
            </a:r>
            <a:r>
              <a:rPr lang="sv-SE" dirty="0" smtClean="0"/>
              <a:t> </a:t>
            </a:r>
            <a:r>
              <a:rPr lang="sv-SE" dirty="0" err="1" smtClean="0"/>
              <a:t>time</a:t>
            </a:r>
            <a:r>
              <a:rPr lang="sv-SE" dirty="0" smtClean="0"/>
              <a:t> / IT system adaptations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372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SND Common Metadata </a:t>
            </a:r>
            <a:r>
              <a:rPr lang="sv-SE" dirty="0" err="1" smtClean="0"/>
              <a:t>Profile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 smtClean="0"/>
              <a:t>Developed</a:t>
            </a:r>
            <a:r>
              <a:rPr lang="sv-SE" dirty="0" smtClean="0"/>
              <a:t> </a:t>
            </a:r>
            <a:r>
              <a:rPr lang="sv-SE" dirty="0" err="1" smtClean="0"/>
              <a:t>together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expertise</a:t>
            </a:r>
            <a:r>
              <a:rPr lang="sv-SE" dirty="0" smtClean="0"/>
              <a:t> from different research </a:t>
            </a:r>
            <a:r>
              <a:rPr lang="sv-SE" dirty="0" err="1" smtClean="0"/>
              <a:t>domains</a:t>
            </a:r>
            <a:endParaRPr lang="sv-SE" dirty="0" smtClean="0"/>
          </a:p>
          <a:p>
            <a:r>
              <a:rPr lang="sv-SE" dirty="0" err="1" smtClean="0"/>
              <a:t>Considerations</a:t>
            </a:r>
            <a:r>
              <a:rPr lang="sv-SE" dirty="0" smtClean="0"/>
              <a:t> from FAIR, standards and ERIC </a:t>
            </a:r>
            <a:r>
              <a:rPr lang="sv-SE" dirty="0" err="1" smtClean="0"/>
              <a:t>requirements</a:t>
            </a:r>
            <a:endParaRPr lang="sv-SE" dirty="0"/>
          </a:p>
          <a:p>
            <a:r>
              <a:rPr lang="sv-SE" dirty="0" err="1" smtClean="0"/>
              <a:t>Contains</a:t>
            </a:r>
            <a:r>
              <a:rPr lang="sv-SE" dirty="0" smtClean="0"/>
              <a:t> ~100 </a:t>
            </a:r>
            <a:r>
              <a:rPr lang="sv-SE" dirty="0" err="1" smtClean="0"/>
              <a:t>fields</a:t>
            </a:r>
            <a:r>
              <a:rPr lang="sv-SE" dirty="0" smtClean="0"/>
              <a:t> common to all </a:t>
            </a:r>
            <a:r>
              <a:rPr lang="sv-SE" dirty="0" err="1" smtClean="0"/>
              <a:t>domains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which</a:t>
            </a:r>
            <a:r>
              <a:rPr lang="sv-SE" dirty="0" smtClean="0"/>
              <a:t> 16 </a:t>
            </a:r>
            <a:r>
              <a:rPr lang="sv-SE" dirty="0" err="1" smtClean="0"/>
              <a:t>fields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considered</a:t>
            </a:r>
            <a:r>
              <a:rPr lang="sv-SE" dirty="0" smtClean="0"/>
              <a:t> the minimal </a:t>
            </a:r>
            <a:r>
              <a:rPr lang="sv-SE" dirty="0" err="1" smtClean="0"/>
              <a:t>level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metadata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sz="1500" dirty="0" err="1" smtClean="0"/>
              <a:t>Title</a:t>
            </a:r>
            <a:r>
              <a:rPr lang="sv-SE" sz="1500" dirty="0" smtClean="0"/>
              <a:t>					</a:t>
            </a:r>
            <a:r>
              <a:rPr lang="sv-SE" sz="1500" dirty="0" err="1" smtClean="0"/>
              <a:t>Description</a:t>
            </a:r>
            <a:endParaRPr lang="sv-SE" sz="1500" dirty="0"/>
          </a:p>
          <a:p>
            <a:pPr marL="0" indent="0">
              <a:buNone/>
            </a:pPr>
            <a:r>
              <a:rPr lang="sv-SE" sz="1500" dirty="0" smtClean="0"/>
              <a:t>Access </a:t>
            </a:r>
            <a:r>
              <a:rPr lang="sv-SE" sz="1500" dirty="0" err="1" smtClean="0"/>
              <a:t>level</a:t>
            </a:r>
            <a:r>
              <a:rPr lang="sv-SE" sz="1500" dirty="0" smtClean="0"/>
              <a:t>				Principal				</a:t>
            </a:r>
          </a:p>
          <a:p>
            <a:pPr marL="0" indent="0">
              <a:buNone/>
            </a:pPr>
            <a:r>
              <a:rPr lang="sv-SE" sz="1500" dirty="0" err="1" smtClean="0"/>
              <a:t>Responsible</a:t>
            </a:r>
            <a:r>
              <a:rPr lang="sv-SE" sz="1500" dirty="0" smtClean="0"/>
              <a:t> </a:t>
            </a:r>
            <a:r>
              <a:rPr lang="sv-SE" sz="1500" dirty="0" err="1" smtClean="0"/>
              <a:t>department</a:t>
            </a:r>
            <a:r>
              <a:rPr lang="sv-SE" sz="1500" dirty="0" smtClean="0"/>
              <a:t>/</a:t>
            </a:r>
            <a:r>
              <a:rPr lang="sv-SE" sz="1500" dirty="0" err="1" smtClean="0"/>
              <a:t>unit</a:t>
            </a:r>
            <a:r>
              <a:rPr lang="sv-SE" sz="1500" dirty="0" smtClean="0"/>
              <a:t>			</a:t>
            </a:r>
            <a:r>
              <a:rPr lang="sv-SE" sz="1500" dirty="0" err="1" smtClean="0"/>
              <a:t>Language</a:t>
            </a:r>
            <a:endParaRPr lang="sv-SE" sz="1500" dirty="0" smtClean="0"/>
          </a:p>
          <a:p>
            <a:pPr marL="0" indent="0">
              <a:buNone/>
            </a:pPr>
            <a:r>
              <a:rPr lang="sv-SE" sz="1500" dirty="0" err="1" smtClean="0"/>
              <a:t>Creator</a:t>
            </a:r>
            <a:r>
              <a:rPr lang="sv-SE" sz="1500" dirty="0"/>
              <a:t>	</a:t>
            </a:r>
            <a:r>
              <a:rPr lang="sv-SE" sz="1500" dirty="0" smtClean="0"/>
              <a:t>				</a:t>
            </a:r>
            <a:r>
              <a:rPr lang="sv-SE" sz="1500" dirty="0" err="1" smtClean="0"/>
              <a:t>Publication</a:t>
            </a:r>
            <a:r>
              <a:rPr lang="sv-SE" sz="1500" dirty="0" smtClean="0"/>
              <a:t> date</a:t>
            </a:r>
          </a:p>
          <a:p>
            <a:pPr marL="0" indent="0">
              <a:buNone/>
            </a:pPr>
            <a:r>
              <a:rPr lang="sv-SE" sz="1500" dirty="0" smtClean="0"/>
              <a:t>Contact for data				</a:t>
            </a:r>
            <a:r>
              <a:rPr lang="sv-SE" sz="1500" dirty="0" err="1" smtClean="0"/>
              <a:t>Subject</a:t>
            </a:r>
            <a:r>
              <a:rPr lang="sv-SE" sz="1500" dirty="0" smtClean="0"/>
              <a:t> area</a:t>
            </a:r>
          </a:p>
          <a:p>
            <a:pPr marL="0" indent="0">
              <a:buNone/>
            </a:pPr>
            <a:r>
              <a:rPr lang="sv-SE" sz="1500" dirty="0" smtClean="0"/>
              <a:t>Data </a:t>
            </a:r>
            <a:r>
              <a:rPr lang="sv-SE" sz="1500" dirty="0" err="1" smtClean="0"/>
              <a:t>contains</a:t>
            </a:r>
            <a:r>
              <a:rPr lang="sv-SE" sz="1500" dirty="0" smtClean="0"/>
              <a:t> personal information			</a:t>
            </a:r>
            <a:r>
              <a:rPr lang="sv-SE" sz="1500" dirty="0" err="1" smtClean="0"/>
              <a:t>Keywords</a:t>
            </a:r>
            <a:endParaRPr lang="sv-SE" sz="1500" dirty="0" smtClean="0"/>
          </a:p>
          <a:p>
            <a:pPr marL="0" indent="0">
              <a:buNone/>
            </a:pPr>
            <a:r>
              <a:rPr lang="sv-SE" sz="1500" dirty="0" smtClean="0"/>
              <a:t>Data </a:t>
            </a:r>
            <a:r>
              <a:rPr lang="sv-SE" sz="1500" dirty="0" err="1" smtClean="0"/>
              <a:t>contains</a:t>
            </a:r>
            <a:r>
              <a:rPr lang="sv-SE" sz="1500" dirty="0" smtClean="0"/>
              <a:t> </a:t>
            </a:r>
            <a:r>
              <a:rPr lang="sv-SE" sz="1500" dirty="0" err="1" smtClean="0"/>
              <a:t>other</a:t>
            </a:r>
            <a:r>
              <a:rPr lang="sv-SE" sz="1500" dirty="0" smtClean="0"/>
              <a:t> </a:t>
            </a:r>
            <a:r>
              <a:rPr lang="sv-SE" sz="1500" dirty="0" err="1" smtClean="0"/>
              <a:t>protected</a:t>
            </a:r>
            <a:r>
              <a:rPr lang="sv-SE" sz="1500" dirty="0" smtClean="0"/>
              <a:t> information		</a:t>
            </a:r>
            <a:r>
              <a:rPr lang="sv-SE" sz="1500" dirty="0" err="1" smtClean="0"/>
              <a:t>Title</a:t>
            </a:r>
            <a:r>
              <a:rPr lang="sv-SE" sz="1500" dirty="0" smtClean="0"/>
              <a:t> </a:t>
            </a:r>
            <a:r>
              <a:rPr lang="sv-SE" sz="1500" dirty="0" err="1" smtClean="0"/>
              <a:t>of</a:t>
            </a:r>
            <a:r>
              <a:rPr lang="sv-SE" sz="1500" dirty="0" smtClean="0"/>
              <a:t> </a:t>
            </a:r>
            <a:r>
              <a:rPr lang="sv-SE" sz="1500" dirty="0" err="1" smtClean="0"/>
              <a:t>dataset</a:t>
            </a:r>
            <a:endParaRPr lang="sv-SE" sz="1500" dirty="0" smtClean="0"/>
          </a:p>
          <a:p>
            <a:pPr marL="0" indent="0">
              <a:buNone/>
            </a:pPr>
            <a:r>
              <a:rPr lang="sv-SE" sz="1500" dirty="0" smtClean="0"/>
              <a:t>Data format / data </a:t>
            </a:r>
            <a:r>
              <a:rPr lang="sv-SE" sz="1500" dirty="0" err="1" smtClean="0"/>
              <a:t>structure</a:t>
            </a:r>
            <a:r>
              <a:rPr lang="sv-SE" sz="1500" dirty="0" smtClean="0"/>
              <a:t>			</a:t>
            </a:r>
            <a:r>
              <a:rPr lang="sv-SE" sz="1500" dirty="0" err="1" smtClean="0"/>
              <a:t>Dataset</a:t>
            </a:r>
            <a:r>
              <a:rPr lang="sv-SE" sz="1500" dirty="0" smtClean="0"/>
              <a:t> version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8701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domain</a:t>
            </a:r>
            <a:r>
              <a:rPr lang="sv-SE" dirty="0" smtClean="0"/>
              <a:t> </a:t>
            </a:r>
            <a:r>
              <a:rPr lang="sv-SE" dirty="0" err="1" smtClean="0"/>
              <a:t>specific</a:t>
            </a:r>
            <a:r>
              <a:rPr lang="sv-SE" dirty="0" smtClean="0"/>
              <a:t> </a:t>
            </a:r>
            <a:r>
              <a:rPr lang="sv-SE" dirty="0" err="1" smtClean="0"/>
              <a:t>profiles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Social science</a:t>
            </a:r>
          </a:p>
          <a:p>
            <a:pPr lvl="1"/>
            <a:r>
              <a:rPr lang="sv-SE" dirty="0" smtClean="0"/>
              <a:t>CESSDA </a:t>
            </a:r>
            <a:r>
              <a:rPr lang="sv-SE" dirty="0" smtClean="0"/>
              <a:t>CMM (DDI-L)</a:t>
            </a:r>
            <a:endParaRPr lang="sv-SE" dirty="0" smtClean="0"/>
          </a:p>
          <a:p>
            <a:pPr lvl="1"/>
            <a:r>
              <a:rPr lang="sv-SE" dirty="0" smtClean="0"/>
              <a:t>DDI CV</a:t>
            </a:r>
          </a:p>
          <a:p>
            <a:r>
              <a:rPr lang="sv-SE" dirty="0" smtClean="0"/>
              <a:t>Medical and </a:t>
            </a:r>
            <a:r>
              <a:rPr lang="sv-SE" dirty="0" err="1" smtClean="0"/>
              <a:t>health</a:t>
            </a:r>
            <a:r>
              <a:rPr lang="sv-SE" dirty="0" smtClean="0"/>
              <a:t> </a:t>
            </a:r>
            <a:r>
              <a:rPr lang="sv-SE" dirty="0" err="1" smtClean="0"/>
              <a:t>sciences</a:t>
            </a:r>
            <a:endParaRPr lang="sv-SE" dirty="0" smtClean="0"/>
          </a:p>
          <a:p>
            <a:pPr lvl="1"/>
            <a:r>
              <a:rPr lang="sv-SE" dirty="0" err="1" smtClean="0"/>
              <a:t>Custom</a:t>
            </a:r>
            <a:endParaRPr lang="sv-SE" dirty="0" smtClean="0"/>
          </a:p>
          <a:p>
            <a:pPr lvl="1"/>
            <a:r>
              <a:rPr lang="sv-SE" dirty="0" err="1" smtClean="0"/>
              <a:t>MeSH</a:t>
            </a:r>
            <a:endParaRPr lang="sv-SE" dirty="0" smtClean="0"/>
          </a:p>
          <a:p>
            <a:r>
              <a:rPr lang="sv-SE" dirty="0" smtClean="0"/>
              <a:t>Earth and </a:t>
            </a:r>
            <a:r>
              <a:rPr lang="sv-SE" dirty="0" err="1" smtClean="0"/>
              <a:t>environmental</a:t>
            </a:r>
            <a:r>
              <a:rPr lang="sv-SE" dirty="0" smtClean="0"/>
              <a:t> </a:t>
            </a:r>
            <a:r>
              <a:rPr lang="sv-SE" dirty="0" err="1" smtClean="0"/>
              <a:t>sciences</a:t>
            </a:r>
            <a:endParaRPr lang="sv-SE" dirty="0" smtClean="0"/>
          </a:p>
          <a:p>
            <a:pPr lvl="1"/>
            <a:r>
              <a:rPr lang="sv-SE" dirty="0" err="1" smtClean="0"/>
              <a:t>Inspire</a:t>
            </a:r>
            <a:r>
              <a:rPr lang="sv-SE" dirty="0" smtClean="0"/>
              <a:t> (ISO 19139)</a:t>
            </a:r>
          </a:p>
          <a:p>
            <a:pPr lvl="1"/>
            <a:r>
              <a:rPr lang="sv-SE" dirty="0" smtClean="0"/>
              <a:t>GCMD</a:t>
            </a:r>
          </a:p>
          <a:p>
            <a:r>
              <a:rPr lang="sv-SE" dirty="0" err="1" smtClean="0"/>
              <a:t>Language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endParaRPr lang="sv-SE" dirty="0" smtClean="0"/>
          </a:p>
          <a:p>
            <a:pPr lvl="1"/>
            <a:r>
              <a:rPr lang="sv-SE" dirty="0" smtClean="0"/>
              <a:t>CMDI Meta-</a:t>
            </a:r>
            <a:r>
              <a:rPr lang="sv-SE" dirty="0" err="1" smtClean="0"/>
              <a:t>Share</a:t>
            </a:r>
            <a:endParaRPr lang="sv-SE" dirty="0" smtClean="0"/>
          </a:p>
          <a:p>
            <a:r>
              <a:rPr lang="sv-SE" dirty="0" err="1" smtClean="0"/>
              <a:t>Archaelogy</a:t>
            </a:r>
            <a:r>
              <a:rPr lang="sv-SE" dirty="0" smtClean="0"/>
              <a:t> and </a:t>
            </a:r>
            <a:r>
              <a:rPr lang="sv-SE" dirty="0" err="1" smtClean="0"/>
              <a:t>history</a:t>
            </a:r>
            <a:endParaRPr lang="sv-SE" dirty="0" smtClean="0"/>
          </a:p>
          <a:p>
            <a:pPr lvl="1"/>
            <a:r>
              <a:rPr lang="sv-SE" dirty="0" smtClean="0"/>
              <a:t>CIDOC-CRM</a:t>
            </a:r>
          </a:p>
          <a:p>
            <a:pPr lvl="1"/>
            <a:r>
              <a:rPr lang="sv-SE" dirty="0" smtClean="0"/>
              <a:t>AAT</a:t>
            </a:r>
          </a:p>
          <a:p>
            <a:endParaRPr lang="sv-SE" dirty="0"/>
          </a:p>
          <a:p>
            <a:pPr marL="0" indent="0">
              <a:buNone/>
            </a:pPr>
            <a:endParaRPr lang="sv-SE" sz="150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31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Drawbacks and delimitations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Project/</a:t>
            </a:r>
            <a:r>
              <a:rPr lang="sv-SE" dirty="0" err="1" smtClean="0"/>
              <a:t>Study</a:t>
            </a:r>
            <a:r>
              <a:rPr lang="sv-SE" dirty="0" smtClean="0"/>
              <a:t> vs </a:t>
            </a:r>
            <a:r>
              <a:rPr lang="sv-SE" dirty="0" err="1" smtClean="0"/>
              <a:t>dataset</a:t>
            </a:r>
            <a:endParaRPr lang="sv-SE" dirty="0" smtClean="0"/>
          </a:p>
          <a:p>
            <a:r>
              <a:rPr lang="sv-SE" dirty="0" err="1" smtClean="0"/>
              <a:t>Quantitative</a:t>
            </a:r>
            <a:r>
              <a:rPr lang="sv-SE" dirty="0" smtClean="0"/>
              <a:t> vs </a:t>
            </a:r>
            <a:r>
              <a:rPr lang="sv-SE" dirty="0" err="1" smtClean="0"/>
              <a:t>qualitative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Time</a:t>
            </a:r>
            <a:r>
              <a:rPr lang="sv-SE" dirty="0" smtClean="0"/>
              <a:t> </a:t>
            </a:r>
            <a:r>
              <a:rPr lang="sv-SE" dirty="0" err="1" smtClean="0"/>
              <a:t>constraints</a:t>
            </a:r>
            <a:r>
              <a:rPr lang="sv-SE" dirty="0" smtClean="0"/>
              <a:t> </a:t>
            </a:r>
            <a:r>
              <a:rPr lang="sv-SE" dirty="0" err="1" smtClean="0"/>
              <a:t>put</a:t>
            </a:r>
            <a:r>
              <a:rPr lang="sv-SE" dirty="0" smtClean="0"/>
              <a:t> limits on </a:t>
            </a:r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could</a:t>
            </a:r>
            <a:r>
              <a:rPr lang="sv-SE" dirty="0" smtClean="0"/>
              <a:t> be </a:t>
            </a:r>
            <a:r>
              <a:rPr lang="sv-SE" dirty="0" err="1" smtClean="0"/>
              <a:t>included</a:t>
            </a:r>
            <a:r>
              <a:rPr lang="sv-SE" dirty="0" smtClean="0"/>
              <a:t> in the systems</a:t>
            </a:r>
          </a:p>
          <a:p>
            <a:pPr lvl="1"/>
            <a:r>
              <a:rPr lang="sv-SE" dirty="0" err="1" smtClean="0"/>
              <a:t>Compromises</a:t>
            </a:r>
            <a:r>
              <a:rPr lang="sv-SE" dirty="0" smtClean="0"/>
              <a:t> on </a:t>
            </a:r>
            <a:r>
              <a:rPr lang="sv-SE" dirty="0" err="1" smtClean="0"/>
              <a:t>level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description</a:t>
            </a:r>
            <a:endParaRPr lang="sv-SE" dirty="0" smtClean="0"/>
          </a:p>
          <a:p>
            <a:pPr lvl="1"/>
            <a:r>
              <a:rPr lang="sv-SE" dirty="0" err="1" smtClean="0"/>
              <a:t>Phase</a:t>
            </a:r>
            <a:r>
              <a:rPr lang="sv-SE" dirty="0" smtClean="0"/>
              <a:t> 2 </a:t>
            </a:r>
            <a:r>
              <a:rPr lang="sv-SE" dirty="0" err="1" smtClean="0"/>
              <a:t>project</a:t>
            </a:r>
            <a:r>
              <a:rPr lang="sv-SE" dirty="0" smtClean="0"/>
              <a:t> in 2020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238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/>
              <a:t>l</a:t>
            </a:r>
            <a:r>
              <a:rPr lang="sv-SE" dirty="0" err="1" smtClean="0"/>
              <a:t>anguage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r>
              <a:rPr lang="sv-SE" dirty="0" smtClean="0"/>
              <a:t> </a:t>
            </a:r>
            <a:r>
              <a:rPr lang="sv-SE" dirty="0" err="1" smtClean="0"/>
              <a:t>profile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 smtClean="0"/>
              <a:t>Started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OLAC</a:t>
            </a:r>
          </a:p>
          <a:p>
            <a:r>
              <a:rPr lang="sv-SE" dirty="0" err="1" smtClean="0"/>
              <a:t>Switched</a:t>
            </a:r>
            <a:r>
              <a:rPr lang="sv-SE" dirty="0" smtClean="0"/>
              <a:t> to Meta-</a:t>
            </a:r>
            <a:r>
              <a:rPr lang="sv-SE" dirty="0" err="1" smtClean="0"/>
              <a:t>Share</a:t>
            </a:r>
            <a:endParaRPr lang="sv-SE" dirty="0" smtClean="0"/>
          </a:p>
          <a:p>
            <a:r>
              <a:rPr lang="sv-SE" dirty="0" err="1" smtClean="0"/>
              <a:t>Profile</a:t>
            </a:r>
            <a:r>
              <a:rPr lang="sv-SE" dirty="0" smtClean="0"/>
              <a:t> </a:t>
            </a:r>
            <a:r>
              <a:rPr lang="sv-SE" dirty="0" smtClean="0"/>
              <a:t>in </a:t>
            </a:r>
            <a:r>
              <a:rPr lang="sv-SE" dirty="0" smtClean="0"/>
              <a:t>CMDI </a:t>
            </a:r>
            <a:r>
              <a:rPr lang="sv-SE" dirty="0" smtClean="0"/>
              <a:t>(Component Metadata </a:t>
            </a:r>
            <a:r>
              <a:rPr lang="sv-SE" dirty="0" err="1" smtClean="0"/>
              <a:t>Framework</a:t>
            </a:r>
            <a:r>
              <a:rPr lang="sv-SE" dirty="0" smtClean="0"/>
              <a:t>)</a:t>
            </a:r>
          </a:p>
          <a:p>
            <a:endParaRPr lang="sv-SE" dirty="0"/>
          </a:p>
          <a:p>
            <a:r>
              <a:rPr lang="sv-SE" dirty="0" smtClean="0"/>
              <a:t>Different </a:t>
            </a:r>
            <a:r>
              <a:rPr lang="sv-SE" dirty="0" err="1" smtClean="0"/>
              <a:t>resource</a:t>
            </a:r>
            <a:r>
              <a:rPr lang="sv-SE" dirty="0" smtClean="0"/>
              <a:t> </a:t>
            </a:r>
            <a:r>
              <a:rPr lang="sv-SE" dirty="0" err="1" smtClean="0"/>
              <a:t>types</a:t>
            </a:r>
            <a:r>
              <a:rPr lang="sv-SE" dirty="0" smtClean="0"/>
              <a:t> </a:t>
            </a:r>
            <a:r>
              <a:rPr lang="sv-SE" dirty="0" err="1" smtClean="0"/>
              <a:t>demanding</a:t>
            </a:r>
            <a:r>
              <a:rPr lang="sv-SE" dirty="0" smtClean="0"/>
              <a:t> different metadata </a:t>
            </a:r>
            <a:r>
              <a:rPr lang="sv-SE" dirty="0" err="1" smtClean="0"/>
              <a:t>fields</a:t>
            </a:r>
            <a:endParaRPr lang="sv-SE" dirty="0" smtClean="0"/>
          </a:p>
          <a:p>
            <a:pPr lvl="1"/>
            <a:r>
              <a:rPr lang="sv-SE" dirty="0" err="1" smtClean="0"/>
              <a:t>Lexical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endParaRPr lang="sv-SE" dirty="0" smtClean="0"/>
          </a:p>
          <a:p>
            <a:pPr lvl="1"/>
            <a:r>
              <a:rPr lang="sv-SE" dirty="0" smtClean="0"/>
              <a:t>Tools and services</a:t>
            </a:r>
          </a:p>
          <a:p>
            <a:pPr lvl="1"/>
            <a:r>
              <a:rPr lang="sv-SE" dirty="0" err="1" smtClean="0"/>
              <a:t>Language</a:t>
            </a:r>
            <a:r>
              <a:rPr lang="sv-SE" dirty="0" smtClean="0"/>
              <a:t> </a:t>
            </a:r>
            <a:r>
              <a:rPr lang="sv-SE" dirty="0" err="1" smtClean="0"/>
              <a:t>description</a:t>
            </a:r>
            <a:endParaRPr lang="sv-SE" dirty="0" smtClean="0"/>
          </a:p>
          <a:p>
            <a:pPr lvl="1"/>
            <a:r>
              <a:rPr lang="sv-SE" dirty="0" smtClean="0"/>
              <a:t>Corpus</a:t>
            </a:r>
          </a:p>
          <a:p>
            <a:pPr lvl="2"/>
            <a:r>
              <a:rPr lang="sv-SE" dirty="0" smtClean="0"/>
              <a:t>Text</a:t>
            </a:r>
          </a:p>
          <a:p>
            <a:pPr lvl="2"/>
            <a:r>
              <a:rPr lang="sv-SE" dirty="0" smtClean="0"/>
              <a:t>Image</a:t>
            </a:r>
          </a:p>
          <a:p>
            <a:pPr lvl="2"/>
            <a:r>
              <a:rPr lang="sv-SE" dirty="0" smtClean="0"/>
              <a:t>Video</a:t>
            </a:r>
          </a:p>
          <a:p>
            <a:pPr lvl="2"/>
            <a:r>
              <a:rPr lang="sv-SE" dirty="0" err="1" smtClean="0"/>
              <a:t>TextNgram</a:t>
            </a:r>
            <a:endParaRPr lang="sv-SE" dirty="0" smtClean="0"/>
          </a:p>
          <a:p>
            <a:pPr lvl="2"/>
            <a:r>
              <a:rPr lang="sv-SE" dirty="0" err="1" smtClean="0"/>
              <a:t>TextNumerical</a:t>
            </a:r>
            <a:endParaRPr lang="sv-SE" dirty="0" smtClean="0"/>
          </a:p>
          <a:p>
            <a:pPr lvl="1"/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9213022"/>
      </p:ext>
    </p:extLst>
  </p:cSld>
  <p:clrMapOvr>
    <a:masterClrMapping/>
  </p:clrMapOvr>
</p:sld>
</file>

<file path=ppt/theme/theme1.xml><?xml version="1.0" encoding="utf-8"?>
<a:theme xmlns:a="http://schemas.openxmlformats.org/drawingml/2006/main" name="SND_theme">
  <a:themeElements>
    <a:clrScheme name="SND">
      <a:dk1>
        <a:srgbClr val="262626"/>
      </a:dk1>
      <a:lt1>
        <a:sysClr val="window" lastClr="FFFFFF"/>
      </a:lt1>
      <a:dk2>
        <a:srgbClr val="3F3F3F"/>
      </a:dk2>
      <a:lt2>
        <a:srgbClr val="E7E6E6"/>
      </a:lt2>
      <a:accent1>
        <a:srgbClr val="1E3962"/>
      </a:accent1>
      <a:accent2>
        <a:srgbClr val="659DD2"/>
      </a:accent2>
      <a:accent3>
        <a:srgbClr val="E4472B"/>
      </a:accent3>
      <a:accent4>
        <a:srgbClr val="C7D9E5"/>
      </a:accent4>
      <a:accent5>
        <a:srgbClr val="F0F0F0"/>
      </a:accent5>
      <a:accent6>
        <a:srgbClr val="FFFFFF"/>
      </a:accent6>
      <a:hlink>
        <a:srgbClr val="659DD2"/>
      </a:hlink>
      <a:folHlink>
        <a:srgbClr val="954F72"/>
      </a:folHlink>
    </a:clrScheme>
    <a:fontScheme name="SN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ll_eng.potx.pptx" id="{E18A52B9-A6BD-436E-8409-A6ED23C5311A}" vid="{4486B7E3-A8F4-4D3D-A2E4-A621E3680E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Powerpoint_mall_eng</Template>
  <TotalTime>168</TotalTime>
  <Words>239</Words>
  <Application>Microsoft Office PowerPoint</Application>
  <PresentationFormat>Bredbild</PresentationFormat>
  <Paragraphs>79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3" baseType="lpstr">
      <vt:lpstr>Arial</vt:lpstr>
      <vt:lpstr>Verdana</vt:lpstr>
      <vt:lpstr>SND_theme</vt:lpstr>
      <vt:lpstr>Facilitating metadata needs for multiple research domains </vt:lpstr>
      <vt:lpstr>Researchers don’t talk the same language</vt:lpstr>
      <vt:lpstr>Varieties</vt:lpstr>
      <vt:lpstr>Considerations when creating a profile</vt:lpstr>
      <vt:lpstr>Development process</vt:lpstr>
      <vt:lpstr>The SND Common Metadata Profile</vt:lpstr>
      <vt:lpstr>The domain specific profiles</vt:lpstr>
      <vt:lpstr>Drawbacks and delimitations</vt:lpstr>
      <vt:lpstr>The language resources profile</vt:lpstr>
      <vt:lpstr>Thanks!</vt:lpstr>
    </vt:vector>
  </TitlesOfParts>
  <Company>University of Gothenburg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profiles at SND</dc:title>
  <dc:creator>Johan Fihn Marberg</dc:creator>
  <cp:lastModifiedBy>Johan Fihn Marberg</cp:lastModifiedBy>
  <cp:revision>23</cp:revision>
  <dcterms:created xsi:type="dcterms:W3CDTF">2019-03-18T07:39:52Z</dcterms:created>
  <dcterms:modified xsi:type="dcterms:W3CDTF">2019-12-03T07:41:11Z</dcterms:modified>
</cp:coreProperties>
</file>