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61" r:id="rId5"/>
    <p:sldId id="264" r:id="rId6"/>
    <p:sldId id="270" r:id="rId7"/>
    <p:sldId id="263" r:id="rId8"/>
    <p:sldId id="265" r:id="rId9"/>
    <p:sldId id="266" r:id="rId10"/>
    <p:sldId id="267" r:id="rId11"/>
    <p:sldId id="268" r:id="rId12"/>
    <p:sldId id="269" r:id="rId13"/>
  </p:sldIdLst>
  <p:sldSz cx="9144000" cy="6858000" type="screen4x3"/>
  <p:notesSz cx="6669088" cy="9753600"/>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5494"/>
    <a:srgbClr val="00AEF0"/>
    <a:srgbClr val="BAA523"/>
    <a:srgbClr val="96A519"/>
    <a:srgbClr val="3996A5"/>
    <a:srgbClr val="97BF0D"/>
    <a:srgbClr val="75195B"/>
    <a:srgbClr val="EE8032"/>
    <a:srgbClr val="EE7D32"/>
    <a:srgbClr val="3E7E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73622" autoAdjust="0"/>
  </p:normalViewPr>
  <p:slideViewPr>
    <p:cSldViewPr>
      <p:cViewPr varScale="1">
        <p:scale>
          <a:sx n="113" d="100"/>
          <a:sy n="113" d="100"/>
        </p:scale>
        <p:origin x="14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928" y="96"/>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890665" cy="488226"/>
          </a:xfrm>
          <a:prstGeom prst="rect">
            <a:avLst/>
          </a:prstGeom>
          <a:noFill/>
          <a:ln w="9525">
            <a:noFill/>
            <a:miter lim="800000"/>
            <a:headEnd/>
            <a:tailEnd/>
          </a:ln>
          <a:effectLst/>
        </p:spPr>
        <p:txBody>
          <a:bodyPr vert="horz" wrap="square" lIns="89782" tIns="44891" rIns="89782" bIns="44891"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776866" y="0"/>
            <a:ext cx="2890665" cy="488226"/>
          </a:xfrm>
          <a:prstGeom prst="rect">
            <a:avLst/>
          </a:prstGeom>
          <a:noFill/>
          <a:ln w="9525">
            <a:noFill/>
            <a:miter lim="800000"/>
            <a:headEnd/>
            <a:tailEnd/>
          </a:ln>
          <a:effectLst/>
        </p:spPr>
        <p:txBody>
          <a:bodyPr vert="horz" wrap="square" lIns="89782" tIns="44891" rIns="89782" bIns="44891"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263815"/>
            <a:ext cx="2890665" cy="488225"/>
          </a:xfrm>
          <a:prstGeom prst="rect">
            <a:avLst/>
          </a:prstGeom>
          <a:noFill/>
          <a:ln w="9525">
            <a:noFill/>
            <a:miter lim="800000"/>
            <a:headEnd/>
            <a:tailEnd/>
          </a:ln>
          <a:effectLst/>
        </p:spPr>
        <p:txBody>
          <a:bodyPr vert="horz" wrap="square" lIns="89782" tIns="44891" rIns="89782" bIns="44891"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776866" y="9263815"/>
            <a:ext cx="2890665" cy="488225"/>
          </a:xfrm>
          <a:prstGeom prst="rect">
            <a:avLst/>
          </a:prstGeom>
          <a:noFill/>
          <a:ln w="9525">
            <a:noFill/>
            <a:miter lim="800000"/>
            <a:headEnd/>
            <a:tailEnd/>
          </a:ln>
          <a:effectLst/>
        </p:spPr>
        <p:txBody>
          <a:bodyPr vert="horz" wrap="square" lIns="89782" tIns="44891" rIns="89782" bIns="44891"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‹Nr.›</a:t>
            </a:fld>
            <a:endParaRPr lang="en-GB"/>
          </a:p>
        </p:txBody>
      </p:sp>
    </p:spTree>
    <p:extLst>
      <p:ext uri="{BB962C8B-B14F-4D97-AF65-F5344CB8AC3E}">
        <p14:creationId xmlns:p14="http://schemas.microsoft.com/office/powerpoint/2010/main" val="1500096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90665" cy="488226"/>
          </a:xfrm>
          <a:prstGeom prst="rect">
            <a:avLst/>
          </a:prstGeom>
          <a:noFill/>
          <a:ln w="9525">
            <a:noFill/>
            <a:miter lim="800000"/>
            <a:headEnd/>
            <a:tailEnd/>
          </a:ln>
          <a:effectLst/>
        </p:spPr>
        <p:txBody>
          <a:bodyPr vert="horz" wrap="square" lIns="89782" tIns="44891" rIns="89782" bIns="44891"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776866" y="0"/>
            <a:ext cx="2890665" cy="488226"/>
          </a:xfrm>
          <a:prstGeom prst="rect">
            <a:avLst/>
          </a:prstGeom>
          <a:noFill/>
          <a:ln w="9525">
            <a:noFill/>
            <a:miter lim="800000"/>
            <a:headEnd/>
            <a:tailEnd/>
          </a:ln>
          <a:effectLst/>
        </p:spPr>
        <p:txBody>
          <a:bodyPr vert="horz" wrap="square" lIns="89782" tIns="44891" rIns="89782" bIns="44891"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896938" y="731838"/>
            <a:ext cx="4876800" cy="36576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66598" y="4632688"/>
            <a:ext cx="5335893" cy="4389353"/>
          </a:xfrm>
          <a:prstGeom prst="rect">
            <a:avLst/>
          </a:prstGeom>
          <a:noFill/>
          <a:ln w="9525">
            <a:noFill/>
            <a:miter lim="800000"/>
            <a:headEnd/>
            <a:tailEnd/>
          </a:ln>
          <a:effectLst/>
        </p:spPr>
        <p:txBody>
          <a:bodyPr vert="horz" wrap="square" lIns="89782" tIns="44891" rIns="89782" bIns="44891"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263815"/>
            <a:ext cx="2890665" cy="488225"/>
          </a:xfrm>
          <a:prstGeom prst="rect">
            <a:avLst/>
          </a:prstGeom>
          <a:noFill/>
          <a:ln w="9525">
            <a:noFill/>
            <a:miter lim="800000"/>
            <a:headEnd/>
            <a:tailEnd/>
          </a:ln>
          <a:effectLst/>
        </p:spPr>
        <p:txBody>
          <a:bodyPr vert="horz" wrap="square" lIns="89782" tIns="44891" rIns="89782" bIns="44891"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776866" y="9263815"/>
            <a:ext cx="2890665" cy="488225"/>
          </a:xfrm>
          <a:prstGeom prst="rect">
            <a:avLst/>
          </a:prstGeom>
          <a:noFill/>
          <a:ln w="9525">
            <a:noFill/>
            <a:miter lim="800000"/>
            <a:headEnd/>
            <a:tailEnd/>
          </a:ln>
          <a:effectLst/>
        </p:spPr>
        <p:txBody>
          <a:bodyPr vert="horz" wrap="square" lIns="89782" tIns="44891" rIns="89782" bIns="44891"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‹Nr.›</a:t>
            </a:fld>
            <a:endParaRPr lang="en-GB"/>
          </a:p>
        </p:txBody>
      </p:sp>
    </p:spTree>
    <p:extLst>
      <p:ext uri="{BB962C8B-B14F-4D97-AF65-F5344CB8AC3E}">
        <p14:creationId xmlns:p14="http://schemas.microsoft.com/office/powerpoint/2010/main" val="807406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a:t>
            </a:fld>
            <a:endParaRPr lang="en-GB"/>
          </a:p>
        </p:txBody>
      </p:sp>
    </p:spTree>
    <p:extLst>
      <p:ext uri="{BB962C8B-B14F-4D97-AF65-F5344CB8AC3E}">
        <p14:creationId xmlns:p14="http://schemas.microsoft.com/office/powerpoint/2010/main" val="86818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ADVANCE is a project within Clean Sky 2, LPA Platform 3. The project gathers together 3 Consortia with a total of 19 partners. Its main objective is to improve European airlines’ and MRO’s efficiency and competitiveness by reducing technical induced disruptions, optimizing maintenance operations processes and asset utilization and improving value through a service driven End-to-End integration and collaborative way of working.   </a:t>
            </a:r>
          </a:p>
          <a:p>
            <a:r>
              <a:rPr lang="en-US" baseline="0" dirty="0" smtClean="0"/>
              <a:t> </a:t>
            </a:r>
          </a:p>
          <a:p>
            <a:r>
              <a:rPr lang="en-US" baseline="0" dirty="0" smtClean="0"/>
              <a:t>To achieve this objective the project developed:</a:t>
            </a:r>
          </a:p>
          <a:p>
            <a:r>
              <a:rPr lang="en-US" baseline="0" dirty="0" smtClean="0"/>
              <a:t>-	An E2E architecture for maintenance operations</a:t>
            </a:r>
          </a:p>
          <a:p>
            <a:r>
              <a:rPr lang="en-US" baseline="0" dirty="0" smtClean="0"/>
              <a:t>-	prognostics and Structural Health Monitoring solutions for condition based maintenance </a:t>
            </a:r>
          </a:p>
          <a:p>
            <a:r>
              <a:rPr lang="en-US" baseline="0" dirty="0" smtClean="0"/>
              <a:t>-	Digitalization of maintenance processes through mobile tools and enablers to expedite trouble shooting, decision making, and dispatch and to optimize asset utilization and maintenance planning</a:t>
            </a:r>
          </a:p>
          <a:p>
            <a:r>
              <a:rPr lang="en-US" baseline="0" dirty="0" smtClean="0"/>
              <a:t>-	Integration of the mobile tools and enablers through a Collaborative Environment </a:t>
            </a:r>
          </a:p>
          <a:p>
            <a:r>
              <a:rPr lang="en-US" baseline="0" dirty="0" smtClean="0"/>
              <a:t>The presentation will focus on the Mobile tools and enablers development and the current status.</a:t>
            </a:r>
          </a:p>
          <a:p>
            <a:endParaRPr lang="fr-BE" baseline="0" dirty="0" smtClean="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2</a:t>
            </a:fld>
            <a:endParaRPr lang="en-GB"/>
          </a:p>
        </p:txBody>
      </p:sp>
    </p:spTree>
    <p:extLst>
      <p:ext uri="{BB962C8B-B14F-4D97-AF65-F5344CB8AC3E}">
        <p14:creationId xmlns:p14="http://schemas.microsoft.com/office/powerpoint/2010/main" val="2241921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3</a:t>
            </a:fld>
            <a:endParaRPr lang="en-GB"/>
          </a:p>
        </p:txBody>
      </p:sp>
    </p:spTree>
    <p:extLst>
      <p:ext uri="{BB962C8B-B14F-4D97-AF65-F5344CB8AC3E}">
        <p14:creationId xmlns:p14="http://schemas.microsoft.com/office/powerpoint/2010/main" val="454114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4</a:t>
            </a:fld>
            <a:endParaRPr lang="en-GB"/>
          </a:p>
        </p:txBody>
      </p:sp>
    </p:spTree>
    <p:extLst>
      <p:ext uri="{BB962C8B-B14F-4D97-AF65-F5344CB8AC3E}">
        <p14:creationId xmlns:p14="http://schemas.microsoft.com/office/powerpoint/2010/main" val="1254354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5</a:t>
            </a:fld>
            <a:endParaRPr lang="en-GB"/>
          </a:p>
        </p:txBody>
      </p:sp>
    </p:spTree>
    <p:extLst>
      <p:ext uri="{BB962C8B-B14F-4D97-AF65-F5344CB8AC3E}">
        <p14:creationId xmlns:p14="http://schemas.microsoft.com/office/powerpoint/2010/main" val="1489841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6</a:t>
            </a:fld>
            <a:endParaRPr lang="en-GB"/>
          </a:p>
        </p:txBody>
      </p:sp>
    </p:spTree>
    <p:extLst>
      <p:ext uri="{BB962C8B-B14F-4D97-AF65-F5344CB8AC3E}">
        <p14:creationId xmlns:p14="http://schemas.microsoft.com/office/powerpoint/2010/main" val="2022347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7</a:t>
            </a:fld>
            <a:endParaRPr lang="en-GB"/>
          </a:p>
        </p:txBody>
      </p:sp>
    </p:spTree>
    <p:extLst>
      <p:ext uri="{BB962C8B-B14F-4D97-AF65-F5344CB8AC3E}">
        <p14:creationId xmlns:p14="http://schemas.microsoft.com/office/powerpoint/2010/main" val="961040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8</a:t>
            </a:fld>
            <a:endParaRPr lang="en-GB"/>
          </a:p>
        </p:txBody>
      </p:sp>
    </p:spTree>
    <p:extLst>
      <p:ext uri="{BB962C8B-B14F-4D97-AF65-F5344CB8AC3E}">
        <p14:creationId xmlns:p14="http://schemas.microsoft.com/office/powerpoint/2010/main" val="236062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dirty="0" err="1" smtClean="0"/>
              <a:t>See</a:t>
            </a:r>
            <a:r>
              <a:rPr lang="fr-BE" dirty="0" smtClean="0"/>
              <a:t> </a:t>
            </a:r>
            <a:r>
              <a:rPr lang="fr-BE" dirty="0" err="1" smtClean="0"/>
              <a:t>you</a:t>
            </a:r>
            <a:r>
              <a:rPr lang="fr-BE" dirty="0" smtClean="0"/>
              <a:t> in Berlin, May 2020 !</a:t>
            </a:r>
            <a:endParaRPr lang="en-GB"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9</a:t>
            </a:fld>
            <a:endParaRPr lang="en-GB"/>
          </a:p>
        </p:txBody>
      </p:sp>
    </p:spTree>
    <p:extLst>
      <p:ext uri="{BB962C8B-B14F-4D97-AF65-F5344CB8AC3E}">
        <p14:creationId xmlns:p14="http://schemas.microsoft.com/office/powerpoint/2010/main" val="2689306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635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sp>
        <p:nvSpPr>
          <p:cNvPr id="2" name="Title 1"/>
          <p:cNvSpPr>
            <a:spLocks noGrp="1"/>
          </p:cNvSpPr>
          <p:nvPr>
            <p:ph type="title" hasCustomPrompt="1"/>
          </p:nvPr>
        </p:nvSpPr>
        <p:spPr>
          <a:xfrm>
            <a:off x="4139952" y="1700808"/>
            <a:ext cx="4536504" cy="2088232"/>
          </a:xfrm>
        </p:spPr>
        <p:txBody>
          <a:bodyPr/>
          <a:lstStyle>
            <a:lvl1pPr>
              <a:defRPr sz="7600">
                <a:solidFill>
                  <a:srgbClr val="FFD624"/>
                </a:solidFill>
              </a:defRPr>
            </a:lvl1pPr>
          </a:lstStyle>
          <a:p>
            <a:r>
              <a:rPr lang="en-GB" dirty="0" smtClean="0"/>
              <a:t>Title</a:t>
            </a:r>
            <a:endParaRPr lang="en-GB" dirty="0"/>
          </a:p>
        </p:txBody>
      </p:sp>
      <p:sp>
        <p:nvSpPr>
          <p:cNvPr id="3" name="Content Placeholder 2"/>
          <p:cNvSpPr>
            <a:spLocks noGrp="1"/>
          </p:cNvSpPr>
          <p:nvPr>
            <p:ph idx="1" hasCustomPrompt="1"/>
          </p:nvPr>
        </p:nvSpPr>
        <p:spPr>
          <a:xfrm>
            <a:off x="467544" y="3933056"/>
            <a:ext cx="3744416" cy="1872208"/>
          </a:xfrm>
        </p:spPr>
        <p:txBody>
          <a:bodyPr/>
          <a:lstStyle>
            <a:lvl1pPr>
              <a:buNone/>
              <a:defRPr sz="3000" b="1" i="0">
                <a:solidFill>
                  <a:schemeClr val="bg1"/>
                </a:solidFill>
              </a:defRPr>
            </a:lvl1pPr>
            <a:lvl3pPr marL="228600" indent="-228600" algn="l">
              <a:defRPr sz="3000" b="1">
                <a:solidFill>
                  <a:schemeClr val="bg1"/>
                </a:solidFill>
              </a:defRPr>
            </a:lvl3pPr>
          </a:lstStyle>
          <a:p>
            <a:pPr lvl="0"/>
            <a:r>
              <a:rPr lang="en-US" dirty="0" smtClean="0"/>
              <a:t>Subtitle</a:t>
            </a:r>
          </a:p>
        </p:txBody>
      </p:sp>
      <p:pic>
        <p:nvPicPr>
          <p:cNvPr id="1026" name="Picture 2" descr="C:\DOCUME~1\lenain\LOCALS~1\Temp\7zECB.tmp\LOGO-CE for RTD EN Positive Cyan.png"/>
          <p:cNvPicPr>
            <a:picLocks noChangeAspect="1" noChangeArrowheads="1"/>
          </p:cNvPicPr>
          <p:nvPr userDrawn="1"/>
        </p:nvPicPr>
        <p:blipFill>
          <a:blip r:embed="rId2" cstate="print"/>
          <a:srcRect/>
          <a:stretch>
            <a:fillRect/>
          </a:stretch>
        </p:blipFill>
        <p:spPr bwMode="auto">
          <a:xfrm>
            <a:off x="3664800" y="324000"/>
            <a:ext cx="1811933" cy="13968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‹Nr.›</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75200"/>
            <a:ext cx="8229600" cy="936625"/>
          </a:xfrm>
        </p:spPr>
        <p:txBody>
          <a:bodyPr/>
          <a:lstStyle>
            <a:lvl1pPr>
              <a:defRPr sz="2800"/>
            </a:lvl1pPr>
          </a:lstStyle>
          <a:p>
            <a:r>
              <a:rPr lang="en-US" dirty="0" smtClean="0"/>
              <a:t>Click to edit Master title style</a:t>
            </a:r>
            <a:endParaRPr lang="en-GB" dirty="0"/>
          </a:p>
        </p:txBody>
      </p:sp>
      <p:sp>
        <p:nvSpPr>
          <p:cNvPr id="11" name="Content Placeholder 2"/>
          <p:cNvSpPr>
            <a:spLocks noGrp="1"/>
          </p:cNvSpPr>
          <p:nvPr>
            <p:ph idx="1"/>
          </p:nvPr>
        </p:nvSpPr>
        <p:spPr>
          <a:xfrm>
            <a:off x="457200" y="1565121"/>
            <a:ext cx="8229600" cy="4374879"/>
          </a:xfrm>
        </p:spPr>
        <p:txBody>
          <a:bodyPr/>
          <a:lstStyle>
            <a:lvl1pPr marL="0" indent="-342900">
              <a:buClr>
                <a:srgbClr val="0F5494"/>
              </a:buClr>
              <a:buSzPct val="120000"/>
              <a:buFont typeface="Arial" pitchFamily="34" charset="0"/>
              <a:buChar char="•"/>
              <a:defRPr sz="2000"/>
            </a:lvl1pPr>
            <a:lvl2pPr>
              <a:buClr>
                <a:srgbClr val="00AEF0"/>
              </a:buClr>
              <a:defRPr sz="1800"/>
            </a:lvl2pPr>
            <a:lvl3pPr>
              <a:buFontTx/>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pic>
        <p:nvPicPr>
          <p:cNvPr id="3074" name="Picture 2" descr="C:\DOCUME~1\lenain\LOCALS~1\Temp\7zECF.tmp\LOGO-CE for RTD EN Landscape Positive Cyan.png"/>
          <p:cNvPicPr>
            <a:picLocks noChangeArrowheads="1"/>
          </p:cNvPicPr>
          <p:nvPr userDrawn="1"/>
        </p:nvPicPr>
        <p:blipFill>
          <a:blip r:embed="rId2" cstate="print"/>
          <a:srcRect/>
          <a:stretch>
            <a:fillRect/>
          </a:stretch>
        </p:blipFill>
        <p:spPr bwMode="auto">
          <a:xfrm>
            <a:off x="6948264" y="6092431"/>
            <a:ext cx="1749649" cy="546543"/>
          </a:xfrm>
          <a:prstGeom prst="rect">
            <a:avLst/>
          </a:prstGeom>
          <a:noFill/>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137" y="6123681"/>
            <a:ext cx="1080000" cy="515294"/>
          </a:xfrm>
          <a:prstGeom prst="rect">
            <a:avLst/>
          </a:prstGeom>
        </p:spPr>
      </p:pic>
      <p:sp>
        <p:nvSpPr>
          <p:cNvPr id="12" name="TextBox 11"/>
          <p:cNvSpPr txBox="1"/>
          <p:nvPr userDrawn="1"/>
        </p:nvSpPr>
        <p:spPr>
          <a:xfrm>
            <a:off x="1767271" y="6300420"/>
            <a:ext cx="4968552" cy="307777"/>
          </a:xfrm>
          <a:prstGeom prst="rect">
            <a:avLst/>
          </a:prstGeom>
          <a:noFill/>
        </p:spPr>
        <p:txBody>
          <a:bodyPr wrap="square" rtlCol="0">
            <a:spAutoFit/>
          </a:bodyPr>
          <a:lstStyle/>
          <a:p>
            <a:pPr algn="ctr"/>
            <a:r>
              <a:rPr lang="fr-BE" sz="1400" dirty="0" err="1" smtClean="0">
                <a:solidFill>
                  <a:srgbClr val="FF0000"/>
                </a:solidFill>
              </a:rPr>
              <a:t>Bucharest</a:t>
            </a:r>
            <a:r>
              <a:rPr lang="fr-BE" sz="1400" dirty="0" smtClean="0">
                <a:solidFill>
                  <a:srgbClr val="FF0000"/>
                </a:solidFill>
              </a:rPr>
              <a:t>, 27-30 May 2019</a:t>
            </a:r>
            <a:endParaRPr lang="en-GB" sz="1400" dirty="0">
              <a:solidFill>
                <a:srgbClr val="FF0000"/>
              </a:solidFill>
            </a:endParaRPr>
          </a:p>
        </p:txBody>
      </p:sp>
    </p:spTree>
    <p:extLst>
      <p:ext uri="{BB962C8B-B14F-4D97-AF65-F5344CB8AC3E}">
        <p14:creationId xmlns:p14="http://schemas.microsoft.com/office/powerpoint/2010/main" val="20988215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556271"/>
            <a:ext cx="8229600" cy="936625"/>
          </a:xfrm>
        </p:spPr>
        <p:txBody>
          <a:bodyPr/>
          <a:lstStyle/>
          <a:p>
            <a:r>
              <a:rPr lang="en-US" dirty="0" smtClean="0"/>
              <a:t>Click to edit Master title style</a:t>
            </a:r>
            <a:endParaRPr lang="en-GB" dirty="0"/>
          </a:p>
        </p:txBody>
      </p:sp>
      <p:sp>
        <p:nvSpPr>
          <p:cNvPr id="11" name="Content Placeholder 2"/>
          <p:cNvSpPr>
            <a:spLocks noGrp="1"/>
          </p:cNvSpPr>
          <p:nvPr>
            <p:ph idx="1"/>
          </p:nvPr>
        </p:nvSpPr>
        <p:spPr>
          <a:xfrm>
            <a:off x="457200" y="2636912"/>
            <a:ext cx="8229600" cy="3384476"/>
          </a:xfrm>
        </p:spPr>
        <p:txBody>
          <a:bodyPr/>
          <a:lstStyle>
            <a:lvl1pPr marL="0" indent="-342900">
              <a:buClr>
                <a:srgbClr val="0F5494"/>
              </a:buClr>
              <a:buSzPct val="120000"/>
              <a:buFont typeface="Arial" pitchFamily="34" charset="0"/>
              <a:buChar char="•"/>
              <a:defRPr/>
            </a:lvl1pPr>
            <a:lvl2pPr>
              <a:buClr>
                <a:srgbClr val="00AEF0"/>
              </a:buClr>
              <a:tabLst>
                <a:tab pos="7623175" algn="l"/>
              </a:tabLst>
              <a:defRPr/>
            </a:lvl2pPr>
            <a:lvl3pPr>
              <a:buFontTx/>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sp>
        <p:nvSpPr>
          <p:cNvPr id="17" name="Rectangle 4"/>
          <p:cNvSpPr>
            <a:spLocks noGrp="1" noChangeArrowheads="1"/>
          </p:cNvSpPr>
          <p:nvPr>
            <p:ph type="dt" sz="half" idx="10"/>
          </p:nvPr>
        </p:nvSpPr>
        <p:spPr>
          <a:xfrm>
            <a:off x="457200" y="6093296"/>
            <a:ext cx="2133600" cy="476250"/>
          </a:xfrm>
        </p:spPr>
        <p:txBody>
          <a:bodyPr/>
          <a:lstStyle>
            <a:lvl1pPr>
              <a:defRPr dirty="0">
                <a:solidFill>
                  <a:schemeClr val="tx1"/>
                </a:solidFill>
              </a:defRPr>
            </a:lvl1pPr>
          </a:lstStyle>
          <a:p>
            <a:pPr>
              <a:defRPr/>
            </a:pPr>
            <a:endParaRPr lang="en-GB"/>
          </a:p>
        </p:txBody>
      </p:sp>
      <p:sp>
        <p:nvSpPr>
          <p:cNvPr id="18" name="Rectangle 5"/>
          <p:cNvSpPr>
            <a:spLocks noGrp="1" noChangeArrowheads="1"/>
          </p:cNvSpPr>
          <p:nvPr>
            <p:ph type="ftr" sz="quarter" idx="11"/>
          </p:nvPr>
        </p:nvSpPr>
        <p:spPr>
          <a:xfrm>
            <a:off x="3124200" y="6093296"/>
            <a:ext cx="2895600" cy="476250"/>
          </a:xfrm>
        </p:spPr>
        <p:txBody>
          <a:bodyPr/>
          <a:lstStyle>
            <a:lvl1pPr>
              <a:defRPr dirty="0">
                <a:solidFill>
                  <a:schemeClr val="tx1"/>
                </a:solidFill>
              </a:defRPr>
            </a:lvl1pPr>
          </a:lstStyle>
          <a:p>
            <a:pPr>
              <a:defRPr/>
            </a:pPr>
            <a:endParaRPr lang="en-GB" dirty="0"/>
          </a:p>
        </p:txBody>
      </p:sp>
      <p:sp>
        <p:nvSpPr>
          <p:cNvPr id="19" name="Rectangle 6"/>
          <p:cNvSpPr>
            <a:spLocks noGrp="1" noChangeArrowheads="1"/>
          </p:cNvSpPr>
          <p:nvPr>
            <p:ph type="sldNum" sz="quarter" idx="12"/>
          </p:nvPr>
        </p:nvSpPr>
        <p:spPr>
          <a:xfrm>
            <a:off x="6553200" y="6093296"/>
            <a:ext cx="2133600" cy="476250"/>
          </a:xfrm>
        </p:spPr>
        <p:txBody>
          <a:bodyPr/>
          <a:lstStyle>
            <a:lvl1pPr>
              <a:defRPr smtClean="0">
                <a:solidFill>
                  <a:schemeClr val="tx1"/>
                </a:solidFill>
              </a:defRPr>
            </a:lvl1pPr>
          </a:lstStyle>
          <a:p>
            <a:pPr>
              <a:defRPr/>
            </a:pPr>
            <a:fld id="{2BB59E6E-B967-488E-B209-8B7FA0D7AF99}" type="slidenum">
              <a:rPr lang="en-GB" smtClean="0"/>
              <a:pPr>
                <a:defRPr/>
              </a:pPr>
              <a:t>‹Nr.›</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smtClean="0"/>
              <a:t>Et </a:t>
            </a:r>
            <a:r>
              <a:rPr lang="fr-BE" dirty="0" err="1" smtClean="0"/>
              <a:t>dolor</a:t>
            </a:r>
            <a:r>
              <a:rPr lang="fr-BE" dirty="0" smtClean="0"/>
              <a:t> </a:t>
            </a:r>
            <a:r>
              <a:rPr lang="fr-BE" dirty="0" err="1" smtClean="0"/>
              <a:t>fragum</a:t>
            </a:r>
            <a:endParaRPr lang="en-GB" dirty="0" smtClean="0"/>
          </a:p>
          <a:p>
            <a:pPr lvl="1"/>
            <a:r>
              <a:rPr lang="en-GB" dirty="0" smtClean="0"/>
              <a:t>Et </a:t>
            </a:r>
            <a:r>
              <a:rPr lang="en-GB" dirty="0" err="1" smtClean="0"/>
              <a:t>dolor</a:t>
            </a:r>
            <a:r>
              <a:rPr lang="en-GB" dirty="0" smtClean="0"/>
              <a:t> </a:t>
            </a:r>
            <a:r>
              <a:rPr lang="en-GB" dirty="0" err="1" smtClean="0"/>
              <a:t>fragum</a:t>
            </a:r>
            <a:endParaRPr lang="en-GB" dirty="0" smtClean="0"/>
          </a:p>
          <a:p>
            <a:pPr lvl="2"/>
            <a:r>
              <a:rPr lang="en-GB" dirty="0" smtClean="0"/>
              <a:t>- Et </a:t>
            </a:r>
            <a:r>
              <a:rPr lang="en-GB" dirty="0" err="1" smtClean="0"/>
              <a:t>dolor</a:t>
            </a:r>
            <a:r>
              <a:rPr lang="en-GB" dirty="0" smtClean="0"/>
              <a:t> </a:t>
            </a:r>
            <a:r>
              <a:rPr lang="en-GB" dirty="0" err="1" smtClean="0"/>
              <a:t>fragum</a:t>
            </a:r>
            <a:endParaRPr lang="en-GB" dirty="0"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‹Nr.›</a:t>
            </a:fld>
            <a:endParaRPr lang="en-GB" dirty="0"/>
          </a:p>
        </p:txBody>
      </p:sp>
    </p:spTree>
  </p:cSld>
  <p:clrMap bg1="lt1" tx1="dk1" bg2="lt2" tx2="dk2" accent1="accent1" accent2="accent2" accent3="accent3" accent4="accent4" accent5="accent5" accent6="accent6" hlink="hlink" folHlink="folHlink"/>
  <p:sldLayoutIdLst>
    <p:sldLayoutId id="2147483750" r:id="rId1"/>
    <p:sldLayoutId id="2147483752" r:id="rId2"/>
    <p:sldLayoutId id="2147483751"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rgbClr val="0F5494"/>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AEF0"/>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hyperlink" Target="file:///C:\Users\TS50ZF\Documents\ADVANCE\Aerodays%202019\P3500_CS2_WP3.6_190507_kurz_1.mp4" TargetMode="External"/><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jtferreira@tap.pt" TargetMode="External"/><Relationship Id="rId5" Type="http://schemas.openxmlformats.org/officeDocument/2006/relationships/hyperlink" Target="mailto:franz.zafra-evers@airbus.com" TargetMode="External"/><Relationship Id="rId4" Type="http://schemas.openxmlformats.org/officeDocument/2006/relationships/hyperlink" Target="http://www.airmes-project.e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4351" y="1700808"/>
            <a:ext cx="7135338" cy="2088232"/>
          </a:xfrm>
        </p:spPr>
        <p:txBody>
          <a:bodyPr/>
          <a:lstStyle/>
          <a:p>
            <a:pPr algn="ctr"/>
            <a:r>
              <a:rPr lang="en-GB" sz="3600" dirty="0" smtClean="0"/>
              <a:t>Innovative manufacturing and MRO -</a:t>
            </a:r>
            <a:br>
              <a:rPr lang="en-GB" sz="3600" dirty="0" smtClean="0"/>
            </a:br>
            <a:r>
              <a:rPr lang="en-GB" sz="3600" dirty="0" smtClean="0"/>
              <a:t>Digitalization of maintenance operations</a:t>
            </a:r>
            <a:endParaRPr lang="en-GB" sz="3600" dirty="0"/>
          </a:p>
        </p:txBody>
      </p:sp>
      <p:sp>
        <p:nvSpPr>
          <p:cNvPr id="3" name="Content Placeholder 2"/>
          <p:cNvSpPr>
            <a:spLocks noGrp="1"/>
          </p:cNvSpPr>
          <p:nvPr>
            <p:ph idx="1"/>
          </p:nvPr>
        </p:nvSpPr>
        <p:spPr>
          <a:xfrm>
            <a:off x="461172" y="4725144"/>
            <a:ext cx="5839019" cy="1872208"/>
          </a:xfrm>
        </p:spPr>
        <p:txBody>
          <a:bodyPr/>
          <a:lstStyle/>
          <a:p>
            <a:r>
              <a:rPr lang="fr-BE" sz="2000" dirty="0" smtClean="0"/>
              <a:t>CS2 ADVANCE</a:t>
            </a:r>
          </a:p>
          <a:p>
            <a:r>
              <a:rPr lang="fr-BE" sz="2000" dirty="0" smtClean="0"/>
              <a:t>Speaker: Franz </a:t>
            </a:r>
            <a:r>
              <a:rPr lang="fr-BE" sz="2000" dirty="0" err="1" smtClean="0"/>
              <a:t>Zafra-Evers</a:t>
            </a:r>
            <a:r>
              <a:rPr lang="fr-BE" sz="2000" dirty="0" smtClean="0"/>
              <a:t> – Airbus</a:t>
            </a:r>
          </a:p>
          <a:p>
            <a:r>
              <a:rPr lang="fr-BE" sz="2000" dirty="0" err="1" smtClean="0"/>
              <a:t>Prepared</a:t>
            </a:r>
            <a:r>
              <a:rPr lang="fr-BE" sz="2000" dirty="0" smtClean="0"/>
              <a:t> by </a:t>
            </a:r>
            <a:r>
              <a:rPr lang="fr-BE" sz="2000" dirty="0" err="1" smtClean="0"/>
              <a:t>Joel</a:t>
            </a:r>
            <a:r>
              <a:rPr lang="fr-BE" sz="2000" dirty="0" smtClean="0"/>
              <a:t> Ferreira - TAP</a:t>
            </a:r>
            <a:endParaRPr lang="en-GB"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2" y="332656"/>
            <a:ext cx="1440000" cy="68705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707" y="332656"/>
            <a:ext cx="1440000" cy="68705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Scientific &amp; technical goals</a:t>
            </a:r>
            <a:endParaRPr lang="en-GB" sz="2800" dirty="0"/>
          </a:p>
        </p:txBody>
      </p:sp>
      <p:sp>
        <p:nvSpPr>
          <p:cNvPr id="3" name="Content Placeholder 2"/>
          <p:cNvSpPr>
            <a:spLocks noGrp="1"/>
          </p:cNvSpPr>
          <p:nvPr>
            <p:ph idx="1"/>
          </p:nvPr>
        </p:nvSpPr>
        <p:spPr>
          <a:xfrm>
            <a:off x="467533" y="1411825"/>
            <a:ext cx="8229600" cy="4969503"/>
          </a:xfrm>
        </p:spPr>
        <p:txBody>
          <a:bodyPr/>
          <a:lstStyle/>
          <a:p>
            <a:r>
              <a:rPr lang="en-GB" altLang="en-US" sz="1400" b="1" dirty="0" smtClean="0">
                <a:ea typeface="MS PGothic" panose="020B0600070205080204" pitchFamily="34" charset="-128"/>
                <a:cs typeface="Arial" panose="020B0604020202020204" pitchFamily="34" charset="0"/>
              </a:rPr>
              <a:t>Be on-time </a:t>
            </a:r>
            <a:r>
              <a:rPr lang="en-GB" altLang="en-US" sz="1400" dirty="0" smtClean="0">
                <a:ea typeface="MS PGothic" panose="020B0600070205080204" pitchFamily="34" charset="-128"/>
                <a:cs typeface="Arial" panose="020B0604020202020204" pitchFamily="34" charset="0"/>
              </a:rPr>
              <a:t>by reduction of technically-induced operational disruptions</a:t>
            </a:r>
          </a:p>
          <a:p>
            <a:pPr indent="0">
              <a:buNone/>
            </a:pPr>
            <a:endParaRPr lang="en-GB" altLang="en-US" sz="500" dirty="0" smtClean="0">
              <a:ea typeface="MS PGothic" panose="020B0600070205080204" pitchFamily="34" charset="-128"/>
              <a:cs typeface="Arial" panose="020B0604020202020204" pitchFamily="34" charset="0"/>
            </a:endParaRPr>
          </a:p>
          <a:p>
            <a:r>
              <a:rPr lang="en-GB" altLang="en-US" sz="1400" b="1" dirty="0" smtClean="0">
                <a:ea typeface="MS PGothic" panose="020B0600070205080204" pitchFamily="34" charset="-128"/>
                <a:cs typeface="Arial" panose="020B0604020202020204" pitchFamily="34" charset="0"/>
              </a:rPr>
              <a:t>Maximisation</a:t>
            </a:r>
            <a:r>
              <a:rPr lang="en-GB" altLang="en-US" sz="1400" dirty="0" smtClean="0">
                <a:ea typeface="MS PGothic" panose="020B0600070205080204" pitchFamily="34" charset="-128"/>
                <a:cs typeface="Arial" panose="020B0604020202020204" pitchFamily="34" charset="0"/>
              </a:rPr>
              <a:t> of airline and maintenance asset utilization</a:t>
            </a:r>
          </a:p>
          <a:p>
            <a:pPr indent="0">
              <a:buNone/>
            </a:pPr>
            <a:endParaRPr lang="en-GB" altLang="en-US" sz="500" dirty="0" smtClean="0">
              <a:ea typeface="MS PGothic" panose="020B0600070205080204" pitchFamily="34" charset="-128"/>
              <a:cs typeface="Arial" panose="020B0604020202020204" pitchFamily="34" charset="0"/>
            </a:endParaRPr>
          </a:p>
          <a:p>
            <a:r>
              <a:rPr lang="en-GB" sz="1400" dirty="0"/>
              <a:t>Improvement of </a:t>
            </a:r>
            <a:r>
              <a:rPr lang="en-GB" sz="1400" b="1" dirty="0"/>
              <a:t>maintenance execution </a:t>
            </a:r>
            <a:r>
              <a:rPr lang="en-GB" sz="1400" b="1" dirty="0" smtClean="0"/>
              <a:t>efficiency</a:t>
            </a:r>
          </a:p>
          <a:p>
            <a:pPr indent="0">
              <a:buNone/>
            </a:pPr>
            <a:endParaRPr lang="en-GB" sz="500" b="1" dirty="0" smtClean="0"/>
          </a:p>
          <a:p>
            <a:r>
              <a:rPr lang="en-US" altLang="en-US" sz="1400" b="1" dirty="0">
                <a:ea typeface="MS PGothic" panose="020B0600070205080204" pitchFamily="34" charset="-128"/>
                <a:cs typeface="Arial" panose="020B0604020202020204" pitchFamily="34" charset="0"/>
              </a:rPr>
              <a:t>Value Improvement </a:t>
            </a:r>
            <a:r>
              <a:rPr lang="en-US" altLang="en-US" sz="1400" dirty="0">
                <a:ea typeface="MS PGothic" panose="020B0600070205080204" pitchFamily="34" charset="-128"/>
                <a:cs typeface="Arial" panose="020B0604020202020204" pitchFamily="34" charset="0"/>
              </a:rPr>
              <a:t>through a service driven E2E integration approach and a collaborative way of </a:t>
            </a:r>
            <a:r>
              <a:rPr lang="en-US" altLang="en-US" sz="1400" dirty="0" smtClean="0">
                <a:ea typeface="MS PGothic" panose="020B0600070205080204" pitchFamily="34" charset="-128"/>
                <a:cs typeface="Arial" panose="020B0604020202020204" pitchFamily="34" charset="0"/>
              </a:rPr>
              <a:t>working</a:t>
            </a:r>
          </a:p>
          <a:p>
            <a:pPr indent="0">
              <a:buNone/>
            </a:pPr>
            <a:endParaRPr lang="en-US" altLang="en-US" sz="500" dirty="0">
              <a:ea typeface="MS PGothic" panose="020B0600070205080204" pitchFamily="34" charset="-128"/>
              <a:cs typeface="Arial" panose="020B0604020202020204" pitchFamily="34" charset="0"/>
            </a:endParaRPr>
          </a:p>
          <a:p>
            <a:r>
              <a:rPr lang="en-US" altLang="en-US" sz="1400" dirty="0">
                <a:ea typeface="MS PGothic" panose="020B0600070205080204" pitchFamily="34" charset="-128"/>
                <a:cs typeface="Arial" panose="020B0604020202020204" pitchFamily="34" charset="0"/>
              </a:rPr>
              <a:t>Focus on </a:t>
            </a:r>
            <a:r>
              <a:rPr lang="en-US" altLang="en-US" sz="1400" b="1" dirty="0">
                <a:ea typeface="MS PGothic" panose="020B0600070205080204" pitchFamily="34" charset="-128"/>
                <a:cs typeface="Arial" panose="020B0604020202020204" pitchFamily="34" charset="0"/>
              </a:rPr>
              <a:t>Legacy Fleet </a:t>
            </a:r>
            <a:r>
              <a:rPr lang="en-US" altLang="en-US" sz="1400" dirty="0">
                <a:ea typeface="MS PGothic" panose="020B0600070205080204" pitchFamily="34" charset="-128"/>
                <a:cs typeface="Arial" panose="020B0604020202020204" pitchFamily="34" charset="0"/>
              </a:rPr>
              <a:t>and the </a:t>
            </a:r>
            <a:r>
              <a:rPr lang="en-US" altLang="en-US" sz="1400" b="1" dirty="0">
                <a:ea typeface="MS PGothic" panose="020B0600070205080204" pitchFamily="34" charset="-128"/>
                <a:cs typeface="Arial" panose="020B0604020202020204" pitchFamily="34" charset="0"/>
              </a:rPr>
              <a:t>maintenance value </a:t>
            </a:r>
            <a:r>
              <a:rPr lang="en-US" altLang="en-US" sz="1400" b="1" dirty="0" smtClean="0">
                <a:ea typeface="MS PGothic" panose="020B0600070205080204" pitchFamily="34" charset="-128"/>
                <a:cs typeface="Arial" panose="020B0604020202020204" pitchFamily="34" charset="0"/>
              </a:rPr>
              <a:t>chain</a:t>
            </a:r>
          </a:p>
          <a:p>
            <a:pPr indent="0">
              <a:buNone/>
            </a:pPr>
            <a:endParaRPr lang="en-US" altLang="en-US" sz="500" b="1" dirty="0">
              <a:ea typeface="MS PGothic" panose="020B0600070205080204" pitchFamily="34" charset="-128"/>
              <a:cs typeface="Arial" panose="020B0604020202020204" pitchFamily="34" charset="0"/>
            </a:endParaRPr>
          </a:p>
          <a:p>
            <a:r>
              <a:rPr lang="en-US" altLang="en-US" sz="1400" dirty="0">
                <a:ea typeface="MS PGothic" panose="020B0600070205080204" pitchFamily="34" charset="-128"/>
                <a:cs typeface="Arial" panose="020B0604020202020204" pitchFamily="34" charset="0"/>
              </a:rPr>
              <a:t>Support </a:t>
            </a:r>
            <a:r>
              <a:rPr lang="en-US" altLang="en-US" sz="1400" b="1" dirty="0">
                <a:ea typeface="MS PGothic" panose="020B0600070205080204" pitchFamily="34" charset="-128"/>
                <a:cs typeface="Arial" panose="020B0604020202020204" pitchFamily="34" charset="0"/>
              </a:rPr>
              <a:t>H2020</a:t>
            </a:r>
            <a:r>
              <a:rPr lang="en-US" altLang="en-US" sz="1400" dirty="0">
                <a:ea typeface="MS PGothic" panose="020B0600070205080204" pitchFamily="34" charset="-128"/>
                <a:cs typeface="Arial" panose="020B0604020202020204" pitchFamily="34" charset="0"/>
              </a:rPr>
              <a:t> objectives on </a:t>
            </a:r>
            <a:r>
              <a:rPr lang="en-US" altLang="en-US" sz="1400" b="1" dirty="0">
                <a:ea typeface="MS PGothic" panose="020B0600070205080204" pitchFamily="34" charset="-128"/>
                <a:cs typeface="Arial" panose="020B0604020202020204" pitchFamily="34" charset="0"/>
              </a:rPr>
              <a:t>enhanced mobility</a:t>
            </a:r>
            <a:r>
              <a:rPr lang="en-US" altLang="en-US" sz="1400" dirty="0">
                <a:ea typeface="MS PGothic" panose="020B0600070205080204" pitchFamily="34" charset="-128"/>
                <a:cs typeface="Arial" panose="020B0604020202020204" pitchFamily="34" charset="0"/>
              </a:rPr>
              <a:t> and </a:t>
            </a:r>
            <a:r>
              <a:rPr lang="en-US" altLang="en-US" sz="1400" b="1" dirty="0">
                <a:ea typeface="MS PGothic" panose="020B0600070205080204" pitchFamily="34" charset="-128"/>
                <a:cs typeface="Arial" panose="020B0604020202020204" pitchFamily="34" charset="0"/>
              </a:rPr>
              <a:t>industry competitiveness </a:t>
            </a:r>
            <a:r>
              <a:rPr lang="en-US" altLang="en-US" sz="1400" dirty="0">
                <a:ea typeface="MS PGothic" panose="020B0600070205080204" pitchFamily="34" charset="-128"/>
                <a:cs typeface="Arial" panose="020B0604020202020204" pitchFamily="34" charset="0"/>
              </a:rPr>
              <a:t>in Europe </a:t>
            </a:r>
          </a:p>
          <a:p>
            <a:endParaRPr lang="en-GB" altLang="en-US" sz="1400" dirty="0" smtClean="0">
              <a:ea typeface="MS PGothic" panose="020B0600070205080204" pitchFamily="34" charset="-128"/>
              <a:cs typeface="Arial" panose="020B0604020202020204" pitchFamily="34" charset="0"/>
            </a:endParaRPr>
          </a:p>
          <a:p>
            <a:pPr indent="0">
              <a:buNone/>
            </a:pPr>
            <a:r>
              <a:rPr lang="en-US" sz="1400" dirty="0"/>
              <a:t>To achieve this objective the project developed</a:t>
            </a:r>
            <a:r>
              <a:rPr lang="en-US" sz="1400" dirty="0" smtClean="0"/>
              <a:t>:</a:t>
            </a:r>
          </a:p>
          <a:p>
            <a:pPr lvl="1"/>
            <a:r>
              <a:rPr lang="en-US" sz="1200" dirty="0"/>
              <a:t>An E2E architecture for maintenance operations</a:t>
            </a:r>
          </a:p>
          <a:p>
            <a:pPr lvl="1"/>
            <a:r>
              <a:rPr lang="en-US" sz="1200" dirty="0" smtClean="0"/>
              <a:t>Prognostics </a:t>
            </a:r>
            <a:r>
              <a:rPr lang="en-US" sz="1200" dirty="0"/>
              <a:t>and Structural Health Monitoring solutions for condition based maintenance </a:t>
            </a:r>
          </a:p>
          <a:p>
            <a:pPr lvl="1"/>
            <a:r>
              <a:rPr lang="en-US" sz="1200" dirty="0" smtClean="0"/>
              <a:t>Digitalization </a:t>
            </a:r>
            <a:r>
              <a:rPr lang="en-US" sz="1200" dirty="0"/>
              <a:t>of maintenance processes through mobile tools and enablers to expedite trouble shooting, decision making, and dispatch and to optimize asset utilization and maintenance planning</a:t>
            </a:r>
          </a:p>
          <a:p>
            <a:pPr lvl="1"/>
            <a:r>
              <a:rPr lang="en-US" sz="1200" dirty="0" smtClean="0"/>
              <a:t>Integration </a:t>
            </a:r>
            <a:r>
              <a:rPr lang="en-US" sz="1200" dirty="0"/>
              <a:t>of the mobile tools and enablers through a Collaborative </a:t>
            </a:r>
            <a:r>
              <a:rPr lang="en-US" sz="1200" dirty="0" smtClean="0"/>
              <a:t>Environment</a:t>
            </a:r>
          </a:p>
          <a:p>
            <a:pPr indent="0">
              <a:buNone/>
            </a:pPr>
            <a:r>
              <a:rPr lang="en-US" sz="1400" dirty="0" smtClean="0"/>
              <a:t>The </a:t>
            </a:r>
            <a:r>
              <a:rPr lang="en-US" sz="1400" dirty="0"/>
              <a:t>presentation will focus on the Mobile tools and enablers development and the current status.</a:t>
            </a:r>
          </a:p>
          <a:p>
            <a:pPr indent="0">
              <a:buNone/>
            </a:pPr>
            <a:endParaRPr lang="en-US" sz="1400" dirty="0"/>
          </a:p>
        </p:txBody>
      </p:sp>
    </p:spTree>
    <p:extLst>
      <p:ext uri="{BB962C8B-B14F-4D97-AF65-F5344CB8AC3E}">
        <p14:creationId xmlns:p14="http://schemas.microsoft.com/office/powerpoint/2010/main" val="1119940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Main achieved and expected results</a:t>
            </a:r>
            <a:endParaRPr lang="en-GB" sz="2800" dirty="0"/>
          </a:p>
        </p:txBody>
      </p:sp>
      <p:pic>
        <p:nvPicPr>
          <p:cNvPr id="43" name="Picture 2"/>
          <p:cNvPicPr>
            <a:picLocks noChangeAspect="1" noChangeArrowheads="1"/>
          </p:cNvPicPr>
          <p:nvPr/>
        </p:nvPicPr>
        <p:blipFill>
          <a:blip r:embed="rId3">
            <a:extLst>
              <a:ext uri="{28A0092B-C50C-407E-A947-70E740481C1C}">
                <a14:useLocalDpi xmlns:a14="http://schemas.microsoft.com/office/drawing/2010/main" val="0"/>
              </a:ext>
            </a:extLst>
          </a:blip>
          <a:srcRect t="11467"/>
          <a:stretch>
            <a:fillRect/>
          </a:stretch>
        </p:blipFill>
        <p:spPr bwMode="auto">
          <a:xfrm>
            <a:off x="755576" y="1124744"/>
            <a:ext cx="7920879" cy="5106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4" name="Groupe 39"/>
          <p:cNvGrpSpPr>
            <a:grpSpLocks/>
          </p:cNvGrpSpPr>
          <p:nvPr/>
        </p:nvGrpSpPr>
        <p:grpSpPr bwMode="auto">
          <a:xfrm>
            <a:off x="732036" y="1149413"/>
            <a:ext cx="7847977" cy="4886536"/>
            <a:chOff x="516026" y="1103679"/>
            <a:chExt cx="7848347" cy="5052329"/>
          </a:xfrm>
        </p:grpSpPr>
        <p:sp>
          <p:nvSpPr>
            <p:cNvPr id="45" name="Forme libre 28"/>
            <p:cNvSpPr/>
            <p:nvPr/>
          </p:nvSpPr>
          <p:spPr>
            <a:xfrm>
              <a:off x="516026" y="1103679"/>
              <a:ext cx="4313440" cy="4680781"/>
            </a:xfrm>
            <a:custGeom>
              <a:avLst/>
              <a:gdLst>
                <a:gd name="connsiteX0" fmla="*/ 13648 w 4312693"/>
                <a:gd name="connsiteY0" fmla="*/ 13648 h 4681182"/>
                <a:gd name="connsiteX1" fmla="*/ 13648 w 4312693"/>
                <a:gd name="connsiteY1" fmla="*/ 4681182 h 4681182"/>
                <a:gd name="connsiteX2" fmla="*/ 3234519 w 4312693"/>
                <a:gd name="connsiteY2" fmla="*/ 4681182 h 4681182"/>
                <a:gd name="connsiteX3" fmla="*/ 3234519 w 4312693"/>
                <a:gd name="connsiteY3" fmla="*/ 3316406 h 4681182"/>
                <a:gd name="connsiteX4" fmla="*/ 2197290 w 4312693"/>
                <a:gd name="connsiteY4" fmla="*/ 3316406 h 4681182"/>
                <a:gd name="connsiteX5" fmla="*/ 2197290 w 4312693"/>
                <a:gd name="connsiteY5" fmla="*/ 2169994 h 4681182"/>
                <a:gd name="connsiteX6" fmla="*/ 3316406 w 4312693"/>
                <a:gd name="connsiteY6" fmla="*/ 2169994 h 4681182"/>
                <a:gd name="connsiteX7" fmla="*/ 3316406 w 4312693"/>
                <a:gd name="connsiteY7" fmla="*/ 395785 h 4681182"/>
                <a:gd name="connsiteX8" fmla="*/ 4312693 w 4312693"/>
                <a:gd name="connsiteY8" fmla="*/ 395785 h 4681182"/>
                <a:gd name="connsiteX9" fmla="*/ 4312693 w 4312693"/>
                <a:gd name="connsiteY9" fmla="*/ 0 h 4681182"/>
                <a:gd name="connsiteX10" fmla="*/ 0 w 4312693"/>
                <a:gd name="connsiteY10" fmla="*/ 0 h 4681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12693" h="4681182">
                  <a:moveTo>
                    <a:pt x="13648" y="13648"/>
                  </a:moveTo>
                  <a:lnTo>
                    <a:pt x="13648" y="4681182"/>
                  </a:lnTo>
                  <a:lnTo>
                    <a:pt x="3234519" y="4681182"/>
                  </a:lnTo>
                  <a:lnTo>
                    <a:pt x="3234519" y="3316406"/>
                  </a:lnTo>
                  <a:lnTo>
                    <a:pt x="2197290" y="3316406"/>
                  </a:lnTo>
                  <a:lnTo>
                    <a:pt x="2197290" y="2169994"/>
                  </a:lnTo>
                  <a:lnTo>
                    <a:pt x="3316406" y="2169994"/>
                  </a:lnTo>
                  <a:lnTo>
                    <a:pt x="3316406" y="395785"/>
                  </a:lnTo>
                  <a:lnTo>
                    <a:pt x="4312693" y="395785"/>
                  </a:lnTo>
                  <a:lnTo>
                    <a:pt x="4312693" y="0"/>
                  </a:lnTo>
                  <a:lnTo>
                    <a:pt x="0" y="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46" name="Forme libre 32"/>
            <p:cNvSpPr/>
            <p:nvPr/>
          </p:nvSpPr>
          <p:spPr>
            <a:xfrm>
              <a:off x="4884409" y="1748233"/>
              <a:ext cx="3479964" cy="4407775"/>
            </a:xfrm>
            <a:custGeom>
              <a:avLst/>
              <a:gdLst>
                <a:gd name="connsiteX0" fmla="*/ 1937982 w 3480179"/>
                <a:gd name="connsiteY0" fmla="*/ 13648 h 4408227"/>
                <a:gd name="connsiteX1" fmla="*/ 1937982 w 3480179"/>
                <a:gd name="connsiteY1" fmla="*/ 532263 h 4408227"/>
                <a:gd name="connsiteX2" fmla="*/ 2251881 w 3480179"/>
                <a:gd name="connsiteY2" fmla="*/ 532263 h 4408227"/>
                <a:gd name="connsiteX3" fmla="*/ 2251881 w 3480179"/>
                <a:gd name="connsiteY3" fmla="*/ 2524836 h 4408227"/>
                <a:gd name="connsiteX4" fmla="*/ 887105 w 3480179"/>
                <a:gd name="connsiteY4" fmla="*/ 2524836 h 4408227"/>
                <a:gd name="connsiteX5" fmla="*/ 887105 w 3480179"/>
                <a:gd name="connsiteY5" fmla="*/ 2333768 h 4408227"/>
                <a:gd name="connsiteX6" fmla="*/ 0 w 3480179"/>
                <a:gd name="connsiteY6" fmla="*/ 2333768 h 4408227"/>
                <a:gd name="connsiteX7" fmla="*/ 0 w 3480179"/>
                <a:gd name="connsiteY7" fmla="*/ 4408227 h 4408227"/>
                <a:gd name="connsiteX8" fmla="*/ 3480179 w 3480179"/>
                <a:gd name="connsiteY8" fmla="*/ 4408227 h 4408227"/>
                <a:gd name="connsiteX9" fmla="*/ 3480179 w 3480179"/>
                <a:gd name="connsiteY9" fmla="*/ 0 h 4408227"/>
                <a:gd name="connsiteX10" fmla="*/ 1937982 w 3480179"/>
                <a:gd name="connsiteY10" fmla="*/ 13648 h 4408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80179" h="4408227">
                  <a:moveTo>
                    <a:pt x="1937982" y="13648"/>
                  </a:moveTo>
                  <a:lnTo>
                    <a:pt x="1937982" y="532263"/>
                  </a:lnTo>
                  <a:lnTo>
                    <a:pt x="2251881" y="532263"/>
                  </a:lnTo>
                  <a:lnTo>
                    <a:pt x="2251881" y="2524836"/>
                  </a:lnTo>
                  <a:lnTo>
                    <a:pt x="887105" y="2524836"/>
                  </a:lnTo>
                  <a:lnTo>
                    <a:pt x="887105" y="2333768"/>
                  </a:lnTo>
                  <a:lnTo>
                    <a:pt x="0" y="2333768"/>
                  </a:lnTo>
                  <a:lnTo>
                    <a:pt x="0" y="4408227"/>
                  </a:lnTo>
                  <a:lnTo>
                    <a:pt x="3480179" y="4408227"/>
                  </a:lnTo>
                  <a:lnTo>
                    <a:pt x="3480179" y="0"/>
                  </a:lnTo>
                  <a:lnTo>
                    <a:pt x="1937982" y="1364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47" name="Forme libre 1"/>
          <p:cNvSpPr/>
          <p:nvPr/>
        </p:nvSpPr>
        <p:spPr>
          <a:xfrm>
            <a:off x="2915816" y="1268760"/>
            <a:ext cx="4608512" cy="3763963"/>
          </a:xfrm>
          <a:custGeom>
            <a:avLst/>
            <a:gdLst>
              <a:gd name="connsiteX0" fmla="*/ 1021278 w 4405746"/>
              <a:gd name="connsiteY0" fmla="*/ 261257 h 3764478"/>
              <a:gd name="connsiteX1" fmla="*/ 2161309 w 4405746"/>
              <a:gd name="connsiteY1" fmla="*/ 261257 h 3764478"/>
              <a:gd name="connsiteX2" fmla="*/ 2161309 w 4405746"/>
              <a:gd name="connsiteY2" fmla="*/ 0 h 3764478"/>
              <a:gd name="connsiteX3" fmla="*/ 4275117 w 4405746"/>
              <a:gd name="connsiteY3" fmla="*/ 0 h 3764478"/>
              <a:gd name="connsiteX4" fmla="*/ 4275117 w 4405746"/>
              <a:gd name="connsiteY4" fmla="*/ 486888 h 3764478"/>
              <a:gd name="connsiteX5" fmla="*/ 4096987 w 4405746"/>
              <a:gd name="connsiteY5" fmla="*/ 486888 h 3764478"/>
              <a:gd name="connsiteX6" fmla="*/ 4096987 w 4405746"/>
              <a:gd name="connsiteY6" fmla="*/ 1104405 h 3764478"/>
              <a:gd name="connsiteX7" fmla="*/ 4405746 w 4405746"/>
              <a:gd name="connsiteY7" fmla="*/ 1104405 h 3764478"/>
              <a:gd name="connsiteX8" fmla="*/ 4405746 w 4405746"/>
              <a:gd name="connsiteY8" fmla="*/ 2458192 h 3764478"/>
              <a:gd name="connsiteX9" fmla="*/ 3028208 w 4405746"/>
              <a:gd name="connsiteY9" fmla="*/ 2458192 h 3764478"/>
              <a:gd name="connsiteX10" fmla="*/ 3028208 w 4405746"/>
              <a:gd name="connsiteY10" fmla="*/ 2766951 h 3764478"/>
              <a:gd name="connsiteX11" fmla="*/ 2161309 w 4405746"/>
              <a:gd name="connsiteY11" fmla="*/ 2766951 h 3764478"/>
              <a:gd name="connsiteX12" fmla="*/ 2161309 w 4405746"/>
              <a:gd name="connsiteY12" fmla="*/ 3764478 h 3764478"/>
              <a:gd name="connsiteX13" fmla="*/ 997527 w 4405746"/>
              <a:gd name="connsiteY13" fmla="*/ 3764478 h 3764478"/>
              <a:gd name="connsiteX14" fmla="*/ 997527 w 4405746"/>
              <a:gd name="connsiteY14" fmla="*/ 3051959 h 3764478"/>
              <a:gd name="connsiteX15" fmla="*/ 0 w 4405746"/>
              <a:gd name="connsiteY15" fmla="*/ 3051959 h 3764478"/>
              <a:gd name="connsiteX16" fmla="*/ 0 w 4405746"/>
              <a:gd name="connsiteY16" fmla="*/ 1983179 h 3764478"/>
              <a:gd name="connsiteX17" fmla="*/ 1033153 w 4405746"/>
              <a:gd name="connsiteY17" fmla="*/ 1983179 h 3764478"/>
              <a:gd name="connsiteX18" fmla="*/ 1021278 w 4405746"/>
              <a:gd name="connsiteY18" fmla="*/ 261257 h 3764478"/>
              <a:gd name="connsiteX0" fmla="*/ 1021278 w 4405746"/>
              <a:gd name="connsiteY0" fmla="*/ 261257 h 3764478"/>
              <a:gd name="connsiteX1" fmla="*/ 2161309 w 4405746"/>
              <a:gd name="connsiteY1" fmla="*/ 261257 h 3764478"/>
              <a:gd name="connsiteX2" fmla="*/ 2161309 w 4405746"/>
              <a:gd name="connsiteY2" fmla="*/ 0 h 3764478"/>
              <a:gd name="connsiteX3" fmla="*/ 4275117 w 4405746"/>
              <a:gd name="connsiteY3" fmla="*/ 0 h 3764478"/>
              <a:gd name="connsiteX4" fmla="*/ 4275117 w 4405746"/>
              <a:gd name="connsiteY4" fmla="*/ 486888 h 3764478"/>
              <a:gd name="connsiteX5" fmla="*/ 4096987 w 4405746"/>
              <a:gd name="connsiteY5" fmla="*/ 486888 h 3764478"/>
              <a:gd name="connsiteX6" fmla="*/ 4096987 w 4405746"/>
              <a:gd name="connsiteY6" fmla="*/ 1104405 h 3764478"/>
              <a:gd name="connsiteX7" fmla="*/ 4405746 w 4405746"/>
              <a:gd name="connsiteY7" fmla="*/ 1104405 h 3764478"/>
              <a:gd name="connsiteX8" fmla="*/ 4405746 w 4405746"/>
              <a:gd name="connsiteY8" fmla="*/ 2992582 h 3764478"/>
              <a:gd name="connsiteX9" fmla="*/ 3028208 w 4405746"/>
              <a:gd name="connsiteY9" fmla="*/ 2458192 h 3764478"/>
              <a:gd name="connsiteX10" fmla="*/ 3028208 w 4405746"/>
              <a:gd name="connsiteY10" fmla="*/ 2766951 h 3764478"/>
              <a:gd name="connsiteX11" fmla="*/ 2161309 w 4405746"/>
              <a:gd name="connsiteY11" fmla="*/ 2766951 h 3764478"/>
              <a:gd name="connsiteX12" fmla="*/ 2161309 w 4405746"/>
              <a:gd name="connsiteY12" fmla="*/ 3764478 h 3764478"/>
              <a:gd name="connsiteX13" fmla="*/ 997527 w 4405746"/>
              <a:gd name="connsiteY13" fmla="*/ 3764478 h 3764478"/>
              <a:gd name="connsiteX14" fmla="*/ 997527 w 4405746"/>
              <a:gd name="connsiteY14" fmla="*/ 3051959 h 3764478"/>
              <a:gd name="connsiteX15" fmla="*/ 0 w 4405746"/>
              <a:gd name="connsiteY15" fmla="*/ 3051959 h 3764478"/>
              <a:gd name="connsiteX16" fmla="*/ 0 w 4405746"/>
              <a:gd name="connsiteY16" fmla="*/ 1983179 h 3764478"/>
              <a:gd name="connsiteX17" fmla="*/ 1033153 w 4405746"/>
              <a:gd name="connsiteY17" fmla="*/ 1983179 h 3764478"/>
              <a:gd name="connsiteX18" fmla="*/ 1021278 w 4405746"/>
              <a:gd name="connsiteY18" fmla="*/ 261257 h 3764478"/>
              <a:gd name="connsiteX0" fmla="*/ 1021278 w 4405746"/>
              <a:gd name="connsiteY0" fmla="*/ 261257 h 3764478"/>
              <a:gd name="connsiteX1" fmla="*/ 2161309 w 4405746"/>
              <a:gd name="connsiteY1" fmla="*/ 261257 h 3764478"/>
              <a:gd name="connsiteX2" fmla="*/ 2161309 w 4405746"/>
              <a:gd name="connsiteY2" fmla="*/ 0 h 3764478"/>
              <a:gd name="connsiteX3" fmla="*/ 4275117 w 4405746"/>
              <a:gd name="connsiteY3" fmla="*/ 0 h 3764478"/>
              <a:gd name="connsiteX4" fmla="*/ 4275117 w 4405746"/>
              <a:gd name="connsiteY4" fmla="*/ 486888 h 3764478"/>
              <a:gd name="connsiteX5" fmla="*/ 4096987 w 4405746"/>
              <a:gd name="connsiteY5" fmla="*/ 486888 h 3764478"/>
              <a:gd name="connsiteX6" fmla="*/ 4096987 w 4405746"/>
              <a:gd name="connsiteY6" fmla="*/ 1104405 h 3764478"/>
              <a:gd name="connsiteX7" fmla="*/ 4405746 w 4405746"/>
              <a:gd name="connsiteY7" fmla="*/ 1104405 h 3764478"/>
              <a:gd name="connsiteX8" fmla="*/ 4405746 w 4405746"/>
              <a:gd name="connsiteY8" fmla="*/ 2992582 h 3764478"/>
              <a:gd name="connsiteX9" fmla="*/ 3182587 w 4405746"/>
              <a:gd name="connsiteY9" fmla="*/ 2992582 h 3764478"/>
              <a:gd name="connsiteX10" fmla="*/ 3028208 w 4405746"/>
              <a:gd name="connsiteY10" fmla="*/ 2766951 h 3764478"/>
              <a:gd name="connsiteX11" fmla="*/ 2161309 w 4405746"/>
              <a:gd name="connsiteY11" fmla="*/ 2766951 h 3764478"/>
              <a:gd name="connsiteX12" fmla="*/ 2161309 w 4405746"/>
              <a:gd name="connsiteY12" fmla="*/ 3764478 h 3764478"/>
              <a:gd name="connsiteX13" fmla="*/ 997527 w 4405746"/>
              <a:gd name="connsiteY13" fmla="*/ 3764478 h 3764478"/>
              <a:gd name="connsiteX14" fmla="*/ 997527 w 4405746"/>
              <a:gd name="connsiteY14" fmla="*/ 3051959 h 3764478"/>
              <a:gd name="connsiteX15" fmla="*/ 0 w 4405746"/>
              <a:gd name="connsiteY15" fmla="*/ 3051959 h 3764478"/>
              <a:gd name="connsiteX16" fmla="*/ 0 w 4405746"/>
              <a:gd name="connsiteY16" fmla="*/ 1983179 h 3764478"/>
              <a:gd name="connsiteX17" fmla="*/ 1033153 w 4405746"/>
              <a:gd name="connsiteY17" fmla="*/ 1983179 h 3764478"/>
              <a:gd name="connsiteX18" fmla="*/ 1021278 w 4405746"/>
              <a:gd name="connsiteY18" fmla="*/ 261257 h 3764478"/>
              <a:gd name="connsiteX0" fmla="*/ 1021278 w 4405746"/>
              <a:gd name="connsiteY0" fmla="*/ 261257 h 3764478"/>
              <a:gd name="connsiteX1" fmla="*/ 2161309 w 4405746"/>
              <a:gd name="connsiteY1" fmla="*/ 261257 h 3764478"/>
              <a:gd name="connsiteX2" fmla="*/ 2161309 w 4405746"/>
              <a:gd name="connsiteY2" fmla="*/ 0 h 3764478"/>
              <a:gd name="connsiteX3" fmla="*/ 4275117 w 4405746"/>
              <a:gd name="connsiteY3" fmla="*/ 0 h 3764478"/>
              <a:gd name="connsiteX4" fmla="*/ 4275117 w 4405746"/>
              <a:gd name="connsiteY4" fmla="*/ 486888 h 3764478"/>
              <a:gd name="connsiteX5" fmla="*/ 4096987 w 4405746"/>
              <a:gd name="connsiteY5" fmla="*/ 486888 h 3764478"/>
              <a:gd name="connsiteX6" fmla="*/ 4096987 w 4405746"/>
              <a:gd name="connsiteY6" fmla="*/ 1104405 h 3764478"/>
              <a:gd name="connsiteX7" fmla="*/ 4405746 w 4405746"/>
              <a:gd name="connsiteY7" fmla="*/ 1104405 h 3764478"/>
              <a:gd name="connsiteX8" fmla="*/ 4405746 w 4405746"/>
              <a:gd name="connsiteY8" fmla="*/ 2992582 h 3764478"/>
              <a:gd name="connsiteX9" fmla="*/ 3182587 w 4405746"/>
              <a:gd name="connsiteY9" fmla="*/ 2992582 h 3764478"/>
              <a:gd name="connsiteX10" fmla="*/ 3158837 w 4405746"/>
              <a:gd name="connsiteY10" fmla="*/ 2755075 h 3764478"/>
              <a:gd name="connsiteX11" fmla="*/ 2161309 w 4405746"/>
              <a:gd name="connsiteY11" fmla="*/ 2766951 h 3764478"/>
              <a:gd name="connsiteX12" fmla="*/ 2161309 w 4405746"/>
              <a:gd name="connsiteY12" fmla="*/ 3764478 h 3764478"/>
              <a:gd name="connsiteX13" fmla="*/ 997527 w 4405746"/>
              <a:gd name="connsiteY13" fmla="*/ 3764478 h 3764478"/>
              <a:gd name="connsiteX14" fmla="*/ 997527 w 4405746"/>
              <a:gd name="connsiteY14" fmla="*/ 3051959 h 3764478"/>
              <a:gd name="connsiteX15" fmla="*/ 0 w 4405746"/>
              <a:gd name="connsiteY15" fmla="*/ 3051959 h 3764478"/>
              <a:gd name="connsiteX16" fmla="*/ 0 w 4405746"/>
              <a:gd name="connsiteY16" fmla="*/ 1983179 h 3764478"/>
              <a:gd name="connsiteX17" fmla="*/ 1033153 w 4405746"/>
              <a:gd name="connsiteY17" fmla="*/ 1983179 h 3764478"/>
              <a:gd name="connsiteX18" fmla="*/ 1021278 w 4405746"/>
              <a:gd name="connsiteY18" fmla="*/ 261257 h 3764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405746" h="3764478">
                <a:moveTo>
                  <a:pt x="1021278" y="261257"/>
                </a:moveTo>
                <a:lnTo>
                  <a:pt x="2161309" y="261257"/>
                </a:lnTo>
                <a:lnTo>
                  <a:pt x="2161309" y="0"/>
                </a:lnTo>
                <a:lnTo>
                  <a:pt x="4275117" y="0"/>
                </a:lnTo>
                <a:lnTo>
                  <a:pt x="4275117" y="486888"/>
                </a:lnTo>
                <a:lnTo>
                  <a:pt x="4096987" y="486888"/>
                </a:lnTo>
                <a:lnTo>
                  <a:pt x="4096987" y="1104405"/>
                </a:lnTo>
                <a:lnTo>
                  <a:pt x="4405746" y="1104405"/>
                </a:lnTo>
                <a:lnTo>
                  <a:pt x="4405746" y="2992582"/>
                </a:lnTo>
                <a:lnTo>
                  <a:pt x="3182587" y="2992582"/>
                </a:lnTo>
                <a:lnTo>
                  <a:pt x="3158837" y="2755075"/>
                </a:lnTo>
                <a:lnTo>
                  <a:pt x="2161309" y="2766951"/>
                </a:lnTo>
                <a:lnTo>
                  <a:pt x="2161309" y="3764478"/>
                </a:lnTo>
                <a:lnTo>
                  <a:pt x="997527" y="3764478"/>
                </a:lnTo>
                <a:lnTo>
                  <a:pt x="997527" y="3051959"/>
                </a:lnTo>
                <a:lnTo>
                  <a:pt x="0" y="3051959"/>
                </a:lnTo>
                <a:lnTo>
                  <a:pt x="0" y="1983179"/>
                </a:lnTo>
                <a:lnTo>
                  <a:pt x="1033153" y="1983179"/>
                </a:lnTo>
                <a:cubicBezTo>
                  <a:pt x="1029195" y="1409205"/>
                  <a:pt x="1025236" y="835231"/>
                  <a:pt x="1021278" y="261257"/>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48" name="Groupe 21"/>
          <p:cNvGrpSpPr>
            <a:grpSpLocks/>
          </p:cNvGrpSpPr>
          <p:nvPr/>
        </p:nvGrpSpPr>
        <p:grpSpPr bwMode="auto">
          <a:xfrm>
            <a:off x="2546127" y="5326063"/>
            <a:ext cx="1330325" cy="904875"/>
            <a:chOff x="2384839" y="5573271"/>
            <a:chExt cx="1331056" cy="906216"/>
          </a:xfrm>
        </p:grpSpPr>
        <p:grpSp>
          <p:nvGrpSpPr>
            <p:cNvPr id="49" name="Groupe 20"/>
            <p:cNvGrpSpPr>
              <a:grpSpLocks/>
            </p:cNvGrpSpPr>
            <p:nvPr/>
          </p:nvGrpSpPr>
          <p:grpSpPr bwMode="auto">
            <a:xfrm>
              <a:off x="2384839" y="5573271"/>
              <a:ext cx="1331056" cy="906216"/>
              <a:chOff x="1849058" y="5148609"/>
              <a:chExt cx="1866837" cy="1330878"/>
            </a:xfrm>
          </p:grpSpPr>
          <p:pic>
            <p:nvPicPr>
              <p:cNvPr id="51" name="Image 16"/>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1849058" y="5407925"/>
                <a:ext cx="1071562" cy="1071562"/>
              </a:xfrm>
              <a:prstGeom prst="rect">
                <a:avLst/>
              </a:prstGeom>
            </p:spPr>
          </p:pic>
          <p:pic>
            <p:nvPicPr>
              <p:cNvPr id="52" name="Image 15"/>
              <p:cNvPicPr>
                <a:picLocks noChangeAspect="1"/>
              </p:cNvPicPr>
              <p:nvPr/>
            </p:nvPicPr>
            <p:blipFill>
              <a:blip r:embed="rId5"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642252" y="5148609"/>
                <a:ext cx="1073643" cy="1073643"/>
              </a:xfrm>
              <a:prstGeom prst="rect">
                <a:avLst/>
              </a:prstGeom>
            </p:spPr>
          </p:pic>
        </p:grpSp>
        <p:sp>
          <p:nvSpPr>
            <p:cNvPr id="50" name="ZoneTexte 31"/>
            <p:cNvSpPr txBox="1">
              <a:spLocks noChangeArrowheads="1"/>
            </p:cNvSpPr>
            <p:nvPr/>
          </p:nvSpPr>
          <p:spPr bwMode="auto">
            <a:xfrm>
              <a:off x="3060691" y="5641511"/>
              <a:ext cx="5256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2000" b="1" i="1"/>
                <a:t>T/S</a:t>
              </a:r>
            </a:p>
          </p:txBody>
        </p:sp>
      </p:grpSp>
      <p:grpSp>
        <p:nvGrpSpPr>
          <p:cNvPr id="53" name="Groupe 40"/>
          <p:cNvGrpSpPr>
            <a:grpSpLocks/>
          </p:cNvGrpSpPr>
          <p:nvPr/>
        </p:nvGrpSpPr>
        <p:grpSpPr bwMode="auto">
          <a:xfrm>
            <a:off x="4033614" y="5300663"/>
            <a:ext cx="1330325" cy="906462"/>
            <a:chOff x="2384839" y="5573271"/>
            <a:chExt cx="1331056" cy="906216"/>
          </a:xfrm>
        </p:grpSpPr>
        <p:grpSp>
          <p:nvGrpSpPr>
            <p:cNvPr id="54" name="Groupe 41"/>
            <p:cNvGrpSpPr>
              <a:grpSpLocks/>
            </p:cNvGrpSpPr>
            <p:nvPr/>
          </p:nvGrpSpPr>
          <p:grpSpPr bwMode="auto">
            <a:xfrm>
              <a:off x="2384839" y="5573271"/>
              <a:ext cx="1331056" cy="906216"/>
              <a:chOff x="1849058" y="5148609"/>
              <a:chExt cx="1866837" cy="1330878"/>
            </a:xfrm>
          </p:grpSpPr>
          <p:pic>
            <p:nvPicPr>
              <p:cNvPr id="56" name="Image 43"/>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1849058" y="5407925"/>
                <a:ext cx="1071562" cy="1071562"/>
              </a:xfrm>
              <a:prstGeom prst="rect">
                <a:avLst/>
              </a:prstGeom>
            </p:spPr>
          </p:pic>
          <p:pic>
            <p:nvPicPr>
              <p:cNvPr id="57" name="Image 44"/>
              <p:cNvPicPr>
                <a:picLocks noChangeAspect="1"/>
              </p:cNvPicPr>
              <p:nvPr/>
            </p:nvPicPr>
            <p:blipFill>
              <a:blip r:embed="rId5"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642252" y="5148609"/>
                <a:ext cx="1073643" cy="1073643"/>
              </a:xfrm>
              <a:prstGeom prst="rect">
                <a:avLst/>
              </a:prstGeom>
            </p:spPr>
          </p:pic>
        </p:grpSp>
        <p:sp>
          <p:nvSpPr>
            <p:cNvPr id="55" name="ZoneTexte 42"/>
            <p:cNvSpPr txBox="1">
              <a:spLocks noChangeArrowheads="1"/>
            </p:cNvSpPr>
            <p:nvPr/>
          </p:nvSpPr>
          <p:spPr bwMode="auto">
            <a:xfrm>
              <a:off x="2985927" y="5641511"/>
              <a:ext cx="67518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2000" b="1" i="1"/>
                <a:t>MCC</a:t>
              </a:r>
            </a:p>
          </p:txBody>
        </p:sp>
      </p:grpSp>
      <p:grpSp>
        <p:nvGrpSpPr>
          <p:cNvPr id="58" name="Groupe 45"/>
          <p:cNvGrpSpPr>
            <a:grpSpLocks/>
          </p:cNvGrpSpPr>
          <p:nvPr/>
        </p:nvGrpSpPr>
        <p:grpSpPr bwMode="auto">
          <a:xfrm>
            <a:off x="5617939" y="5300663"/>
            <a:ext cx="1330325" cy="906462"/>
            <a:chOff x="2384839" y="5573271"/>
            <a:chExt cx="1331056" cy="906216"/>
          </a:xfrm>
        </p:grpSpPr>
        <p:grpSp>
          <p:nvGrpSpPr>
            <p:cNvPr id="59" name="Groupe 46"/>
            <p:cNvGrpSpPr>
              <a:grpSpLocks/>
            </p:cNvGrpSpPr>
            <p:nvPr/>
          </p:nvGrpSpPr>
          <p:grpSpPr bwMode="auto">
            <a:xfrm>
              <a:off x="2384839" y="5573271"/>
              <a:ext cx="1331056" cy="906216"/>
              <a:chOff x="1849058" y="5148609"/>
              <a:chExt cx="1866837" cy="1330878"/>
            </a:xfrm>
          </p:grpSpPr>
          <p:pic>
            <p:nvPicPr>
              <p:cNvPr id="61" name="Image 48"/>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1849058" y="5407925"/>
                <a:ext cx="1071562" cy="1071562"/>
              </a:xfrm>
              <a:prstGeom prst="rect">
                <a:avLst/>
              </a:prstGeom>
            </p:spPr>
          </p:pic>
          <p:pic>
            <p:nvPicPr>
              <p:cNvPr id="62" name="Image 49"/>
              <p:cNvPicPr>
                <a:picLocks noChangeAspect="1"/>
              </p:cNvPicPr>
              <p:nvPr/>
            </p:nvPicPr>
            <p:blipFill>
              <a:blip r:embed="rId5"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642252" y="5148609"/>
                <a:ext cx="1073643" cy="1073643"/>
              </a:xfrm>
              <a:prstGeom prst="rect">
                <a:avLst/>
              </a:prstGeom>
            </p:spPr>
          </p:pic>
        </p:grpSp>
        <p:sp>
          <p:nvSpPr>
            <p:cNvPr id="60" name="ZoneTexte 47"/>
            <p:cNvSpPr txBox="1">
              <a:spLocks noChangeArrowheads="1"/>
            </p:cNvSpPr>
            <p:nvPr/>
          </p:nvSpPr>
          <p:spPr bwMode="auto">
            <a:xfrm>
              <a:off x="3013979" y="5641511"/>
              <a:ext cx="6190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1200" b="1" i="1"/>
                <a:t>Prod </a:t>
              </a:r>
            </a:p>
            <a:p>
              <a:pPr algn="ctr" eaLnBrk="1" hangingPunct="1"/>
              <a:r>
                <a:rPr lang="fr-FR" altLang="en-US" sz="1200" b="1" i="1"/>
                <a:t>Leader</a:t>
              </a:r>
            </a:p>
          </p:txBody>
        </p:sp>
      </p:grpSp>
      <p:pic>
        <p:nvPicPr>
          <p:cNvPr id="63" name="Image 6"/>
          <p:cNvPicPr>
            <a:picLocks noChangeAspect="1"/>
          </p:cNvPicPr>
          <p:nvPr/>
        </p:nvPicPr>
        <p:blipFill>
          <a:blip r:embed="rId6"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516176" y="1775021"/>
            <a:ext cx="759843" cy="759843"/>
          </a:xfrm>
          <a:prstGeom prst="rect">
            <a:avLst/>
          </a:prstGeom>
        </p:spPr>
      </p:pic>
      <p:grpSp>
        <p:nvGrpSpPr>
          <p:cNvPr id="64" name="Groupe 53"/>
          <p:cNvGrpSpPr>
            <a:grpSpLocks/>
          </p:cNvGrpSpPr>
          <p:nvPr/>
        </p:nvGrpSpPr>
        <p:grpSpPr bwMode="auto">
          <a:xfrm>
            <a:off x="5153575" y="1181111"/>
            <a:ext cx="627062" cy="798512"/>
            <a:chOff x="4636701" y="1164093"/>
            <a:chExt cx="627095" cy="798027"/>
          </a:xfrm>
        </p:grpSpPr>
        <p:pic>
          <p:nvPicPr>
            <p:cNvPr id="65" name="Image 9"/>
            <p:cNvPicPr>
              <a:picLocks noChangeAspect="1"/>
            </p:cNvPicPr>
            <p:nvPr/>
          </p:nvPicPr>
          <p:blipFill rotWithShape="1">
            <a:blip r:embed="rId7" cstate="screen">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4639959" y="1164093"/>
              <a:ext cx="609171" cy="798027"/>
            </a:xfrm>
            <a:prstGeom prst="rect">
              <a:avLst/>
            </a:prstGeom>
          </p:spPr>
        </p:pic>
        <p:sp>
          <p:nvSpPr>
            <p:cNvPr id="66" name="ZoneTexte 10"/>
            <p:cNvSpPr txBox="1">
              <a:spLocks noChangeArrowheads="1"/>
            </p:cNvSpPr>
            <p:nvPr/>
          </p:nvSpPr>
          <p:spPr bwMode="auto">
            <a:xfrm>
              <a:off x="4636701" y="1337920"/>
              <a:ext cx="6270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900" i="1"/>
                <a:t>Man</a:t>
              </a:r>
            </a:p>
            <a:p>
              <a:pPr algn="ctr" eaLnBrk="1" hangingPunct="1"/>
              <a:r>
                <a:rPr lang="fr-FR" altLang="en-US" sz="900" i="1"/>
                <a:t> attached</a:t>
              </a:r>
            </a:p>
          </p:txBody>
        </p:sp>
      </p:grpSp>
      <p:sp>
        <p:nvSpPr>
          <p:cNvPr id="70" name="Rectangle 69"/>
          <p:cNvSpPr/>
          <p:nvPr/>
        </p:nvSpPr>
        <p:spPr>
          <a:xfrm>
            <a:off x="6041611" y="1310475"/>
            <a:ext cx="1328911" cy="4282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2800" dirty="0"/>
              <a:t>VR</a:t>
            </a:r>
          </a:p>
        </p:txBody>
      </p:sp>
      <p:sp>
        <p:nvSpPr>
          <p:cNvPr id="72" name="Rectangle 71"/>
          <p:cNvSpPr/>
          <p:nvPr/>
        </p:nvSpPr>
        <p:spPr>
          <a:xfrm>
            <a:off x="6948264" y="2411609"/>
            <a:ext cx="635696" cy="12684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a:t>KDB</a:t>
            </a:r>
          </a:p>
        </p:txBody>
      </p:sp>
      <p:sp>
        <p:nvSpPr>
          <p:cNvPr id="73" name="Rectangle 72"/>
          <p:cNvSpPr/>
          <p:nvPr/>
        </p:nvSpPr>
        <p:spPr>
          <a:xfrm rot="16200000">
            <a:off x="2708251" y="3065983"/>
            <a:ext cx="3090862" cy="3714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smtClean="0"/>
              <a:t>Dispatch Assessment</a:t>
            </a:r>
            <a:endParaRPr lang="en-US" sz="1400" dirty="0"/>
          </a:p>
        </p:txBody>
      </p:sp>
      <p:sp>
        <p:nvSpPr>
          <p:cNvPr id="74" name="Rectangle 73"/>
          <p:cNvSpPr/>
          <p:nvPr/>
        </p:nvSpPr>
        <p:spPr>
          <a:xfrm rot="16200000">
            <a:off x="3420244" y="3062014"/>
            <a:ext cx="3092450" cy="3714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smtClean="0"/>
              <a:t>Workspace (WO …)</a:t>
            </a:r>
            <a:endParaRPr lang="en-US" sz="1400" dirty="0"/>
          </a:p>
        </p:txBody>
      </p:sp>
      <p:sp>
        <p:nvSpPr>
          <p:cNvPr id="75" name="Rectangle 74"/>
          <p:cNvSpPr/>
          <p:nvPr/>
        </p:nvSpPr>
        <p:spPr>
          <a:xfrm rot="16200000">
            <a:off x="3078932" y="3062014"/>
            <a:ext cx="3092450" cy="3714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sz="1400" dirty="0" smtClean="0"/>
              <a:t>Contextual documentation</a:t>
            </a:r>
            <a:endParaRPr lang="en-US" sz="1400" dirty="0"/>
          </a:p>
        </p:txBody>
      </p:sp>
      <p:sp>
        <p:nvSpPr>
          <p:cNvPr id="79" name="Rectangle 78"/>
          <p:cNvSpPr/>
          <p:nvPr/>
        </p:nvSpPr>
        <p:spPr>
          <a:xfrm>
            <a:off x="3023212" y="3344036"/>
            <a:ext cx="814388" cy="9175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a:t>IHMM</a:t>
            </a:r>
          </a:p>
        </p:txBody>
      </p:sp>
      <p:sp>
        <p:nvSpPr>
          <p:cNvPr id="71" name="Rectangle 70"/>
          <p:cNvSpPr/>
          <p:nvPr/>
        </p:nvSpPr>
        <p:spPr>
          <a:xfrm>
            <a:off x="6290401" y="2414784"/>
            <a:ext cx="637429" cy="12668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a:t>ELB</a:t>
            </a:r>
          </a:p>
        </p:txBody>
      </p:sp>
      <p:grpSp>
        <p:nvGrpSpPr>
          <p:cNvPr id="84" name="Group 83"/>
          <p:cNvGrpSpPr/>
          <p:nvPr/>
        </p:nvGrpSpPr>
        <p:grpSpPr>
          <a:xfrm>
            <a:off x="6167987" y="1838400"/>
            <a:ext cx="619125" cy="798512"/>
            <a:chOff x="6167987" y="2006611"/>
            <a:chExt cx="619125" cy="798512"/>
          </a:xfrm>
        </p:grpSpPr>
        <p:grpSp>
          <p:nvGrpSpPr>
            <p:cNvPr id="80" name="Groupe 52"/>
            <p:cNvGrpSpPr>
              <a:grpSpLocks/>
            </p:cNvGrpSpPr>
            <p:nvPr/>
          </p:nvGrpSpPr>
          <p:grpSpPr bwMode="auto">
            <a:xfrm>
              <a:off x="6167987" y="2006611"/>
              <a:ext cx="619125" cy="798512"/>
              <a:chOff x="5652120" y="1988840"/>
              <a:chExt cx="617784" cy="798027"/>
            </a:xfrm>
          </p:grpSpPr>
          <p:sp>
            <p:nvSpPr>
              <p:cNvPr id="81" name="ZoneTexte 24"/>
              <p:cNvSpPr txBox="1">
                <a:spLocks noChangeArrowheads="1"/>
              </p:cNvSpPr>
              <p:nvPr/>
            </p:nvSpPr>
            <p:spPr bwMode="auto">
              <a:xfrm>
                <a:off x="5668457" y="2203187"/>
                <a:ext cx="6014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900" i="1" dirty="0"/>
                  <a:t>A/C</a:t>
                </a:r>
              </a:p>
              <a:p>
                <a:pPr algn="ctr" eaLnBrk="1" hangingPunct="1"/>
                <a:r>
                  <a:rPr lang="fr-FR" altLang="en-US" sz="900" i="1" dirty="0" err="1"/>
                  <a:t>attached</a:t>
                </a:r>
                <a:endParaRPr lang="fr-FR" altLang="en-US" sz="900" i="1" dirty="0"/>
              </a:p>
            </p:txBody>
          </p:sp>
          <p:pic>
            <p:nvPicPr>
              <p:cNvPr id="82" name="Image 22"/>
              <p:cNvPicPr>
                <a:picLocks noChangeAspect="1"/>
              </p:cNvPicPr>
              <p:nvPr/>
            </p:nvPicPr>
            <p:blipFill rotWithShape="1">
              <a:blip r:embed="rId7" cstate="screen">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5652120" y="1988840"/>
                <a:ext cx="609171" cy="798027"/>
              </a:xfrm>
              <a:prstGeom prst="rect">
                <a:avLst/>
              </a:prstGeom>
            </p:spPr>
          </p:pic>
        </p:grpSp>
        <p:sp>
          <p:nvSpPr>
            <p:cNvPr id="83" name="ZoneTexte 24"/>
            <p:cNvSpPr txBox="1">
              <a:spLocks noChangeArrowheads="1"/>
            </p:cNvSpPr>
            <p:nvPr/>
          </p:nvSpPr>
          <p:spPr bwMode="auto">
            <a:xfrm>
              <a:off x="6169022" y="2203453"/>
              <a:ext cx="602753" cy="369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fr-FR" altLang="en-US" sz="900" i="1" dirty="0"/>
                <a:t>A/C</a:t>
              </a:r>
            </a:p>
            <a:p>
              <a:pPr algn="ctr" eaLnBrk="1" hangingPunct="1"/>
              <a:r>
                <a:rPr lang="fr-FR" altLang="en-US" sz="900" i="1" dirty="0" err="1"/>
                <a:t>attached</a:t>
              </a:r>
              <a:endParaRPr lang="fr-FR" altLang="en-US" sz="900" i="1" dirty="0"/>
            </a:p>
          </p:txBody>
        </p:sp>
      </p:grpSp>
      <p:sp>
        <p:nvSpPr>
          <p:cNvPr id="85" name="Rectangle 84"/>
          <p:cNvSpPr/>
          <p:nvPr/>
        </p:nvSpPr>
        <p:spPr>
          <a:xfrm>
            <a:off x="6334498" y="3714151"/>
            <a:ext cx="1116013" cy="485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fr-FR" sz="1400" dirty="0"/>
              <a:t>CONF MGT</a:t>
            </a:r>
          </a:p>
        </p:txBody>
      </p:sp>
      <p:pic>
        <p:nvPicPr>
          <p:cNvPr id="86" name="Picture 8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9756" y="3105255"/>
            <a:ext cx="2120503" cy="1198692"/>
          </a:xfrm>
          <a:prstGeom prst="rect">
            <a:avLst/>
          </a:prstGeom>
        </p:spPr>
      </p:pic>
      <p:pic>
        <p:nvPicPr>
          <p:cNvPr id="87" name="Picture 8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29230" y="2422433"/>
            <a:ext cx="1674938" cy="1116625"/>
          </a:xfrm>
          <a:prstGeom prst="rect">
            <a:avLst/>
          </a:prstGeom>
        </p:spPr>
      </p:pic>
      <p:pic>
        <p:nvPicPr>
          <p:cNvPr id="88" name="Picture 8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434707" y="1096250"/>
            <a:ext cx="1686654" cy="919182"/>
          </a:xfrm>
          <a:prstGeom prst="rect">
            <a:avLst/>
          </a:prstGeom>
        </p:spPr>
      </p:pic>
      <p:pic>
        <p:nvPicPr>
          <p:cNvPr id="89" name="Picture 88"/>
          <p:cNvPicPr>
            <a:picLocks noChangeAspect="1"/>
          </p:cNvPicPr>
          <p:nvPr/>
        </p:nvPicPr>
        <p:blipFill rotWithShape="1">
          <a:blip r:embed="rId11" cstate="print">
            <a:extLst>
              <a:ext uri="{28A0092B-C50C-407E-A947-70E740481C1C}">
                <a14:useLocalDpi xmlns:a14="http://schemas.microsoft.com/office/drawing/2010/main" val="0"/>
              </a:ext>
            </a:extLst>
          </a:blip>
          <a:srcRect r="10959" b="7454"/>
          <a:stretch/>
        </p:blipFill>
        <p:spPr>
          <a:xfrm>
            <a:off x="5178169" y="3423794"/>
            <a:ext cx="1113543" cy="1773952"/>
          </a:xfrm>
          <a:prstGeom prst="rect">
            <a:avLst/>
          </a:prstGeom>
        </p:spPr>
      </p:pic>
      <p:pic>
        <p:nvPicPr>
          <p:cNvPr id="90" name="Picture 8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90125" y="1161484"/>
            <a:ext cx="2365404" cy="1774053"/>
          </a:xfrm>
          <a:prstGeom prst="rect">
            <a:avLst/>
          </a:prstGeom>
        </p:spPr>
      </p:pic>
      <p:sp>
        <p:nvSpPr>
          <p:cNvPr id="3" name="Interaktive Schaltfläche: Film 2">
            <a:hlinkClick r:id="rId13" action="ppaction://hlinkfile" highlightClick="1"/>
          </p:cNvPr>
          <p:cNvSpPr/>
          <p:nvPr/>
        </p:nvSpPr>
        <p:spPr>
          <a:xfrm>
            <a:off x="8071490" y="5372598"/>
            <a:ext cx="1014584" cy="637720"/>
          </a:xfrm>
          <a:prstGeom prst="actionButtonMovie">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de-DE" sz="1800" b="0"/>
          </a:p>
        </p:txBody>
      </p:sp>
      <p:graphicFrame>
        <p:nvGraphicFramePr>
          <p:cNvPr id="67" name="Tabelle 66"/>
          <p:cNvGraphicFramePr>
            <a:graphicFrameLocks noGrp="1"/>
          </p:cNvGraphicFramePr>
          <p:nvPr>
            <p:extLst>
              <p:ext uri="{D42A27DB-BD31-4B8C-83A1-F6EECF244321}">
                <p14:modId xmlns:p14="http://schemas.microsoft.com/office/powerpoint/2010/main" val="2972251185"/>
              </p:ext>
            </p:extLst>
          </p:nvPr>
        </p:nvGraphicFramePr>
        <p:xfrm>
          <a:off x="133728" y="4406072"/>
          <a:ext cx="2540392" cy="1595420"/>
        </p:xfrm>
        <a:graphic>
          <a:graphicData uri="http://schemas.openxmlformats.org/drawingml/2006/table">
            <a:tbl>
              <a:tblPr firstRow="1" bandRow="1">
                <a:tableStyleId>{5C22544A-7EE6-4342-B048-85BDC9FD1C3A}</a:tableStyleId>
              </a:tblPr>
              <a:tblGrid>
                <a:gridCol w="550005"/>
                <a:gridCol w="1990387"/>
              </a:tblGrid>
              <a:tr h="252028">
                <a:tc>
                  <a:txBody>
                    <a:bodyPr/>
                    <a:lstStyle/>
                    <a:p>
                      <a:pPr marL="0" algn="l" defTabSz="914400" rtl="0" eaLnBrk="1" latinLnBrk="0" hangingPunct="1"/>
                      <a:r>
                        <a:rPr lang="en-GB" sz="800" b="0" kern="1200" noProof="0" dirty="0" smtClean="0">
                          <a:solidFill>
                            <a:schemeClr val="tx1"/>
                          </a:solidFill>
                          <a:latin typeface="+mn-lt"/>
                          <a:ea typeface="+mn-ea"/>
                          <a:cs typeface="+mn-cs"/>
                        </a:rPr>
                        <a:t>VR</a:t>
                      </a:r>
                      <a:endParaRPr lang="en-GB" sz="800" b="0" kern="1200" noProof="0" dirty="0">
                        <a:solidFill>
                          <a:schemeClr val="tx1"/>
                        </a:solidFill>
                        <a:latin typeface="+mn-lt"/>
                        <a:ea typeface="+mn-ea"/>
                        <a:cs typeface="+mn-cs"/>
                      </a:endParaRPr>
                    </a:p>
                  </a:txBody>
                  <a:tcPr>
                    <a:solidFill>
                      <a:schemeClr val="accent3">
                        <a:lumMod val="85000"/>
                      </a:schemeClr>
                    </a:solidFill>
                  </a:tcPr>
                </a:tc>
                <a:tc>
                  <a:txBody>
                    <a:bodyPr/>
                    <a:lstStyle/>
                    <a:p>
                      <a:pPr marL="0" algn="l" defTabSz="914400" rtl="0" eaLnBrk="1" latinLnBrk="0" hangingPunct="1"/>
                      <a:r>
                        <a:rPr lang="en-GB" sz="800" b="0" kern="1200" noProof="0" dirty="0" smtClean="0">
                          <a:solidFill>
                            <a:schemeClr val="tx1"/>
                          </a:solidFill>
                          <a:latin typeface="+mn-lt"/>
                          <a:ea typeface="+mn-ea"/>
                          <a:cs typeface="+mn-cs"/>
                        </a:rPr>
                        <a:t>Virtual reality</a:t>
                      </a:r>
                      <a:endParaRPr lang="en-GB" sz="800" b="0" kern="1200" noProof="0" dirty="0">
                        <a:solidFill>
                          <a:schemeClr val="tx1"/>
                        </a:solidFill>
                        <a:latin typeface="+mn-lt"/>
                        <a:ea typeface="+mn-ea"/>
                        <a:cs typeface="+mn-cs"/>
                      </a:endParaRPr>
                    </a:p>
                  </a:txBody>
                  <a:tcPr>
                    <a:solidFill>
                      <a:schemeClr val="accent3">
                        <a:lumMod val="85000"/>
                      </a:schemeClr>
                    </a:solidFill>
                  </a:tcPr>
                </a:tc>
              </a:tr>
              <a:tr h="252028">
                <a:tc>
                  <a:txBody>
                    <a:bodyPr/>
                    <a:lstStyle/>
                    <a:p>
                      <a:pPr marL="0" algn="l" defTabSz="914400" rtl="0" eaLnBrk="1" latinLnBrk="0" hangingPunct="1"/>
                      <a:r>
                        <a:rPr lang="en-GB" sz="800" kern="1200" noProof="0" dirty="0" smtClean="0">
                          <a:solidFill>
                            <a:schemeClr val="tx1"/>
                          </a:solidFill>
                          <a:latin typeface="+mn-lt"/>
                          <a:ea typeface="+mn-ea"/>
                          <a:cs typeface="+mn-cs"/>
                        </a:rPr>
                        <a:t>ELB</a:t>
                      </a:r>
                      <a:endParaRPr lang="en-GB" sz="800" kern="1200" noProof="0" dirty="0">
                        <a:solidFill>
                          <a:schemeClr val="tx1"/>
                        </a:solidFill>
                        <a:latin typeface="+mn-lt"/>
                        <a:ea typeface="+mn-ea"/>
                        <a:cs typeface="+mn-cs"/>
                      </a:endParaRPr>
                    </a:p>
                  </a:txBody>
                  <a:tcPr>
                    <a:solidFill>
                      <a:schemeClr val="bg1">
                        <a:lumMod val="95000"/>
                      </a:schemeClr>
                    </a:solidFill>
                  </a:tcPr>
                </a:tc>
                <a:tc>
                  <a:txBody>
                    <a:bodyPr/>
                    <a:lstStyle/>
                    <a:p>
                      <a:pPr marL="0" algn="l" defTabSz="914400" rtl="0" eaLnBrk="1" latinLnBrk="0" hangingPunct="1"/>
                      <a:r>
                        <a:rPr lang="en-GB" sz="800" kern="1200" noProof="0" dirty="0" smtClean="0">
                          <a:solidFill>
                            <a:schemeClr val="tx1"/>
                          </a:solidFill>
                          <a:latin typeface="+mn-lt"/>
                          <a:ea typeface="+mn-ea"/>
                          <a:cs typeface="+mn-cs"/>
                        </a:rPr>
                        <a:t>Electronic Logbook</a:t>
                      </a:r>
                      <a:endParaRPr lang="en-GB" sz="800" kern="1200" noProof="0" dirty="0">
                        <a:solidFill>
                          <a:schemeClr val="tx1"/>
                        </a:solidFill>
                        <a:latin typeface="+mn-lt"/>
                        <a:ea typeface="+mn-ea"/>
                        <a:cs typeface="+mn-cs"/>
                      </a:endParaRPr>
                    </a:p>
                  </a:txBody>
                  <a:tcPr>
                    <a:solidFill>
                      <a:schemeClr val="bg1">
                        <a:lumMod val="95000"/>
                      </a:schemeClr>
                    </a:solidFill>
                  </a:tcPr>
                </a:tc>
              </a:tr>
              <a:tr h="252028">
                <a:tc>
                  <a:txBody>
                    <a:bodyPr/>
                    <a:lstStyle/>
                    <a:p>
                      <a:pPr marL="0" algn="l" defTabSz="914400" rtl="0" eaLnBrk="1" latinLnBrk="0" hangingPunct="1"/>
                      <a:r>
                        <a:rPr lang="en-GB" sz="800" kern="1200" noProof="0" dirty="0" smtClean="0">
                          <a:solidFill>
                            <a:schemeClr val="tx1"/>
                          </a:solidFill>
                          <a:latin typeface="+mn-lt"/>
                          <a:ea typeface="+mn-ea"/>
                          <a:cs typeface="+mn-cs"/>
                        </a:rPr>
                        <a:t>IHMM</a:t>
                      </a:r>
                      <a:endParaRPr lang="en-GB" sz="800" kern="1200" noProof="0" dirty="0">
                        <a:solidFill>
                          <a:schemeClr val="tx1"/>
                        </a:solidFill>
                        <a:latin typeface="+mn-lt"/>
                        <a:ea typeface="+mn-ea"/>
                        <a:cs typeface="+mn-cs"/>
                      </a:endParaRPr>
                    </a:p>
                  </a:txBody>
                  <a:tcPr>
                    <a:solidFill>
                      <a:schemeClr val="bg1">
                        <a:lumMod val="85000"/>
                      </a:schemeClr>
                    </a:solidFill>
                  </a:tcPr>
                </a:tc>
                <a:tc>
                  <a:txBody>
                    <a:bodyPr/>
                    <a:lstStyle/>
                    <a:p>
                      <a:pPr marL="0" algn="l" defTabSz="914400" rtl="0" eaLnBrk="1" latinLnBrk="0" hangingPunct="1"/>
                      <a:r>
                        <a:rPr lang="en-GB" sz="800" kern="1200" noProof="0" dirty="0" smtClean="0">
                          <a:solidFill>
                            <a:schemeClr val="tx1"/>
                          </a:solidFill>
                          <a:latin typeface="+mn-lt"/>
                          <a:ea typeface="+mn-ea"/>
                          <a:cs typeface="+mn-cs"/>
                        </a:rPr>
                        <a:t>Integrated Health Monitoring &amp; Management</a:t>
                      </a:r>
                      <a:endParaRPr lang="en-GB" sz="800" kern="1200" noProof="0" dirty="0">
                        <a:solidFill>
                          <a:schemeClr val="tx1"/>
                        </a:solidFill>
                        <a:latin typeface="+mn-lt"/>
                        <a:ea typeface="+mn-ea"/>
                        <a:cs typeface="+mn-cs"/>
                      </a:endParaRPr>
                    </a:p>
                  </a:txBody>
                  <a:tcPr>
                    <a:solidFill>
                      <a:schemeClr val="bg1">
                        <a:lumMod val="85000"/>
                      </a:schemeClr>
                    </a:solidFill>
                  </a:tcPr>
                </a:tc>
              </a:tr>
              <a:tr h="252028">
                <a:tc>
                  <a:txBody>
                    <a:bodyPr/>
                    <a:lstStyle/>
                    <a:p>
                      <a:pPr marL="0" algn="l" defTabSz="914400" rtl="0" eaLnBrk="1" latinLnBrk="0" hangingPunct="1"/>
                      <a:r>
                        <a:rPr lang="en-GB" sz="800" kern="1200" noProof="0" dirty="0" smtClean="0">
                          <a:solidFill>
                            <a:schemeClr val="tx1"/>
                          </a:solidFill>
                          <a:latin typeface="+mn-lt"/>
                          <a:ea typeface="+mn-ea"/>
                          <a:cs typeface="+mn-cs"/>
                        </a:rPr>
                        <a:t>KDB</a:t>
                      </a:r>
                      <a:endParaRPr lang="en-GB" sz="800" kern="1200" noProof="0" dirty="0">
                        <a:solidFill>
                          <a:schemeClr val="tx1"/>
                        </a:solidFill>
                        <a:latin typeface="+mn-lt"/>
                        <a:ea typeface="+mn-ea"/>
                        <a:cs typeface="+mn-cs"/>
                      </a:endParaRPr>
                    </a:p>
                  </a:txBody>
                  <a:tcPr>
                    <a:solidFill>
                      <a:schemeClr val="bg1">
                        <a:lumMod val="95000"/>
                      </a:schemeClr>
                    </a:solidFill>
                  </a:tcPr>
                </a:tc>
                <a:tc>
                  <a:txBody>
                    <a:bodyPr/>
                    <a:lstStyle/>
                    <a:p>
                      <a:pPr marL="0" algn="l" defTabSz="914400" rtl="0" eaLnBrk="1" latinLnBrk="0" hangingPunct="1"/>
                      <a:r>
                        <a:rPr lang="en-GB" sz="800" kern="1200" noProof="0" dirty="0" smtClean="0">
                          <a:solidFill>
                            <a:schemeClr val="tx1"/>
                          </a:solidFill>
                          <a:latin typeface="+mn-lt"/>
                          <a:ea typeface="+mn-ea"/>
                          <a:cs typeface="+mn-cs"/>
                        </a:rPr>
                        <a:t>Knowledge Database</a:t>
                      </a:r>
                      <a:endParaRPr lang="en-GB" sz="800" kern="1200" noProof="0" dirty="0">
                        <a:solidFill>
                          <a:schemeClr val="tx1"/>
                        </a:solidFill>
                        <a:latin typeface="+mn-lt"/>
                        <a:ea typeface="+mn-ea"/>
                        <a:cs typeface="+mn-cs"/>
                      </a:endParaRPr>
                    </a:p>
                  </a:txBody>
                  <a:tcPr>
                    <a:solidFill>
                      <a:schemeClr val="bg1">
                        <a:lumMod val="95000"/>
                      </a:schemeClr>
                    </a:solidFill>
                  </a:tcPr>
                </a:tc>
              </a:tr>
              <a:tr h="252028">
                <a:tc>
                  <a:txBody>
                    <a:bodyPr/>
                    <a:lstStyle/>
                    <a:p>
                      <a:r>
                        <a:rPr lang="en-GB" sz="800" noProof="0" dirty="0" smtClean="0">
                          <a:solidFill>
                            <a:schemeClr val="tx1"/>
                          </a:solidFill>
                        </a:rPr>
                        <a:t>MCC</a:t>
                      </a:r>
                      <a:endParaRPr lang="en-GB" sz="800" noProof="0" dirty="0">
                        <a:solidFill>
                          <a:schemeClr val="tx1"/>
                        </a:solidFill>
                      </a:endParaRPr>
                    </a:p>
                  </a:txBody>
                  <a:tcPr>
                    <a:solidFill>
                      <a:schemeClr val="bg1">
                        <a:lumMod val="85000"/>
                      </a:schemeClr>
                    </a:solidFill>
                  </a:tcPr>
                </a:tc>
                <a:tc>
                  <a:txBody>
                    <a:bodyPr/>
                    <a:lstStyle/>
                    <a:p>
                      <a:r>
                        <a:rPr lang="en-GB" sz="800" noProof="0" dirty="0" smtClean="0">
                          <a:solidFill>
                            <a:schemeClr val="tx1"/>
                          </a:solidFill>
                        </a:rPr>
                        <a:t>Maintenance Control </a:t>
                      </a:r>
                      <a:r>
                        <a:rPr lang="en-GB" sz="800" noProof="0" dirty="0" err="1" smtClean="0">
                          <a:solidFill>
                            <a:schemeClr val="tx1"/>
                          </a:solidFill>
                        </a:rPr>
                        <a:t>Center</a:t>
                      </a:r>
                      <a:endParaRPr lang="en-GB" sz="800" noProof="0" dirty="0">
                        <a:solidFill>
                          <a:schemeClr val="tx1"/>
                        </a:solidFill>
                      </a:endParaRPr>
                    </a:p>
                  </a:txBody>
                  <a:tcPr>
                    <a:solidFill>
                      <a:schemeClr val="bg1">
                        <a:lumMod val="85000"/>
                      </a:schemeClr>
                    </a:solidFill>
                  </a:tcPr>
                </a:tc>
              </a:tr>
              <a:tr h="252028">
                <a:tc>
                  <a:txBody>
                    <a:bodyPr/>
                    <a:lstStyle/>
                    <a:p>
                      <a:r>
                        <a:rPr lang="en-GB" sz="800" noProof="0" dirty="0" smtClean="0">
                          <a:solidFill>
                            <a:schemeClr val="tx1"/>
                          </a:solidFill>
                        </a:rPr>
                        <a:t>T/S</a:t>
                      </a:r>
                      <a:endParaRPr lang="en-GB" sz="800" noProof="0" dirty="0">
                        <a:solidFill>
                          <a:schemeClr val="tx1"/>
                        </a:solidFill>
                      </a:endParaRPr>
                    </a:p>
                  </a:txBody>
                  <a:tcPr>
                    <a:solidFill>
                      <a:schemeClr val="bg1">
                        <a:lumMod val="95000"/>
                      </a:schemeClr>
                    </a:solidFill>
                  </a:tcPr>
                </a:tc>
                <a:tc>
                  <a:txBody>
                    <a:bodyPr/>
                    <a:lstStyle/>
                    <a:p>
                      <a:r>
                        <a:rPr lang="en-GB" sz="800" noProof="0" dirty="0" smtClean="0">
                          <a:solidFill>
                            <a:schemeClr val="tx1"/>
                          </a:solidFill>
                        </a:rPr>
                        <a:t>Trouble Shooting</a:t>
                      </a:r>
                      <a:endParaRPr lang="en-GB" sz="800" noProof="0" dirty="0">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200836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2" grpId="0" animBg="1"/>
      <p:bldP spid="73" grpId="0" animBg="1"/>
      <p:bldP spid="74" grpId="0" animBg="1"/>
      <p:bldP spid="75" grpId="0" animBg="1"/>
      <p:bldP spid="79" grpId="0" animBg="1"/>
      <p:bldP spid="71" grpId="0" animBg="1"/>
      <p:bldP spid="8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37568"/>
            <a:ext cx="8229600" cy="936625"/>
          </a:xfrm>
        </p:spPr>
        <p:txBody>
          <a:bodyPr/>
          <a:lstStyle/>
          <a:p>
            <a:r>
              <a:rPr lang="en-GB" sz="2800" dirty="0" smtClean="0"/>
              <a:t>Main achieved and expected results</a:t>
            </a:r>
            <a:endParaRPr lang="en-GB"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0194110"/>
              </p:ext>
            </p:extLst>
          </p:nvPr>
        </p:nvGraphicFramePr>
        <p:xfrm>
          <a:off x="457200" y="929460"/>
          <a:ext cx="8075240" cy="2194560"/>
        </p:xfrm>
        <a:graphic>
          <a:graphicData uri="http://schemas.openxmlformats.org/drawingml/2006/table">
            <a:tbl>
              <a:tblPr firstRow="1" bandRow="1">
                <a:tableStyleId>{21E4AEA4-8DFA-4A89-87EB-49C32662AFE0}</a:tableStyleId>
              </a:tblPr>
              <a:tblGrid>
                <a:gridCol w="4037620"/>
                <a:gridCol w="4037620"/>
              </a:tblGrid>
              <a:tr h="262616">
                <a:tc>
                  <a:txBody>
                    <a:bodyPr/>
                    <a:lstStyle/>
                    <a:p>
                      <a:r>
                        <a:rPr lang="en-GB" dirty="0" smtClean="0"/>
                        <a:t>Objective</a:t>
                      </a:r>
                      <a:endParaRPr lang="en-GB" dirty="0"/>
                    </a:p>
                  </a:txBody>
                  <a:tcPr/>
                </a:tc>
                <a:tc>
                  <a:txBody>
                    <a:bodyPr/>
                    <a:lstStyle/>
                    <a:p>
                      <a:r>
                        <a:rPr lang="en-GB" dirty="0" smtClean="0"/>
                        <a:t>Achieved?</a:t>
                      </a:r>
                      <a:endParaRPr lang="en-GB" dirty="0"/>
                    </a:p>
                  </a:txBody>
                  <a:tcPr/>
                </a:tc>
              </a:tr>
              <a:tr h="262616">
                <a:tc>
                  <a:txBody>
                    <a:bodyPr/>
                    <a:lstStyle/>
                    <a:p>
                      <a:r>
                        <a:rPr lang="en-GB" dirty="0" smtClean="0"/>
                        <a:t>Better</a:t>
                      </a:r>
                      <a:r>
                        <a:rPr lang="en-GB" baseline="0" dirty="0" smtClean="0"/>
                        <a:t> decision support for AMTs</a:t>
                      </a:r>
                      <a:endParaRPr lang="en-GB" dirty="0"/>
                    </a:p>
                  </a:txBody>
                  <a:tcPr/>
                </a:tc>
                <a:tc>
                  <a:txBody>
                    <a:bodyPr/>
                    <a:lstStyle/>
                    <a:p>
                      <a:r>
                        <a:rPr lang="en-GB" dirty="0" smtClean="0"/>
                        <a:t>Yes</a:t>
                      </a:r>
                      <a:r>
                        <a:rPr lang="en-GB" baseline="0" dirty="0" smtClean="0"/>
                        <a:t> (DA; KDB)</a:t>
                      </a:r>
                      <a:endParaRPr lang="en-GB" dirty="0"/>
                    </a:p>
                  </a:txBody>
                  <a:tcPr/>
                </a:tc>
              </a:tr>
              <a:tr h="262616">
                <a:tc>
                  <a:txBody>
                    <a:bodyPr/>
                    <a:lstStyle/>
                    <a:p>
                      <a:r>
                        <a:rPr lang="en-GB" dirty="0" smtClean="0"/>
                        <a:t>Increased Access to information</a:t>
                      </a:r>
                      <a:endParaRPr lang="en-GB" dirty="0"/>
                    </a:p>
                  </a:txBody>
                  <a:tcPr/>
                </a:tc>
                <a:tc>
                  <a:txBody>
                    <a:bodyPr/>
                    <a:lstStyle/>
                    <a:p>
                      <a:r>
                        <a:rPr lang="en-GB" dirty="0" smtClean="0"/>
                        <a:t>Yes</a:t>
                      </a:r>
                      <a:r>
                        <a:rPr lang="en-GB" baseline="0" dirty="0" smtClean="0"/>
                        <a:t> (CD; DR; VR; METC/WS)</a:t>
                      </a:r>
                      <a:endParaRPr lang="en-GB" dirty="0"/>
                    </a:p>
                  </a:txBody>
                  <a:tcPr/>
                </a:tc>
              </a:tr>
              <a:tr h="262616">
                <a:tc>
                  <a:txBody>
                    <a:bodyPr/>
                    <a:lstStyle/>
                    <a:p>
                      <a:r>
                        <a:rPr lang="en-GB" dirty="0" smtClean="0"/>
                        <a:t>Awareness</a:t>
                      </a:r>
                      <a:r>
                        <a:rPr lang="en-GB" baseline="0" dirty="0" smtClean="0"/>
                        <a:t> of the whole org.</a:t>
                      </a:r>
                      <a:endParaRPr lang="en-GB" dirty="0"/>
                    </a:p>
                  </a:txBody>
                  <a:tcPr/>
                </a:tc>
                <a:tc>
                  <a:txBody>
                    <a:bodyPr/>
                    <a:lstStyle/>
                    <a:p>
                      <a:r>
                        <a:rPr lang="en-GB" dirty="0" smtClean="0"/>
                        <a:t>Yes</a:t>
                      </a:r>
                      <a:r>
                        <a:rPr lang="en-GB" baseline="0" dirty="0" smtClean="0"/>
                        <a:t> (DR; METC/WS)</a:t>
                      </a:r>
                      <a:endParaRPr lang="en-GB" dirty="0"/>
                    </a:p>
                  </a:txBody>
                  <a:tcPr/>
                </a:tc>
              </a:tr>
              <a:tr h="262616">
                <a:tc>
                  <a:txBody>
                    <a:bodyPr/>
                    <a:lstStyle/>
                    <a:p>
                      <a:r>
                        <a:rPr lang="en-GB" dirty="0" smtClean="0"/>
                        <a:t>Integrated seamless mobile suite</a:t>
                      </a:r>
                      <a:endParaRPr lang="en-GB" dirty="0"/>
                    </a:p>
                  </a:txBody>
                  <a:tcPr/>
                </a:tc>
                <a:tc>
                  <a:txBody>
                    <a:bodyPr/>
                    <a:lstStyle/>
                    <a:p>
                      <a:r>
                        <a:rPr lang="en-GB" dirty="0" smtClean="0"/>
                        <a:t>Yes</a:t>
                      </a:r>
                      <a:r>
                        <a:rPr lang="en-GB" baseline="0" dirty="0" smtClean="0"/>
                        <a:t> (METC/WS; CE)</a:t>
                      </a:r>
                      <a:endParaRPr lang="en-GB" dirty="0"/>
                    </a:p>
                  </a:txBody>
                  <a:tcPr/>
                </a:tc>
              </a:tr>
              <a:tr h="262616">
                <a:tc>
                  <a:txBody>
                    <a:bodyPr/>
                    <a:lstStyle/>
                    <a:p>
                      <a:r>
                        <a:rPr lang="en-GB" dirty="0" smtClean="0"/>
                        <a:t>Available for legacy A/C</a:t>
                      </a:r>
                      <a:endParaRPr lang="en-GB" dirty="0"/>
                    </a:p>
                  </a:txBody>
                  <a:tcPr/>
                </a:tc>
                <a:tc>
                  <a:txBody>
                    <a:bodyPr/>
                    <a:lstStyle/>
                    <a:p>
                      <a:r>
                        <a:rPr lang="en-GB" dirty="0" smtClean="0"/>
                        <a:t>Yes (also</a:t>
                      </a:r>
                      <a:r>
                        <a:rPr lang="en-GB" baseline="0" dirty="0" smtClean="0"/>
                        <a:t> for NG A/C)</a:t>
                      </a:r>
                      <a:endParaRPr lang="en-GB" dirty="0"/>
                    </a:p>
                  </a:txBody>
                  <a:tcPr/>
                </a:tc>
              </a:tr>
            </a:tbl>
          </a:graphicData>
        </a:graphic>
      </p:graphicFrame>
      <p:sp>
        <p:nvSpPr>
          <p:cNvPr id="6" name="Content Placeholder 2"/>
          <p:cNvSpPr txBox="1">
            <a:spLocks/>
          </p:cNvSpPr>
          <p:nvPr/>
        </p:nvSpPr>
        <p:spPr bwMode="auto">
          <a:xfrm>
            <a:off x="457200" y="3189934"/>
            <a:ext cx="4546848" cy="21112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342900" algn="l" rtl="0" eaLnBrk="0" fontAlgn="base" hangingPunct="0">
              <a:spcBef>
                <a:spcPct val="20000"/>
              </a:spcBef>
              <a:spcAft>
                <a:spcPct val="0"/>
              </a:spcAft>
              <a:buClr>
                <a:srgbClr val="0F5494"/>
              </a:buClr>
              <a:buSzPct val="120000"/>
              <a:buFont typeface="Arial" pitchFamily="34" charset="0"/>
              <a:buChar char="•"/>
              <a:defRPr sz="20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AEF0"/>
              </a:buClr>
              <a:buChar char="•"/>
              <a:defRPr sz="1800" b="1">
                <a:solidFill>
                  <a:srgbClr val="0F5494"/>
                </a:solidFill>
                <a:latin typeface="+mn-lt"/>
              </a:defRPr>
            </a:lvl2pPr>
            <a:lvl3pPr marL="1143000" indent="-228600" algn="l" rtl="0" eaLnBrk="0" fontAlgn="base" hangingPunct="0">
              <a:spcBef>
                <a:spcPct val="20000"/>
              </a:spcBef>
              <a:spcAft>
                <a:spcPct val="0"/>
              </a:spcAft>
              <a:buFontTx/>
              <a:buChar char="-"/>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gn="just"/>
            <a:r>
              <a:rPr lang="en-GB" sz="1800" kern="0" dirty="0" smtClean="0"/>
              <a:t>Line maintenance more efficient</a:t>
            </a:r>
            <a:r>
              <a:rPr lang="en-GB" sz="1800" b="0" kern="0" dirty="0" smtClean="0"/>
              <a:t>, with better support and awareness means better technical support to operating aircraft which will </a:t>
            </a:r>
            <a:r>
              <a:rPr lang="en-GB" sz="1800" kern="0" dirty="0" smtClean="0"/>
              <a:t>reduce technical delays</a:t>
            </a:r>
            <a:r>
              <a:rPr lang="en-GB" sz="1800" b="0" kern="0" dirty="0" smtClean="0"/>
              <a:t>, and, ultimately, </a:t>
            </a:r>
            <a:r>
              <a:rPr lang="en-GB" sz="1800" kern="0" dirty="0" smtClean="0"/>
              <a:t>more efficient airline operations</a:t>
            </a:r>
            <a:r>
              <a:rPr lang="en-GB" sz="1800" b="0" kern="0" dirty="0" smtClean="0"/>
              <a:t>!</a:t>
            </a:r>
          </a:p>
          <a:p>
            <a:pPr algn="just"/>
            <a:endParaRPr lang="en-GB" sz="1800" b="0" kern="0" dirty="0"/>
          </a:p>
        </p:txBody>
      </p:sp>
      <p:graphicFrame>
        <p:nvGraphicFramePr>
          <p:cNvPr id="3" name="Tabelle 2"/>
          <p:cNvGraphicFramePr>
            <a:graphicFrameLocks noGrp="1"/>
          </p:cNvGraphicFramePr>
          <p:nvPr>
            <p:extLst>
              <p:ext uri="{D42A27DB-BD31-4B8C-83A1-F6EECF244321}">
                <p14:modId xmlns:p14="http://schemas.microsoft.com/office/powerpoint/2010/main" val="4271623187"/>
              </p:ext>
            </p:extLst>
          </p:nvPr>
        </p:nvGraphicFramePr>
        <p:xfrm>
          <a:off x="5518041" y="3308412"/>
          <a:ext cx="3002248" cy="1992796"/>
        </p:xfrm>
        <a:graphic>
          <a:graphicData uri="http://schemas.openxmlformats.org/drawingml/2006/table">
            <a:tbl>
              <a:tblPr firstRow="1" bandRow="1">
                <a:tableStyleId>{5C22544A-7EE6-4342-B048-85BDC9FD1C3A}</a:tableStyleId>
              </a:tblPr>
              <a:tblGrid>
                <a:gridCol w="649999"/>
                <a:gridCol w="2352249"/>
              </a:tblGrid>
              <a:tr h="144016">
                <a:tc>
                  <a:txBody>
                    <a:bodyPr/>
                    <a:lstStyle/>
                    <a:p>
                      <a:endParaRPr lang="de-DE" sz="900" dirty="0"/>
                    </a:p>
                  </a:txBody>
                  <a:tcPr>
                    <a:solidFill>
                      <a:schemeClr val="accent2"/>
                    </a:solidFill>
                  </a:tcPr>
                </a:tc>
                <a:tc>
                  <a:txBody>
                    <a:bodyPr/>
                    <a:lstStyle/>
                    <a:p>
                      <a:endParaRPr lang="de-DE" sz="900" dirty="0"/>
                    </a:p>
                  </a:txBody>
                  <a:tcPr>
                    <a:solidFill>
                      <a:schemeClr val="accent2"/>
                    </a:solidFill>
                  </a:tcPr>
                </a:tc>
              </a:tr>
              <a:tr h="252028">
                <a:tc>
                  <a:txBody>
                    <a:bodyPr/>
                    <a:lstStyle/>
                    <a:p>
                      <a:r>
                        <a:rPr lang="en-GB" sz="900" noProof="0" dirty="0" smtClean="0"/>
                        <a:t>CD</a:t>
                      </a:r>
                      <a:endParaRPr lang="en-GB" sz="900" noProof="0" dirty="0"/>
                    </a:p>
                  </a:txBody>
                  <a:tcPr>
                    <a:solidFill>
                      <a:schemeClr val="accent3">
                        <a:lumMod val="85000"/>
                      </a:schemeClr>
                    </a:solidFill>
                  </a:tcPr>
                </a:tc>
                <a:tc>
                  <a:txBody>
                    <a:bodyPr/>
                    <a:lstStyle/>
                    <a:p>
                      <a:r>
                        <a:rPr lang="en-GB" sz="900" noProof="0" dirty="0" smtClean="0"/>
                        <a:t>Contextualized Documentation</a:t>
                      </a:r>
                      <a:endParaRPr lang="en-GB" sz="900" noProof="0" dirty="0"/>
                    </a:p>
                  </a:txBody>
                  <a:tcPr>
                    <a:solidFill>
                      <a:schemeClr val="accent3">
                        <a:lumMod val="85000"/>
                      </a:schemeClr>
                    </a:solidFill>
                  </a:tcPr>
                </a:tc>
              </a:tr>
              <a:tr h="252028">
                <a:tc>
                  <a:txBody>
                    <a:bodyPr/>
                    <a:lstStyle/>
                    <a:p>
                      <a:r>
                        <a:rPr lang="en-GB" sz="900" noProof="0" dirty="0" smtClean="0"/>
                        <a:t>CE</a:t>
                      </a:r>
                      <a:endParaRPr lang="en-GB" sz="900" noProof="0" dirty="0"/>
                    </a:p>
                  </a:txBody>
                  <a:tcPr>
                    <a:solidFill>
                      <a:schemeClr val="bg1">
                        <a:lumMod val="95000"/>
                      </a:schemeClr>
                    </a:solidFill>
                  </a:tcPr>
                </a:tc>
                <a:tc>
                  <a:txBody>
                    <a:bodyPr/>
                    <a:lstStyle/>
                    <a:p>
                      <a:r>
                        <a:rPr lang="en-GB" sz="900" noProof="0" dirty="0" smtClean="0"/>
                        <a:t>Collaborative Environment</a:t>
                      </a:r>
                      <a:endParaRPr lang="en-GB" sz="900" noProof="0" dirty="0"/>
                    </a:p>
                  </a:txBody>
                  <a:tcPr>
                    <a:solidFill>
                      <a:schemeClr val="bg1">
                        <a:lumMod val="95000"/>
                      </a:schemeClr>
                    </a:solidFill>
                  </a:tcPr>
                </a:tc>
              </a:tr>
              <a:tr h="252028">
                <a:tc>
                  <a:txBody>
                    <a:bodyPr/>
                    <a:lstStyle/>
                    <a:p>
                      <a:pPr marL="0" algn="l" defTabSz="914400" rtl="0" eaLnBrk="1" latinLnBrk="0" hangingPunct="1"/>
                      <a:r>
                        <a:rPr lang="en-GB" sz="900" kern="1200" noProof="0" dirty="0" smtClean="0">
                          <a:solidFill>
                            <a:schemeClr val="dk1"/>
                          </a:solidFill>
                          <a:latin typeface="+mn-lt"/>
                          <a:ea typeface="+mn-ea"/>
                          <a:cs typeface="+mn-cs"/>
                        </a:rPr>
                        <a:t>DA</a:t>
                      </a:r>
                      <a:endParaRPr lang="en-GB" sz="900" kern="1200" noProof="0" dirty="0">
                        <a:solidFill>
                          <a:schemeClr val="dk1"/>
                        </a:solidFill>
                        <a:latin typeface="+mn-lt"/>
                        <a:ea typeface="+mn-ea"/>
                        <a:cs typeface="+mn-cs"/>
                      </a:endParaRPr>
                    </a:p>
                  </a:txBody>
                  <a:tcPr>
                    <a:solidFill>
                      <a:schemeClr val="bg1">
                        <a:lumMod val="85000"/>
                      </a:schemeClr>
                    </a:solidFill>
                  </a:tcPr>
                </a:tc>
                <a:tc>
                  <a:txBody>
                    <a:bodyPr/>
                    <a:lstStyle/>
                    <a:p>
                      <a:pPr marL="0" algn="l" defTabSz="914400" rtl="0" eaLnBrk="1" latinLnBrk="0" hangingPunct="1"/>
                      <a:r>
                        <a:rPr lang="en-GB" sz="900" kern="1200" noProof="0" dirty="0" smtClean="0">
                          <a:solidFill>
                            <a:schemeClr val="dk1"/>
                          </a:solidFill>
                          <a:latin typeface="+mn-lt"/>
                          <a:ea typeface="+mn-ea"/>
                          <a:cs typeface="+mn-cs"/>
                        </a:rPr>
                        <a:t>Dispatch Assessment</a:t>
                      </a:r>
                      <a:endParaRPr lang="en-GB" sz="900" kern="1200" noProof="0" dirty="0">
                        <a:solidFill>
                          <a:schemeClr val="dk1"/>
                        </a:solidFill>
                        <a:latin typeface="+mn-lt"/>
                        <a:ea typeface="+mn-ea"/>
                        <a:cs typeface="+mn-cs"/>
                      </a:endParaRPr>
                    </a:p>
                  </a:txBody>
                  <a:tcPr>
                    <a:solidFill>
                      <a:schemeClr val="bg1">
                        <a:lumMod val="85000"/>
                      </a:schemeClr>
                    </a:solidFill>
                  </a:tcPr>
                </a:tc>
              </a:tr>
              <a:tr h="252028">
                <a:tc>
                  <a:txBody>
                    <a:bodyPr/>
                    <a:lstStyle/>
                    <a:p>
                      <a:pPr marL="0" algn="l" defTabSz="914400" rtl="0" eaLnBrk="1" latinLnBrk="0" hangingPunct="1"/>
                      <a:r>
                        <a:rPr lang="en-GB" sz="900" kern="1200" noProof="0" dirty="0" smtClean="0">
                          <a:solidFill>
                            <a:schemeClr val="dk1"/>
                          </a:solidFill>
                          <a:latin typeface="+mn-lt"/>
                          <a:ea typeface="+mn-ea"/>
                          <a:cs typeface="+mn-cs"/>
                        </a:rPr>
                        <a:t>DR</a:t>
                      </a:r>
                      <a:endParaRPr lang="en-GB" sz="900" kern="1200" noProof="0" dirty="0">
                        <a:solidFill>
                          <a:schemeClr val="dk1"/>
                        </a:solidFill>
                        <a:latin typeface="+mn-lt"/>
                        <a:ea typeface="+mn-ea"/>
                        <a:cs typeface="+mn-cs"/>
                      </a:endParaRPr>
                    </a:p>
                  </a:txBody>
                  <a:tcPr>
                    <a:solidFill>
                      <a:schemeClr val="bg1">
                        <a:lumMod val="95000"/>
                      </a:schemeClr>
                    </a:solidFill>
                  </a:tcPr>
                </a:tc>
                <a:tc>
                  <a:txBody>
                    <a:bodyPr/>
                    <a:lstStyle/>
                    <a:p>
                      <a:pPr marL="0" algn="l" defTabSz="914400" rtl="0" eaLnBrk="1" latinLnBrk="0" hangingPunct="1"/>
                      <a:r>
                        <a:rPr lang="en-GB" sz="900" kern="1200" noProof="0" dirty="0" smtClean="0">
                          <a:solidFill>
                            <a:schemeClr val="dk1"/>
                          </a:solidFill>
                          <a:latin typeface="+mn-lt"/>
                          <a:ea typeface="+mn-ea"/>
                          <a:cs typeface="+mn-cs"/>
                        </a:rPr>
                        <a:t>Defect Reporting</a:t>
                      </a:r>
                      <a:endParaRPr lang="en-GB" sz="900" kern="1200" noProof="0" dirty="0">
                        <a:solidFill>
                          <a:schemeClr val="dk1"/>
                        </a:solidFill>
                        <a:latin typeface="+mn-lt"/>
                        <a:ea typeface="+mn-ea"/>
                        <a:cs typeface="+mn-cs"/>
                      </a:endParaRPr>
                    </a:p>
                  </a:txBody>
                  <a:tcPr>
                    <a:solidFill>
                      <a:schemeClr val="bg1">
                        <a:lumMod val="95000"/>
                      </a:schemeClr>
                    </a:solidFill>
                  </a:tcPr>
                </a:tc>
              </a:tr>
              <a:tr h="252028">
                <a:tc>
                  <a:txBody>
                    <a:bodyPr/>
                    <a:lstStyle/>
                    <a:p>
                      <a:r>
                        <a:rPr lang="en-GB" sz="900" noProof="0" dirty="0" smtClean="0"/>
                        <a:t>KDB</a:t>
                      </a:r>
                      <a:endParaRPr lang="en-GB" sz="900" noProof="0" dirty="0"/>
                    </a:p>
                  </a:txBody>
                  <a:tcPr>
                    <a:solidFill>
                      <a:schemeClr val="bg1">
                        <a:lumMod val="85000"/>
                      </a:schemeClr>
                    </a:solidFill>
                  </a:tcPr>
                </a:tc>
                <a:tc>
                  <a:txBody>
                    <a:bodyPr/>
                    <a:lstStyle/>
                    <a:p>
                      <a:r>
                        <a:rPr lang="en-GB" sz="900" noProof="0" dirty="0" smtClean="0"/>
                        <a:t>Knowledge Database</a:t>
                      </a:r>
                      <a:endParaRPr lang="en-GB" sz="900" noProof="0" dirty="0"/>
                    </a:p>
                  </a:txBody>
                  <a:tcPr>
                    <a:solidFill>
                      <a:schemeClr val="bg1">
                        <a:lumMod val="85000"/>
                      </a:schemeClr>
                    </a:solidFill>
                  </a:tcPr>
                </a:tc>
              </a:tr>
              <a:tr h="252028">
                <a:tc>
                  <a:txBody>
                    <a:bodyPr/>
                    <a:lstStyle/>
                    <a:p>
                      <a:r>
                        <a:rPr lang="en-GB" sz="900" noProof="0" dirty="0" smtClean="0"/>
                        <a:t>METC</a:t>
                      </a:r>
                      <a:endParaRPr lang="en-GB" sz="900" noProof="0" dirty="0"/>
                    </a:p>
                  </a:txBody>
                  <a:tcPr>
                    <a:solidFill>
                      <a:schemeClr val="bg1">
                        <a:lumMod val="95000"/>
                      </a:schemeClr>
                    </a:solidFill>
                  </a:tcPr>
                </a:tc>
                <a:tc>
                  <a:txBody>
                    <a:bodyPr/>
                    <a:lstStyle/>
                    <a:p>
                      <a:r>
                        <a:rPr lang="en-GB" sz="900" noProof="0" dirty="0" smtClean="0"/>
                        <a:t>Maintenance Elapsed Time</a:t>
                      </a:r>
                      <a:r>
                        <a:rPr lang="en-GB" sz="900" baseline="0" noProof="0" dirty="0" smtClean="0"/>
                        <a:t> Control</a:t>
                      </a:r>
                      <a:endParaRPr lang="en-GB" sz="900" noProof="0" dirty="0"/>
                    </a:p>
                  </a:txBody>
                  <a:tcPr>
                    <a:solidFill>
                      <a:schemeClr val="bg1">
                        <a:lumMod val="95000"/>
                      </a:schemeClr>
                    </a:solidFill>
                  </a:tcPr>
                </a:tc>
              </a:tr>
              <a:tr h="252028">
                <a:tc>
                  <a:txBody>
                    <a:bodyPr/>
                    <a:lstStyle/>
                    <a:p>
                      <a:r>
                        <a:rPr lang="en-GB" sz="900" noProof="0" dirty="0" smtClean="0"/>
                        <a:t>WS</a:t>
                      </a:r>
                      <a:endParaRPr lang="en-GB" sz="900" noProof="0" dirty="0"/>
                    </a:p>
                  </a:txBody>
                  <a:tcPr>
                    <a:solidFill>
                      <a:schemeClr val="bg1">
                        <a:lumMod val="85000"/>
                      </a:schemeClr>
                    </a:solidFill>
                  </a:tcPr>
                </a:tc>
                <a:tc>
                  <a:txBody>
                    <a:bodyPr/>
                    <a:lstStyle/>
                    <a:p>
                      <a:r>
                        <a:rPr lang="en-GB" sz="900" noProof="0" dirty="0" smtClean="0"/>
                        <a:t>Workspace</a:t>
                      </a:r>
                      <a:endParaRPr lang="en-GB" sz="900" noProof="0" dirty="0"/>
                    </a:p>
                  </a:txBody>
                  <a:tcPr>
                    <a:solidFill>
                      <a:schemeClr val="bg1">
                        <a:lumMod val="85000"/>
                      </a:schemeClr>
                    </a:solidFill>
                  </a:tcPr>
                </a:tc>
              </a:tr>
            </a:tbl>
          </a:graphicData>
        </a:graphic>
      </p:graphicFrame>
    </p:spTree>
    <p:extLst>
      <p:ext uri="{BB962C8B-B14F-4D97-AF65-F5344CB8AC3E}">
        <p14:creationId xmlns:p14="http://schemas.microsoft.com/office/powerpoint/2010/main" val="4141938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gaps and challenges</a:t>
            </a:r>
            <a:endParaRPr lang="en-GB" dirty="0"/>
          </a:p>
        </p:txBody>
      </p:sp>
      <p:sp>
        <p:nvSpPr>
          <p:cNvPr id="3" name="Content Placeholder 2"/>
          <p:cNvSpPr>
            <a:spLocks noGrp="1"/>
          </p:cNvSpPr>
          <p:nvPr>
            <p:ph idx="1"/>
          </p:nvPr>
        </p:nvSpPr>
        <p:spPr/>
        <p:txBody>
          <a:bodyPr/>
          <a:lstStyle/>
          <a:p>
            <a:r>
              <a:rPr lang="en-GB" dirty="0" smtClean="0"/>
              <a:t>Prognostics</a:t>
            </a:r>
          </a:p>
          <a:p>
            <a:pPr lvl="1"/>
            <a:r>
              <a:rPr lang="en-GB" b="0" dirty="0" smtClean="0"/>
              <a:t>Access to more data</a:t>
            </a:r>
          </a:p>
          <a:p>
            <a:pPr lvl="1"/>
            <a:r>
              <a:rPr lang="en-GB" b="0" dirty="0" smtClean="0"/>
              <a:t>Precision should be close to 100%</a:t>
            </a:r>
          </a:p>
          <a:p>
            <a:pPr lvl="1"/>
            <a:r>
              <a:rPr lang="en-GB" b="0" dirty="0" smtClean="0"/>
              <a:t>Intermediary step with human in the loop until maturity</a:t>
            </a:r>
            <a:endParaRPr lang="en-GB" b="0" dirty="0"/>
          </a:p>
          <a:p>
            <a:pPr lvl="1"/>
            <a:endParaRPr lang="en-GB" dirty="0" smtClean="0"/>
          </a:p>
          <a:p>
            <a:r>
              <a:rPr lang="en-GB" dirty="0" smtClean="0"/>
              <a:t>Integrated mobile tools</a:t>
            </a:r>
          </a:p>
          <a:p>
            <a:pPr lvl="1"/>
            <a:r>
              <a:rPr lang="en-GB" b="0" dirty="0" smtClean="0"/>
              <a:t>Expanding the scope from tested UCs to all needs (all ATA chapters, etc.)</a:t>
            </a:r>
          </a:p>
          <a:p>
            <a:pPr lvl="1"/>
            <a:r>
              <a:rPr lang="en-GB" b="0" dirty="0" smtClean="0"/>
              <a:t>Integration with existing IT systems</a:t>
            </a:r>
          </a:p>
          <a:p>
            <a:pPr lvl="1"/>
            <a:r>
              <a:rPr lang="en-GB" b="0" dirty="0" smtClean="0"/>
              <a:t>Modularity (if someone decides to adopt just part of the tool)</a:t>
            </a:r>
          </a:p>
          <a:p>
            <a:pPr lvl="1"/>
            <a:r>
              <a:rPr lang="en-GB" b="0" dirty="0" smtClean="0"/>
              <a:t>Integration with maintenance providers using different systems</a:t>
            </a:r>
            <a:endParaRPr lang="en-GB" b="0" dirty="0"/>
          </a:p>
        </p:txBody>
      </p:sp>
    </p:spTree>
    <p:extLst>
      <p:ext uri="{BB962C8B-B14F-4D97-AF65-F5344CB8AC3E}">
        <p14:creationId xmlns:p14="http://schemas.microsoft.com/office/powerpoint/2010/main" val="1579885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Cross-cutting issues (tech. &amp; non-tech.)</a:t>
            </a:r>
            <a:endParaRPr lang="en-GB" dirty="0"/>
          </a:p>
        </p:txBody>
      </p:sp>
      <p:sp>
        <p:nvSpPr>
          <p:cNvPr id="3" name="Content Placeholder 2"/>
          <p:cNvSpPr>
            <a:spLocks noGrp="1"/>
          </p:cNvSpPr>
          <p:nvPr>
            <p:ph idx="1"/>
          </p:nvPr>
        </p:nvSpPr>
        <p:spPr/>
        <p:txBody>
          <a:bodyPr/>
          <a:lstStyle/>
          <a:p>
            <a:r>
              <a:rPr lang="en-GB" dirty="0" smtClean="0"/>
              <a:t>Accessibility to flight data for more robust prognostics algorithms</a:t>
            </a:r>
          </a:p>
          <a:p>
            <a:r>
              <a:rPr lang="en-GB" dirty="0" smtClean="0"/>
              <a:t>Change of working acceptance (remote aircraft dispatches)</a:t>
            </a:r>
          </a:p>
          <a:p>
            <a:endParaRPr lang="en-GB" dirty="0"/>
          </a:p>
          <a:p>
            <a:r>
              <a:rPr lang="en-GB" dirty="0" smtClean="0"/>
              <a:t>Integration of mobile solutions with existing IT systems from airlines</a:t>
            </a:r>
          </a:p>
          <a:p>
            <a:r>
              <a:rPr lang="en-GB" dirty="0" smtClean="0"/>
              <a:t>Connectivity in poor coverage areas</a:t>
            </a:r>
          </a:p>
          <a:p>
            <a:endParaRPr lang="en-GB" dirty="0"/>
          </a:p>
        </p:txBody>
      </p:sp>
    </p:spTree>
    <p:extLst>
      <p:ext uri="{BB962C8B-B14F-4D97-AF65-F5344CB8AC3E}">
        <p14:creationId xmlns:p14="http://schemas.microsoft.com/office/powerpoint/2010/main" val="1379389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Impacts</a:t>
            </a:r>
            <a:endParaRPr lang="en-GB" dirty="0"/>
          </a:p>
        </p:txBody>
      </p:sp>
      <p:sp>
        <p:nvSpPr>
          <p:cNvPr id="3" name="Content Placeholder 2"/>
          <p:cNvSpPr>
            <a:spLocks noGrp="1"/>
          </p:cNvSpPr>
          <p:nvPr>
            <p:ph idx="1"/>
          </p:nvPr>
        </p:nvSpPr>
        <p:spPr/>
        <p:txBody>
          <a:bodyPr/>
          <a:lstStyle/>
          <a:p>
            <a:r>
              <a:rPr lang="en-GB" dirty="0" smtClean="0"/>
              <a:t>Less operational disruptions</a:t>
            </a:r>
          </a:p>
          <a:p>
            <a:r>
              <a:rPr lang="en-GB" dirty="0" smtClean="0"/>
              <a:t>More efficiency in maintenance</a:t>
            </a:r>
          </a:p>
          <a:p>
            <a:r>
              <a:rPr lang="en-GB" dirty="0" smtClean="0"/>
              <a:t>Better working environment</a:t>
            </a:r>
          </a:p>
          <a:p>
            <a:r>
              <a:rPr lang="en-GB" dirty="0" smtClean="0"/>
              <a:t>Faster decisions</a:t>
            </a:r>
          </a:p>
          <a:p>
            <a:r>
              <a:rPr lang="en-GB" dirty="0" smtClean="0"/>
              <a:t>Better informed decisions</a:t>
            </a:r>
            <a:endParaRPr lang="en-GB" dirty="0"/>
          </a:p>
        </p:txBody>
      </p:sp>
    </p:spTree>
    <p:extLst>
      <p:ext uri="{BB962C8B-B14F-4D97-AF65-F5344CB8AC3E}">
        <p14:creationId xmlns:p14="http://schemas.microsoft.com/office/powerpoint/2010/main" val="378589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err="1" smtClean="0"/>
              <a:t>Useful</a:t>
            </a:r>
            <a:r>
              <a:rPr lang="fr-BE" dirty="0" smtClean="0"/>
              <a:t> infos and </a:t>
            </a:r>
            <a:r>
              <a:rPr lang="fr-BE" dirty="0" err="1" smtClean="0"/>
              <a:t>acknowledgements</a:t>
            </a:r>
            <a:endParaRPr lang="en-GB"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11560" y="1556792"/>
            <a:ext cx="932690" cy="445009"/>
          </a:xfrm>
        </p:spPr>
      </p:pic>
      <p:sp>
        <p:nvSpPr>
          <p:cNvPr id="8" name="TextBox 7"/>
          <p:cNvSpPr txBox="1"/>
          <p:nvPr/>
        </p:nvSpPr>
        <p:spPr>
          <a:xfrm>
            <a:off x="1763688" y="1486047"/>
            <a:ext cx="6768752" cy="276998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fr-BE" sz="1400" dirty="0" smtClean="0">
                <a:solidFill>
                  <a:srgbClr val="0E5494"/>
                </a:solidFill>
              </a:rPr>
              <a:t>AIRMES Project</a:t>
            </a:r>
            <a:br>
              <a:rPr lang="fr-BE" sz="1400" dirty="0" smtClean="0">
                <a:solidFill>
                  <a:srgbClr val="0E5494"/>
                </a:solidFill>
              </a:rPr>
            </a:br>
            <a:r>
              <a:rPr lang="fr-BE" sz="1400" dirty="0">
                <a:solidFill>
                  <a:srgbClr val="0E5494"/>
                </a:solidFill>
                <a:hlinkClick r:id="rId4"/>
              </a:rPr>
              <a:t>http://</a:t>
            </a:r>
            <a:r>
              <a:rPr lang="fr-BE" sz="1400" dirty="0" smtClean="0">
                <a:solidFill>
                  <a:srgbClr val="0E5494"/>
                </a:solidFill>
                <a:hlinkClick r:id="rId4"/>
              </a:rPr>
              <a:t>www.airmes-project.eu</a:t>
            </a:r>
            <a:endParaRPr lang="fr-BE" sz="1400" dirty="0" smtClean="0">
              <a:solidFill>
                <a:srgbClr val="0E5494"/>
              </a:solidFill>
            </a:endParaRPr>
          </a:p>
          <a:p>
            <a:endParaRPr lang="fr-BE" sz="1400" dirty="0" smtClean="0">
              <a:solidFill>
                <a:srgbClr val="0E5494"/>
              </a:solidFill>
            </a:endParaRPr>
          </a:p>
          <a:p>
            <a:r>
              <a:rPr lang="fr-BE" sz="1400" dirty="0" smtClean="0">
                <a:solidFill>
                  <a:srgbClr val="0E5494"/>
                </a:solidFill>
              </a:rPr>
              <a:t>Franz </a:t>
            </a:r>
            <a:r>
              <a:rPr lang="fr-BE" sz="1400" dirty="0" err="1" smtClean="0">
                <a:solidFill>
                  <a:srgbClr val="0E5494"/>
                </a:solidFill>
              </a:rPr>
              <a:t>Zafra-Evers</a:t>
            </a:r>
            <a:r>
              <a:rPr lang="fr-BE" sz="1400" dirty="0" smtClean="0">
                <a:solidFill>
                  <a:srgbClr val="0E5494"/>
                </a:solidFill>
              </a:rPr>
              <a:t> – Airbus</a:t>
            </a:r>
            <a:endParaRPr lang="fr-BE" sz="1400" dirty="0">
              <a:solidFill>
                <a:srgbClr val="0E5494"/>
              </a:solidFill>
            </a:endParaRPr>
          </a:p>
          <a:p>
            <a:r>
              <a:rPr lang="fr-BE" sz="1400" dirty="0" smtClean="0">
                <a:solidFill>
                  <a:srgbClr val="0E5494"/>
                </a:solidFill>
                <a:hlinkClick r:id="rId5"/>
              </a:rPr>
              <a:t>franz.zafra-evers@airbus.com</a:t>
            </a:r>
            <a:endParaRPr lang="fr-BE" sz="1400" dirty="0" smtClean="0">
              <a:solidFill>
                <a:srgbClr val="0E5494"/>
              </a:solidFill>
            </a:endParaRPr>
          </a:p>
          <a:p>
            <a:r>
              <a:rPr lang="fr-BE" sz="1400" dirty="0" smtClean="0">
                <a:solidFill>
                  <a:srgbClr val="0E5494"/>
                </a:solidFill>
              </a:rPr>
              <a:t>Tel</a:t>
            </a:r>
            <a:r>
              <a:rPr lang="fr-BE" sz="1400" dirty="0">
                <a:solidFill>
                  <a:srgbClr val="0E5494"/>
                </a:solidFill>
              </a:rPr>
              <a:t>: </a:t>
            </a:r>
            <a:r>
              <a:rPr lang="fr-BE" sz="1400" dirty="0" smtClean="0">
                <a:solidFill>
                  <a:srgbClr val="0E5494"/>
                </a:solidFill>
              </a:rPr>
              <a:t>+49 421 538 6632</a:t>
            </a:r>
          </a:p>
          <a:p>
            <a:endParaRPr lang="fr-BE" sz="1400" dirty="0">
              <a:solidFill>
                <a:srgbClr val="0E5494"/>
              </a:solidFill>
            </a:endParaRPr>
          </a:p>
          <a:p>
            <a:r>
              <a:rPr lang="fr-BE" sz="1400" dirty="0" err="1" smtClean="0">
                <a:solidFill>
                  <a:srgbClr val="0E5494"/>
                </a:solidFill>
              </a:rPr>
              <a:t>Joel</a:t>
            </a:r>
            <a:r>
              <a:rPr lang="fr-BE" sz="1400" dirty="0" smtClean="0">
                <a:solidFill>
                  <a:srgbClr val="0E5494"/>
                </a:solidFill>
              </a:rPr>
              <a:t> Ferreira - TAP</a:t>
            </a:r>
          </a:p>
          <a:p>
            <a:r>
              <a:rPr lang="fr-BE" sz="1400" dirty="0" smtClean="0">
                <a:solidFill>
                  <a:srgbClr val="0E5494"/>
                </a:solidFill>
                <a:hlinkClick r:id="rId6"/>
              </a:rPr>
              <a:t>jtferreira@tap.pt</a:t>
            </a:r>
            <a:endParaRPr lang="fr-BE" sz="1400" dirty="0" smtClean="0">
              <a:solidFill>
                <a:srgbClr val="0E5494"/>
              </a:solidFill>
            </a:endParaRPr>
          </a:p>
          <a:p>
            <a:r>
              <a:rPr lang="fr-BE" sz="1400" dirty="0">
                <a:solidFill>
                  <a:srgbClr val="0E5494"/>
                </a:solidFill>
              </a:rPr>
              <a:t>Tel: </a:t>
            </a:r>
            <a:r>
              <a:rPr lang="fr-BE" sz="1400" dirty="0" smtClean="0">
                <a:solidFill>
                  <a:srgbClr val="0E5494"/>
                </a:solidFill>
              </a:rPr>
              <a:t>+35 1218416824</a:t>
            </a:r>
            <a:br>
              <a:rPr lang="fr-BE" sz="1400" dirty="0" smtClean="0">
                <a:solidFill>
                  <a:srgbClr val="0E5494"/>
                </a:solidFill>
              </a:rPr>
            </a:br>
            <a:endParaRPr lang="fr-BE" sz="1400" dirty="0" smtClean="0">
              <a:solidFill>
                <a:srgbClr val="0E5494"/>
              </a:solidFill>
            </a:endParaRPr>
          </a:p>
          <a:p>
            <a:r>
              <a:rPr lang="en-US" sz="1000" dirty="0" smtClean="0">
                <a:solidFill>
                  <a:srgbClr val="0E5494"/>
                </a:solidFill>
              </a:rPr>
              <a:t>This </a:t>
            </a:r>
            <a:r>
              <a:rPr lang="en-US" sz="1000" dirty="0">
                <a:solidFill>
                  <a:srgbClr val="0E5494"/>
                </a:solidFill>
              </a:rPr>
              <a:t>project has received funding from the European Union's Horizon 2020</a:t>
            </a:r>
          </a:p>
          <a:p>
            <a:r>
              <a:rPr lang="en-US" sz="1000" dirty="0">
                <a:solidFill>
                  <a:srgbClr val="0E5494"/>
                </a:solidFill>
              </a:rPr>
              <a:t>research and innovation </a:t>
            </a:r>
            <a:r>
              <a:rPr lang="en-US" sz="1000" dirty="0" err="1">
                <a:solidFill>
                  <a:srgbClr val="0E5494"/>
                </a:solidFill>
              </a:rPr>
              <a:t>programme</a:t>
            </a:r>
            <a:r>
              <a:rPr lang="en-US" sz="1000" dirty="0">
                <a:solidFill>
                  <a:srgbClr val="0E5494"/>
                </a:solidFill>
              </a:rPr>
              <a:t> under Grant Agreement No. </a:t>
            </a:r>
            <a:r>
              <a:rPr lang="de-DE" sz="1000" dirty="0" smtClean="0">
                <a:solidFill>
                  <a:srgbClr val="0E5494"/>
                </a:solidFill>
              </a:rPr>
              <a:t>809077</a:t>
            </a:r>
            <a:endParaRPr lang="de-DE" sz="1000" dirty="0">
              <a:solidFill>
                <a:srgbClr val="0E5494"/>
              </a:solidFill>
            </a:endParaRPr>
          </a:p>
        </p:txBody>
      </p:sp>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69852" y="3853760"/>
            <a:ext cx="450335" cy="342253"/>
          </a:xfrm>
          <a:prstGeom prst="rect">
            <a:avLst/>
          </a:prstGeom>
        </p:spPr>
      </p:pic>
    </p:spTree>
    <p:extLst>
      <p:ext uri="{BB962C8B-B14F-4D97-AF65-F5344CB8AC3E}">
        <p14:creationId xmlns:p14="http://schemas.microsoft.com/office/powerpoint/2010/main" val="491680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3"/>
            <a:ext cx="8229600" cy="5103288"/>
          </a:xfrm>
        </p:spPr>
        <p:txBody>
          <a:bodyPr/>
          <a:lstStyle/>
          <a:p>
            <a:pPr indent="0">
              <a:buNone/>
            </a:pPr>
            <a:endParaRPr lang="fr-BE" dirty="0" smtClean="0"/>
          </a:p>
          <a:p>
            <a:pPr indent="0">
              <a:buNone/>
            </a:pPr>
            <a:endParaRPr lang="fr-BE" dirty="0"/>
          </a:p>
          <a:p>
            <a:pPr indent="0">
              <a:buNone/>
            </a:pPr>
            <a:endParaRPr lang="fr-BE" dirty="0" smtClean="0"/>
          </a:p>
          <a:p>
            <a:pPr indent="0">
              <a:buNone/>
            </a:pPr>
            <a:endParaRPr lang="fr-BE" dirty="0"/>
          </a:p>
          <a:p>
            <a:pPr indent="0">
              <a:buNone/>
            </a:pPr>
            <a:endParaRPr lang="fr-BE" dirty="0" smtClean="0"/>
          </a:p>
          <a:p>
            <a:pPr indent="0">
              <a:buNone/>
            </a:pPr>
            <a:endParaRPr lang="fr-BE" dirty="0"/>
          </a:p>
          <a:p>
            <a:pPr indent="0" algn="ctr">
              <a:buNone/>
            </a:pPr>
            <a:r>
              <a:rPr lang="fr-BE" sz="2400" b="1" i="0" dirty="0" err="1" smtClean="0"/>
              <a:t>Thank</a:t>
            </a:r>
            <a:r>
              <a:rPr lang="fr-BE" sz="2400" b="1" i="0" dirty="0" smtClean="0"/>
              <a:t> </a:t>
            </a:r>
            <a:r>
              <a:rPr lang="fr-BE" sz="2400" b="1" i="0" dirty="0" err="1" smtClean="0"/>
              <a:t>you</a:t>
            </a:r>
            <a:endParaRPr lang="en-GB" sz="2400" b="1" i="0" dirty="0"/>
          </a:p>
        </p:txBody>
      </p:sp>
    </p:spTree>
    <p:extLst>
      <p:ext uri="{BB962C8B-B14F-4D97-AF65-F5344CB8AC3E}">
        <p14:creationId xmlns:p14="http://schemas.microsoft.com/office/powerpoint/2010/main" val="1194795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type xmlns="cc8d1828-416f-48fb-beda-9b45e7487b31">DTP</document_x0020_type>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AB2C70733C01749A1C9501AB10D1536" ma:contentTypeVersion="2" ma:contentTypeDescription="Create a new document." ma:contentTypeScope="" ma:versionID="6cb8082041658ad35774952261485903">
  <xsd:schema xmlns:xsd="http://www.w3.org/2001/XMLSchema" xmlns:xs="http://www.w3.org/2001/XMLSchema" xmlns:p="http://schemas.microsoft.com/office/2006/metadata/properties" xmlns:ns1="http://schemas.microsoft.com/sharepoint/v3" xmlns:ns2="cc8d1828-416f-48fb-beda-9b45e7487b31" targetNamespace="http://schemas.microsoft.com/office/2006/metadata/properties" ma:root="true" ma:fieldsID="bf22d480dcf29e6f27d1c70897101e18" ns1:_="" ns2:_="">
    <xsd:import namespace="http://schemas.microsoft.com/sharepoint/v3"/>
    <xsd:import namespace="cc8d1828-416f-48fb-beda-9b45e7487b31"/>
    <xsd:element name="properties">
      <xsd:complexType>
        <xsd:sequence>
          <xsd:element name="documentManagement">
            <xsd:complexType>
              <xsd:all>
                <xsd:element ref="ns1:PublishingStartDate" minOccurs="0"/>
                <xsd:element ref="ns1:PublishingExpirationDate" minOccurs="0"/>
                <xsd:element ref="ns2: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c8d1828-416f-48fb-beda-9b45e7487b31" elementFormDefault="qualified">
    <xsd:import namespace="http://schemas.microsoft.com/office/2006/documentManagement/types"/>
    <xsd:import namespace="http://schemas.microsoft.com/office/infopath/2007/PartnerControls"/>
    <xsd:element name="document_x0020_type" ma:index="10" nillable="true" ma:displayName="document type" ma:format="Dropdown" ma:internalName="document_x0020_type">
      <xsd:simpleType>
        <xsd:union memberTypes="dms:Text">
          <xsd:simpleType>
            <xsd:restriction base="dms:Choice">
              <xsd:enumeration value="CRIG"/>
              <xsd:enumeration value="DTP"/>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C8B664-32C3-4986-AC7F-7BB00942BCBE}">
  <ds:schemaRefs>
    <ds:schemaRef ds:uri="http://schemas.microsoft.com/sharepoint/v3/contenttype/forms"/>
  </ds:schemaRefs>
</ds:datastoreItem>
</file>

<file path=customXml/itemProps2.xml><?xml version="1.0" encoding="utf-8"?>
<ds:datastoreItem xmlns:ds="http://schemas.openxmlformats.org/officeDocument/2006/customXml" ds:itemID="{2FA1140F-EBAC-4156-9880-1D3ED3B3FFB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c8d1828-416f-48fb-beda-9b45e7487b31"/>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1FF6AFE-0131-4209-9ADB-FF33770E45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c8d1828-416f-48fb-beda-9b45e7487b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557</Words>
  <Application>Microsoft Office PowerPoint</Application>
  <PresentationFormat>Bildschirmpräsentation (4:3)</PresentationFormat>
  <Paragraphs>142</Paragraphs>
  <Slides>9</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MS PGothic</vt:lpstr>
      <vt:lpstr>Arial</vt:lpstr>
      <vt:lpstr>Calibri</vt:lpstr>
      <vt:lpstr>Verdana</vt:lpstr>
      <vt:lpstr>Default Design</vt:lpstr>
      <vt:lpstr>Innovative manufacturing and MRO - Digitalization of maintenance operations</vt:lpstr>
      <vt:lpstr>Scientific &amp; technical goals</vt:lpstr>
      <vt:lpstr>Main achieved and expected results</vt:lpstr>
      <vt:lpstr>Main achieved and expected results</vt:lpstr>
      <vt:lpstr>Potential gaps and challenges</vt:lpstr>
      <vt:lpstr>Cross-cutting issues (tech. &amp; non-tech.)</vt:lpstr>
      <vt:lpstr>Impacts</vt:lpstr>
      <vt:lpstr>Useful infos and acknowledgements</vt:lpstr>
      <vt:lpstr>PowerPoint-Präsentation</vt:lpstr>
    </vt:vector>
  </TitlesOfParts>
  <Manager/>
  <Company>European Commission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European Commission</dc:creator>
  <cp:keywords/>
  <dc:description/>
  <cp:lastModifiedBy>Zafra-Evers, Franz</cp:lastModifiedBy>
  <cp:revision>190</cp:revision>
  <cp:lastPrinted>2019-02-21T12:08:32Z</cp:lastPrinted>
  <dcterms:created xsi:type="dcterms:W3CDTF">2011-10-28T10:25:18Z</dcterms:created>
  <dcterms:modified xsi:type="dcterms:W3CDTF">2020-09-01T07:33:57Z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0x0101007AB2C70733C01749A1C9501AB10D1536</vt:lpwstr>
  </property>
</Properties>
</file>