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30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5B2E50-524D-4000-99F8-0281EEECEDF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3288202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5B2E50-524D-4000-99F8-0281EEECEDF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223579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5B2E50-524D-4000-99F8-0281EEECEDF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71011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5B2E50-524D-4000-99F8-0281EEECEDF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155350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5B2E50-524D-4000-99F8-0281EEECEDF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1027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5B2E50-524D-4000-99F8-0281EEECEDF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79830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5B2E50-524D-4000-99F8-0281EEECEDF6}" type="datetimeFigureOut">
              <a:rPr lang="en-GB" smtClean="0"/>
              <a:t>02/10/2019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84597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5B2E50-524D-4000-99F8-0281EEECEDF6}"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38721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B2E50-524D-4000-99F8-0281EEECEDF6}"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3515964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B2E50-524D-4000-99F8-0281EEECEDF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4661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B2E50-524D-4000-99F8-0281EEECEDF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0240A-0F89-46F8-A401-06AB8B338EDE}" type="slidenum">
              <a:rPr lang="en-GB" smtClean="0"/>
              <a:t>‹#›</a:t>
            </a:fld>
            <a:endParaRPr lang="en-GB"/>
          </a:p>
        </p:txBody>
      </p:sp>
    </p:spTree>
    <p:extLst>
      <p:ext uri="{BB962C8B-B14F-4D97-AF65-F5344CB8AC3E}">
        <p14:creationId xmlns:p14="http://schemas.microsoft.com/office/powerpoint/2010/main" val="508579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F5B2E50-524D-4000-99F8-0281EEECEDF6}" type="datetimeFigureOut">
              <a:rPr lang="en-GB" smtClean="0"/>
              <a:t>02/10/2019</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560240A-0F89-46F8-A401-06AB8B338EDE}" type="slidenum">
              <a:rPr lang="en-GB" smtClean="0"/>
              <a:t>‹#›</a:t>
            </a:fld>
            <a:endParaRPr lang="en-GB"/>
          </a:p>
        </p:txBody>
      </p:sp>
    </p:spTree>
    <p:extLst>
      <p:ext uri="{BB962C8B-B14F-4D97-AF65-F5344CB8AC3E}">
        <p14:creationId xmlns:p14="http://schemas.microsoft.com/office/powerpoint/2010/main" val="2618861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51" y="0"/>
            <a:ext cx="6555180" cy="1200329"/>
          </a:xfrm>
          <a:prstGeom prst="rect">
            <a:avLst/>
          </a:prstGeom>
          <a:noFill/>
        </p:spPr>
        <p:txBody>
          <a:bodyPr wrap="square" rtlCol="0">
            <a:spAutoFit/>
          </a:bodyPr>
          <a:lstStyle/>
          <a:p>
            <a:r>
              <a:rPr lang="en-GB" sz="3600" dirty="0" smtClean="0"/>
              <a:t>Engineering challenges: </a:t>
            </a:r>
          </a:p>
          <a:p>
            <a:r>
              <a:rPr lang="en-GB" sz="3600" dirty="0" smtClean="0"/>
              <a:t>How strong is a shape?</a:t>
            </a:r>
            <a:endParaRPr lang="en-GB" sz="3600" dirty="0"/>
          </a:p>
        </p:txBody>
      </p:sp>
      <p:sp>
        <p:nvSpPr>
          <p:cNvPr id="5" name="TextBox 4"/>
          <p:cNvSpPr txBox="1"/>
          <p:nvPr/>
        </p:nvSpPr>
        <p:spPr>
          <a:xfrm>
            <a:off x="35625" y="1200329"/>
            <a:ext cx="6436427" cy="4247317"/>
          </a:xfrm>
          <a:prstGeom prst="rect">
            <a:avLst/>
          </a:prstGeom>
          <a:noFill/>
        </p:spPr>
        <p:txBody>
          <a:bodyPr wrap="square" rtlCol="0">
            <a:spAutoFit/>
          </a:bodyPr>
          <a:lstStyle/>
          <a:p>
            <a:r>
              <a:rPr lang="en-GB" b="1" dirty="0" smtClean="0"/>
              <a:t>Introduction:</a:t>
            </a:r>
          </a:p>
          <a:p>
            <a:r>
              <a:rPr lang="en-GB" sz="1400" dirty="0"/>
              <a:t>An egg can be shattered easily but it can also withstand huge pressure if it is applied in the right way</a:t>
            </a:r>
            <a:r>
              <a:rPr lang="en-GB" sz="1400" dirty="0" smtClean="0"/>
              <a:t>.</a:t>
            </a:r>
          </a:p>
          <a:p>
            <a:endParaRPr lang="en-GB" sz="1400" dirty="0"/>
          </a:p>
          <a:p>
            <a:r>
              <a:rPr lang="en-GB" sz="1400" dirty="0" smtClean="0"/>
              <a:t>A single sheet of paper can be torn quite easily but a phone book is very hard to tear in half. By changing the shape and arrangement of the paper we can change the properties of the paper and make it stronger or more stable.</a:t>
            </a:r>
          </a:p>
          <a:p>
            <a:endParaRPr lang="en-GB" sz="1400" dirty="0"/>
          </a:p>
          <a:p>
            <a:r>
              <a:rPr lang="en-GB" sz="1400" dirty="0" smtClean="0"/>
              <a:t>The difference in each case is the way the material is shaped.</a:t>
            </a:r>
          </a:p>
          <a:p>
            <a:endParaRPr lang="en-GB" sz="1400" dirty="0" smtClean="0"/>
          </a:p>
          <a:p>
            <a:r>
              <a:rPr lang="en-GB" sz="1400" dirty="0" smtClean="0"/>
              <a:t>There are lots of ways we can change the shape of the paper to make it stronger. Here are just a few:</a:t>
            </a:r>
          </a:p>
          <a:p>
            <a:endParaRPr lang="en-GB" sz="1400" dirty="0"/>
          </a:p>
          <a:p>
            <a:pPr marL="285750" indent="-285750">
              <a:buFont typeface="Arial" panose="020B0604020202020204" pitchFamily="34" charset="0"/>
              <a:buChar char="•"/>
            </a:pPr>
            <a:r>
              <a:rPr lang="en-GB" sz="1400" dirty="0" smtClean="0"/>
              <a:t>We can fold it into several layers to make longer thicker strips.</a:t>
            </a:r>
          </a:p>
          <a:p>
            <a:pPr marL="285750" indent="-285750">
              <a:buFont typeface="Arial" panose="020B0604020202020204" pitchFamily="34" charset="0"/>
              <a:buChar char="•"/>
            </a:pPr>
            <a:endParaRPr lang="en-GB" sz="1400" dirty="0" smtClean="0"/>
          </a:p>
          <a:p>
            <a:pPr marL="285750" indent="-285750">
              <a:buFont typeface="Arial" panose="020B0604020202020204" pitchFamily="34" charset="0"/>
              <a:buChar char="•"/>
            </a:pPr>
            <a:r>
              <a:rPr lang="en-GB" sz="1400" dirty="0" smtClean="0"/>
              <a:t>We can bend the folded layers into different shapes (square, triangle, circle, spiral)</a:t>
            </a:r>
          </a:p>
          <a:p>
            <a:pPr marL="285750" indent="-285750">
              <a:buFont typeface="Arial" panose="020B0604020202020204" pitchFamily="34" charset="0"/>
              <a:buChar char="•"/>
            </a:pPr>
            <a:endParaRPr lang="en-GB" sz="1400" dirty="0" smtClean="0"/>
          </a:p>
          <a:p>
            <a:pPr marL="285750" indent="-285750">
              <a:buFont typeface="Arial" panose="020B0604020202020204" pitchFamily="34" charset="0"/>
              <a:buChar char="•"/>
            </a:pPr>
            <a:r>
              <a:rPr lang="en-GB" sz="1400" dirty="0" smtClean="0"/>
              <a:t>We can roll it up into sticks and use the sticks to make structural support.</a:t>
            </a:r>
          </a:p>
          <a:p>
            <a:pPr marL="285750" indent="-285750">
              <a:buFont typeface="Arial" panose="020B0604020202020204" pitchFamily="34" charset="0"/>
              <a:buChar char="•"/>
            </a:pPr>
            <a:endParaRPr lang="en-GB" sz="1400" dirty="0"/>
          </a:p>
        </p:txBody>
      </p:sp>
      <p:sp>
        <p:nvSpPr>
          <p:cNvPr id="6" name="TextBox 5"/>
          <p:cNvSpPr txBox="1"/>
          <p:nvPr/>
        </p:nvSpPr>
        <p:spPr>
          <a:xfrm>
            <a:off x="95002" y="8054319"/>
            <a:ext cx="6436427" cy="1508105"/>
          </a:xfrm>
          <a:prstGeom prst="rect">
            <a:avLst/>
          </a:prstGeom>
          <a:noFill/>
        </p:spPr>
        <p:txBody>
          <a:bodyPr wrap="square" rtlCol="0">
            <a:spAutoFit/>
          </a:bodyPr>
          <a:lstStyle/>
          <a:p>
            <a:r>
              <a:rPr lang="en-GB" b="1" dirty="0" smtClean="0"/>
              <a:t>Questions to answer:</a:t>
            </a:r>
          </a:p>
          <a:p>
            <a:r>
              <a:rPr lang="en-GB" sz="1400" dirty="0"/>
              <a:t>Can we test how strong an egg is</a:t>
            </a:r>
            <a:r>
              <a:rPr lang="en-GB" sz="1400" dirty="0" smtClean="0"/>
              <a:t>?</a:t>
            </a:r>
          </a:p>
          <a:p>
            <a:endParaRPr lang="en-GB" sz="1400" dirty="0"/>
          </a:p>
          <a:p>
            <a:endParaRPr lang="en-GB" sz="1400" dirty="0"/>
          </a:p>
          <a:p>
            <a:r>
              <a:rPr lang="en-GB" sz="1400" dirty="0" smtClean="0"/>
              <a:t>Can we make a structure out of paper that will hold your own body weight?</a:t>
            </a:r>
          </a:p>
          <a:p>
            <a:endParaRPr lang="en-GB" dirty="0" smtClean="0"/>
          </a:p>
        </p:txBody>
      </p:sp>
    </p:spTree>
    <p:extLst>
      <p:ext uri="{BB962C8B-B14F-4D97-AF65-F5344CB8AC3E}">
        <p14:creationId xmlns:p14="http://schemas.microsoft.com/office/powerpoint/2010/main" val="164324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436427" cy="9448740"/>
          </a:xfrm>
          <a:prstGeom prst="rect">
            <a:avLst/>
          </a:prstGeom>
          <a:noFill/>
        </p:spPr>
        <p:txBody>
          <a:bodyPr wrap="square" rtlCol="0">
            <a:spAutoFit/>
          </a:bodyPr>
          <a:lstStyle/>
          <a:p>
            <a:r>
              <a:rPr lang="en-GB" b="1" dirty="0" smtClean="0"/>
              <a:t>The First Experiment:</a:t>
            </a:r>
          </a:p>
          <a:p>
            <a:endParaRPr lang="en-GB" sz="1400" dirty="0" smtClean="0"/>
          </a:p>
          <a:p>
            <a:r>
              <a:rPr lang="en-GB" sz="1400" dirty="0" smtClean="0"/>
              <a:t>How strong is an egg?</a:t>
            </a:r>
          </a:p>
          <a:p>
            <a:endParaRPr lang="en-GB" sz="1400" dirty="0"/>
          </a:p>
          <a:p>
            <a:r>
              <a:rPr lang="en-GB" sz="1400" dirty="0" smtClean="0"/>
              <a:t>We are going to put a lot of pressure on an egg and show that it isn’t going to break.</a:t>
            </a:r>
          </a:p>
          <a:p>
            <a:endParaRPr lang="en-GB" sz="1400" dirty="0" smtClean="0"/>
          </a:p>
          <a:p>
            <a:r>
              <a:rPr lang="en-GB" sz="1400" dirty="0" smtClean="0"/>
              <a:t>Lace your fingers together as shown in the picture.</a:t>
            </a:r>
          </a:p>
          <a:p>
            <a:endParaRPr lang="en-GB" sz="1400" dirty="0"/>
          </a:p>
          <a:p>
            <a:endParaRPr lang="en-GB" sz="1400" dirty="0" smtClean="0"/>
          </a:p>
          <a:p>
            <a:endParaRPr lang="en-GB" sz="1400" dirty="0"/>
          </a:p>
          <a:p>
            <a:endParaRPr lang="en-GB" sz="1400" dirty="0" smtClean="0"/>
          </a:p>
          <a:p>
            <a:endParaRPr lang="en-GB" sz="1400" dirty="0" smtClean="0"/>
          </a:p>
          <a:p>
            <a:endParaRPr lang="en-GB" sz="1400" dirty="0" smtClean="0"/>
          </a:p>
          <a:p>
            <a:endParaRPr lang="en-GB" sz="1400" dirty="0"/>
          </a:p>
          <a:p>
            <a:endParaRPr lang="en-GB" sz="1400" dirty="0"/>
          </a:p>
          <a:p>
            <a:r>
              <a:rPr lang="en-GB" sz="1400" dirty="0" smtClean="0"/>
              <a:t>Take an egg and put it into a plastic bag and very carefully put the egg horizontally in your hands so that the ends are pointing towards your palms like in the second picture</a:t>
            </a:r>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smtClean="0"/>
          </a:p>
          <a:p>
            <a:r>
              <a:rPr lang="en-GB" sz="1400" dirty="0" smtClean="0"/>
              <a:t>Squeeze the egg ends on by closing your hands around it. Does it break?</a:t>
            </a:r>
          </a:p>
          <a:p>
            <a:r>
              <a:rPr lang="en-GB" sz="1400" dirty="0" smtClean="0"/>
              <a:t>The egg isn’t fake, look at the demonstration that the scientist will do to show that they are real eggs – what might be making the egg strong?</a:t>
            </a:r>
          </a:p>
          <a:p>
            <a:endParaRPr lang="en-GB" dirty="0"/>
          </a:p>
          <a:p>
            <a:r>
              <a:rPr lang="en-GB" b="1" dirty="0" smtClean="0"/>
              <a:t>Conclusions:</a:t>
            </a:r>
          </a:p>
          <a:p>
            <a:endParaRPr lang="en-GB" b="1" dirty="0"/>
          </a:p>
          <a:p>
            <a:endParaRPr lang="en-GB" b="1" dirty="0" smtClean="0"/>
          </a:p>
          <a:p>
            <a:endParaRPr lang="en-GB" b="1" dirty="0" smtClean="0"/>
          </a:p>
          <a:p>
            <a:endParaRPr lang="en-GB" b="1" dirty="0"/>
          </a:p>
          <a:p>
            <a:endParaRPr lang="en-GB" b="1" dirty="0" smtClean="0"/>
          </a:p>
          <a:p>
            <a:endParaRPr lang="en-GB" b="1" dirty="0" smtClean="0"/>
          </a:p>
          <a:p>
            <a:r>
              <a:rPr lang="en-GB" b="1" dirty="0" smtClean="0"/>
              <a:t>Can you think of any other structures that use their shape to make them strong? </a:t>
            </a:r>
          </a:p>
          <a:p>
            <a:endParaRPr lang="en-GB" dirty="0"/>
          </a:p>
        </p:txBody>
      </p:sp>
      <p:pic>
        <p:nvPicPr>
          <p:cNvPr id="7" name="Picture 6"/>
          <p:cNvPicPr>
            <a:picLocks noChangeAspect="1"/>
          </p:cNvPicPr>
          <p:nvPr/>
        </p:nvPicPr>
        <p:blipFill>
          <a:blip r:embed="rId2"/>
          <a:stretch>
            <a:fillRect/>
          </a:stretch>
        </p:blipFill>
        <p:spPr>
          <a:xfrm>
            <a:off x="1743923" y="1600199"/>
            <a:ext cx="2467127" cy="1645869"/>
          </a:xfrm>
          <a:prstGeom prst="rect">
            <a:avLst/>
          </a:prstGeom>
        </p:spPr>
      </p:pic>
      <p:pic>
        <p:nvPicPr>
          <p:cNvPr id="15" name="Picture 14"/>
          <p:cNvPicPr>
            <a:picLocks noChangeAspect="1"/>
          </p:cNvPicPr>
          <p:nvPr/>
        </p:nvPicPr>
        <p:blipFill>
          <a:blip r:embed="rId3"/>
          <a:stretch>
            <a:fillRect/>
          </a:stretch>
        </p:blipFill>
        <p:spPr>
          <a:xfrm>
            <a:off x="1743923" y="3783121"/>
            <a:ext cx="2467127" cy="1647010"/>
          </a:xfrm>
          <a:prstGeom prst="rect">
            <a:avLst/>
          </a:prstGeom>
        </p:spPr>
      </p:pic>
    </p:spTree>
    <p:extLst>
      <p:ext uri="{BB962C8B-B14F-4D97-AF65-F5344CB8AC3E}">
        <p14:creationId xmlns:p14="http://schemas.microsoft.com/office/powerpoint/2010/main" val="311208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436427" cy="9694962"/>
          </a:xfrm>
          <a:prstGeom prst="rect">
            <a:avLst/>
          </a:prstGeom>
          <a:noFill/>
        </p:spPr>
        <p:txBody>
          <a:bodyPr wrap="square" rtlCol="0">
            <a:spAutoFit/>
          </a:bodyPr>
          <a:lstStyle/>
          <a:p>
            <a:r>
              <a:rPr lang="en-GB" b="1" dirty="0" smtClean="0"/>
              <a:t>The Second Experiment:</a:t>
            </a:r>
          </a:p>
          <a:p>
            <a:endParaRPr lang="en-GB" dirty="0" smtClean="0"/>
          </a:p>
          <a:p>
            <a:r>
              <a:rPr lang="en-GB" sz="1400" dirty="0" smtClean="0"/>
              <a:t>First thing is to test different shapes. Take a piece of paper and fold it in half along the long edge, then fold it in half along the long edge again. Then do it again.</a:t>
            </a:r>
          </a:p>
          <a:p>
            <a:endParaRPr lang="en-GB" sz="1400" dirty="0" smtClean="0"/>
          </a:p>
          <a:p>
            <a:endParaRPr lang="en-GB" sz="1400" dirty="0"/>
          </a:p>
          <a:p>
            <a:endParaRPr lang="en-GB" sz="1400" dirty="0" smtClean="0"/>
          </a:p>
          <a:p>
            <a:endParaRPr lang="en-GB" sz="1400" dirty="0"/>
          </a:p>
          <a:p>
            <a:endParaRPr lang="en-GB" sz="1400" dirty="0" smtClean="0"/>
          </a:p>
          <a:p>
            <a:endParaRPr lang="en-GB" sz="1400" dirty="0" smtClean="0"/>
          </a:p>
          <a:p>
            <a:endParaRPr lang="en-GB" sz="1400" dirty="0" smtClean="0"/>
          </a:p>
          <a:p>
            <a:endParaRPr lang="en-GB" sz="1400" dirty="0"/>
          </a:p>
          <a:p>
            <a:endParaRPr lang="en-GB" sz="1400" dirty="0" smtClean="0"/>
          </a:p>
          <a:p>
            <a:endParaRPr lang="en-GB" sz="1400" dirty="0" smtClean="0"/>
          </a:p>
          <a:p>
            <a:r>
              <a:rPr lang="en-GB" sz="1400" dirty="0" smtClean="0"/>
              <a:t>Fold this long strip into a square, a triangle, a circle or a spiral. </a:t>
            </a:r>
          </a:p>
          <a:p>
            <a:r>
              <a:rPr lang="en-GB" sz="1400" dirty="0" err="1" smtClean="0"/>
              <a:t>Sellotape</a:t>
            </a:r>
            <a:r>
              <a:rPr lang="en-GB" sz="1400" dirty="0" smtClean="0"/>
              <a:t> it in position if you want to but do not use too much </a:t>
            </a:r>
            <a:r>
              <a:rPr lang="en-GB" sz="1400" dirty="0" err="1" smtClean="0"/>
              <a:t>sellotape</a:t>
            </a:r>
            <a:r>
              <a:rPr lang="en-GB" sz="1400" dirty="0" smtClean="0"/>
              <a:t>.</a:t>
            </a:r>
          </a:p>
          <a:p>
            <a:r>
              <a:rPr lang="en-GB" sz="1400" dirty="0" smtClean="0"/>
              <a:t>Now apply force from different angles by pushing on your shape and see how the shape responds.</a:t>
            </a:r>
            <a:endParaRPr lang="en-GB" sz="1400" dirty="0"/>
          </a:p>
          <a:p>
            <a:r>
              <a:rPr lang="en-GB" sz="1400" dirty="0" smtClean="0"/>
              <a:t>How strong is this shape? Where is it weak? How does it behave?</a:t>
            </a:r>
          </a:p>
          <a:p>
            <a:endParaRPr lang="en-GB" sz="1400" dirty="0"/>
          </a:p>
          <a:p>
            <a:endParaRPr lang="en-GB" sz="1400" dirty="0" smtClean="0"/>
          </a:p>
          <a:p>
            <a:endParaRPr lang="en-GB" sz="1400" dirty="0"/>
          </a:p>
          <a:p>
            <a:endParaRPr lang="en-GB" sz="1400" dirty="0" smtClean="0"/>
          </a:p>
          <a:p>
            <a:endParaRPr lang="en-GB" sz="1400" dirty="0" smtClean="0"/>
          </a:p>
          <a:p>
            <a:endParaRPr lang="en-GB" sz="1400" dirty="0"/>
          </a:p>
          <a:p>
            <a:r>
              <a:rPr lang="en-GB" sz="1400" dirty="0" smtClean="0"/>
              <a:t>Does the size of your shape make a difference?</a:t>
            </a:r>
          </a:p>
          <a:p>
            <a:r>
              <a:rPr lang="en-GB" sz="1400" dirty="0" smtClean="0"/>
              <a:t>If your shape is half the size, is it stronger or weaker?</a:t>
            </a:r>
          </a:p>
          <a:p>
            <a:endParaRPr lang="en-GB" sz="1400" dirty="0"/>
          </a:p>
          <a:p>
            <a:endParaRPr lang="en-GB" sz="1400" dirty="0"/>
          </a:p>
          <a:p>
            <a:r>
              <a:rPr lang="en-GB" sz="1400" dirty="0" smtClean="0"/>
              <a:t>Try rolling up a piece of paper to make a straw – Is this better or worse than the folded strip?</a:t>
            </a:r>
          </a:p>
          <a:p>
            <a:endParaRPr lang="en-GB" sz="1400" dirty="0"/>
          </a:p>
          <a:p>
            <a:endParaRPr lang="en-GB" sz="1400" dirty="0" smtClean="0"/>
          </a:p>
          <a:p>
            <a:r>
              <a:rPr lang="en-GB" sz="1400" dirty="0" smtClean="0"/>
              <a:t>Now, decide which shapes you are going to use and try and solve the following problems:</a:t>
            </a:r>
          </a:p>
          <a:p>
            <a:endParaRPr lang="en-GB" sz="1400" dirty="0"/>
          </a:p>
          <a:p>
            <a:endParaRPr lang="en-GB" sz="1400" dirty="0" smtClean="0"/>
          </a:p>
          <a:p>
            <a:r>
              <a:rPr lang="en-GB" sz="1400" b="1" dirty="0" smtClean="0"/>
              <a:t>Can you create a structure that will hold you off the ground by 5cm without bending or breaking? (you are not allowed to use just a pile of paper)</a:t>
            </a:r>
          </a:p>
          <a:p>
            <a:endParaRPr lang="en-GB" sz="1400" b="1" dirty="0" smtClean="0"/>
          </a:p>
          <a:p>
            <a:endParaRPr lang="en-GB" sz="1400" b="1" dirty="0"/>
          </a:p>
          <a:p>
            <a:endParaRPr lang="en-GB" sz="1400" b="1" dirty="0"/>
          </a:p>
          <a:p>
            <a:r>
              <a:rPr lang="en-GB" sz="1400" b="1" dirty="0" smtClean="0"/>
              <a:t>How tall can you make a structure from a single sheet of paper that will stand up by its self?</a:t>
            </a:r>
            <a:endParaRPr lang="en-GB" sz="1400" b="1" dirty="0"/>
          </a:p>
        </p:txBody>
      </p:sp>
      <p:sp>
        <p:nvSpPr>
          <p:cNvPr id="2" name="Rectangle 1"/>
          <p:cNvSpPr/>
          <p:nvPr/>
        </p:nvSpPr>
        <p:spPr>
          <a:xfrm>
            <a:off x="415637" y="1075018"/>
            <a:ext cx="1413163" cy="19238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493819" y="1075018"/>
            <a:ext cx="724395" cy="19238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978236" y="1075018"/>
            <a:ext cx="380010" cy="19238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1134094" y="1075018"/>
            <a:ext cx="0" cy="192380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65912" y="1075018"/>
            <a:ext cx="0" cy="192380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172199" y="1075018"/>
            <a:ext cx="0" cy="192380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070766" y="1075017"/>
            <a:ext cx="193963" cy="19238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25633" y="4294794"/>
            <a:ext cx="1092530" cy="10925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3435931" y="4271043"/>
            <a:ext cx="1116280" cy="11400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13"/>
          <p:cNvSpPr/>
          <p:nvPr/>
        </p:nvSpPr>
        <p:spPr>
          <a:xfrm>
            <a:off x="1733800" y="4294794"/>
            <a:ext cx="1267335" cy="109253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spiral"/>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5514" t="10598" r="8313" b="8052"/>
          <a:stretch/>
        </p:blipFill>
        <p:spPr bwMode="auto">
          <a:xfrm>
            <a:off x="4886789" y="4271043"/>
            <a:ext cx="1215061" cy="1294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63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2035"/>
            <a:ext cx="6424551" cy="9479518"/>
          </a:xfrm>
          <a:prstGeom prst="rect">
            <a:avLst/>
          </a:prstGeom>
          <a:noFill/>
        </p:spPr>
        <p:txBody>
          <a:bodyPr wrap="square" rtlCol="0">
            <a:spAutoFit/>
          </a:bodyPr>
          <a:lstStyle/>
          <a:p>
            <a:r>
              <a:rPr lang="en-GB" b="1" dirty="0" smtClean="0"/>
              <a:t>Conclusions:</a:t>
            </a:r>
          </a:p>
          <a:p>
            <a:endParaRPr lang="en-GB" dirty="0" smtClean="0"/>
          </a:p>
          <a:p>
            <a:r>
              <a:rPr lang="en-GB" sz="1400" dirty="0" smtClean="0"/>
              <a:t>Which shape was the strongest? Does this vary depending on how you applied your force.</a:t>
            </a:r>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r>
              <a:rPr lang="en-GB" sz="1400" dirty="0" smtClean="0"/>
              <a:t>What shapes did you use to lift yourself off the floor? Draw a picture of your creation.</a:t>
            </a:r>
          </a:p>
          <a:p>
            <a:endParaRPr lang="en-GB" sz="1400" dirty="0"/>
          </a:p>
          <a:p>
            <a:endParaRPr lang="en-GB" sz="1400" dirty="0" smtClean="0"/>
          </a:p>
          <a:p>
            <a:endParaRPr lang="en-GB" sz="1400" dirty="0" smtClean="0"/>
          </a:p>
          <a:p>
            <a:endParaRPr lang="en-GB" sz="1400" dirty="0" smtClean="0"/>
          </a:p>
          <a:p>
            <a:endParaRPr lang="en-GB" sz="1400" dirty="0" smtClean="0"/>
          </a:p>
          <a:p>
            <a:endParaRPr lang="en-GB" sz="1400" dirty="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r>
              <a:rPr lang="en-GB" sz="1400" dirty="0" smtClean="0"/>
              <a:t>How tall was the tower that you created? What shapes did you use to do this?</a:t>
            </a:r>
          </a:p>
          <a:p>
            <a:r>
              <a:rPr lang="en-GB" sz="1400" dirty="0" smtClean="0"/>
              <a:t>Are the shapes that you used for stability the same as the ones you used for weight bearing?</a:t>
            </a:r>
          </a:p>
          <a:p>
            <a:endParaRPr lang="en-GB" dirty="0" smtClean="0"/>
          </a:p>
          <a:p>
            <a:endParaRPr lang="en-GB" dirty="0" smtClean="0"/>
          </a:p>
          <a:p>
            <a:endParaRPr lang="en-GB" dirty="0"/>
          </a:p>
          <a:p>
            <a:endParaRPr lang="en-GB" dirty="0" smtClean="0"/>
          </a:p>
          <a:p>
            <a:endParaRPr lang="en-GB" dirty="0"/>
          </a:p>
          <a:p>
            <a:endParaRPr lang="en-GB" dirty="0"/>
          </a:p>
          <a:p>
            <a:r>
              <a:rPr lang="en-GB" b="1" dirty="0"/>
              <a:t>What else could we ask? (What question do you want to ask?)</a:t>
            </a:r>
          </a:p>
          <a:p>
            <a:r>
              <a:rPr lang="en-GB" sz="1400" dirty="0" smtClean="0"/>
              <a:t>How would we build a tower that had to hold a book using the fewest pieces of paper possible?</a:t>
            </a:r>
          </a:p>
          <a:p>
            <a:r>
              <a:rPr lang="en-GB" sz="1400" dirty="0" smtClean="0"/>
              <a:t>Do other materials become stronger when used in the same shapes as the paper we used?</a:t>
            </a:r>
          </a:p>
        </p:txBody>
      </p:sp>
    </p:spTree>
    <p:extLst>
      <p:ext uri="{BB962C8B-B14F-4D97-AF65-F5344CB8AC3E}">
        <p14:creationId xmlns:p14="http://schemas.microsoft.com/office/powerpoint/2010/main" val="41901637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905</TotalTime>
  <Words>686</Words>
  <Application>Microsoft Office PowerPoint</Application>
  <PresentationFormat>A4 Paper (210x297 mm)</PresentationFormat>
  <Paragraphs>132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 Williams</dc:creator>
  <cp:lastModifiedBy>Eleanor Williams</cp:lastModifiedBy>
  <cp:revision>16</cp:revision>
  <cp:lastPrinted>2019-10-02T09:54:29Z</cp:lastPrinted>
  <dcterms:created xsi:type="dcterms:W3CDTF">2017-02-20T11:33:51Z</dcterms:created>
  <dcterms:modified xsi:type="dcterms:W3CDTF">2019-10-02T15:18:20Z</dcterms:modified>
</cp:coreProperties>
</file>