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7" r:id="rId1"/>
  </p:sldMasterIdLst>
  <p:notesMasterIdLst>
    <p:notesMasterId r:id="rId22"/>
  </p:notesMasterIdLst>
  <p:sldIdLst>
    <p:sldId id="256" r:id="rId2"/>
    <p:sldId id="291" r:id="rId3"/>
    <p:sldId id="292" r:id="rId4"/>
    <p:sldId id="293" r:id="rId5"/>
    <p:sldId id="287" r:id="rId6"/>
    <p:sldId id="298" r:id="rId7"/>
    <p:sldId id="285" r:id="rId8"/>
    <p:sldId id="274" r:id="rId9"/>
    <p:sldId id="281" r:id="rId10"/>
    <p:sldId id="295" r:id="rId11"/>
    <p:sldId id="288" r:id="rId12"/>
    <p:sldId id="272" r:id="rId13"/>
    <p:sldId id="270" r:id="rId14"/>
    <p:sldId id="271" r:id="rId15"/>
    <p:sldId id="308" r:id="rId16"/>
    <p:sldId id="306" r:id="rId17"/>
    <p:sldId id="307" r:id="rId18"/>
    <p:sldId id="301" r:id="rId19"/>
    <p:sldId id="284" r:id="rId20"/>
    <p:sldId id="283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A847F2A-FE5D-47EF-AF27-831DBC900F6A}">
          <p14:sldIdLst>
            <p14:sldId id="256"/>
          </p14:sldIdLst>
        </p14:section>
        <p14:section name="Background" id="{49DF1695-8B86-4899-87E8-DF4440607D95}">
          <p14:sldIdLst>
            <p14:sldId id="291"/>
            <p14:sldId id="292"/>
            <p14:sldId id="293"/>
          </p14:sldIdLst>
        </p14:section>
        <p14:section name="Concepts" id="{8375646E-1808-498F-B7BC-2E8B69B7DF92}">
          <p14:sldIdLst>
            <p14:sldId id="287"/>
            <p14:sldId id="298"/>
            <p14:sldId id="285"/>
            <p14:sldId id="274"/>
          </p14:sldIdLst>
        </p14:section>
        <p14:section name="MORE 3" id="{D9A2AE4C-96C9-45DF-8E3C-2E17EE806BE4}">
          <p14:sldIdLst>
            <p14:sldId id="281"/>
            <p14:sldId id="295"/>
            <p14:sldId id="288"/>
          </p14:sldIdLst>
        </p14:section>
        <p14:section name="Initial Indications" id="{1DCB6C8B-5BD0-423F-B85A-74EC2CAB43B1}">
          <p14:sldIdLst>
            <p14:sldId id="272"/>
            <p14:sldId id="270"/>
            <p14:sldId id="271"/>
          </p14:sldIdLst>
        </p14:section>
        <p14:section name="Formal Models" id="{786D7358-7951-4C3C-9686-044BD722E30F}">
          <p14:sldIdLst>
            <p14:sldId id="308"/>
            <p14:sldId id="306"/>
            <p14:sldId id="307"/>
            <p14:sldId id="301"/>
            <p14:sldId id="284"/>
            <p14:sldId id="28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0" autoAdjust="0"/>
    <p:restoredTop sz="84596" autoAdjust="0"/>
  </p:normalViewPr>
  <p:slideViewPr>
    <p:cSldViewPr snapToGrid="0">
      <p:cViewPr varScale="1">
        <p:scale>
          <a:sx n="68" d="100"/>
          <a:sy n="68" d="100"/>
        </p:scale>
        <p:origin x="84" y="396"/>
      </p:cViewPr>
      <p:guideLst>
        <p:guide orient="horz" pos="2160"/>
        <p:guide pos="384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275F64-0B9F-4E59-A986-AF844A0C4294}" type="datetimeFigureOut">
              <a:rPr lang="nb-NO" smtClean="0"/>
              <a:t>06.12.2019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FA1B4F-A816-4177-8DE8-FFA58E21865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32111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Viz Education (</a:t>
            </a:r>
            <a:r>
              <a:rPr lang="en-US" sz="1200" dirty="0" err="1"/>
              <a:t>Paradeise</a:t>
            </a:r>
            <a:r>
              <a:rPr lang="en-US" sz="1200" dirty="0"/>
              <a:t> &amp; </a:t>
            </a:r>
            <a:r>
              <a:rPr lang="en-US" sz="1200" dirty="0" err="1"/>
              <a:t>Thoenig</a:t>
            </a:r>
            <a:r>
              <a:rPr lang="en-US" sz="1200" dirty="0"/>
              <a:t> 2015; </a:t>
            </a:r>
            <a:r>
              <a:rPr lang="en-GB" sz="1200" dirty="0" err="1"/>
              <a:t>Wächter</a:t>
            </a:r>
            <a:r>
              <a:rPr lang="en-GB" sz="1200" dirty="0"/>
              <a:t> 2008</a:t>
            </a:r>
            <a:r>
              <a:rPr lang="en-US" sz="1200" dirty="0"/>
              <a:t>)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FA1B4F-A816-4177-8DE8-FFA58E218652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939912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https://cdn5.euraxess.org/sites/default/files/policy_library/towards_a_european_framework_for_research_careers_final.pdf</a:t>
            </a:r>
          </a:p>
          <a:p>
            <a:r>
              <a:rPr lang="es-ES" dirty="0"/>
              <a:t>https://www.more3.eu/indicator-tool/career-stages-r1-to-r4</a:t>
            </a:r>
          </a:p>
          <a:p>
            <a:endParaRPr lang="es-ES" dirty="0"/>
          </a:p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FA1B4F-A816-4177-8DE8-FFA58E218652}" type="slidenum">
              <a:rPr lang="nb-NO" smtClean="0"/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131406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FA1B4F-A816-4177-8DE8-FFA58E218652}" type="slidenum">
              <a:rPr lang="nb-NO" smtClean="0"/>
              <a:t>12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100576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FA1B4F-A816-4177-8DE8-FFA58E218652}" type="slidenum">
              <a:rPr lang="nb-NO" smtClean="0"/>
              <a:t>13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84338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FA1B4F-A816-4177-8DE8-FFA58E218652}" type="slidenum">
              <a:rPr lang="nb-NO" smtClean="0"/>
              <a:t>14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94133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FA1B4F-A816-4177-8DE8-FFA58E218652}" type="slidenum">
              <a:rPr lang="nb-NO" smtClean="0"/>
              <a:t>15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666055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FA1B4F-A816-4177-8DE8-FFA58E218652}" type="slidenum">
              <a:rPr lang="nb-NO" smtClean="0"/>
              <a:t>16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027096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FA1B4F-A816-4177-8DE8-FFA58E218652}" type="slidenum">
              <a:rPr lang="nb-NO" smtClean="0"/>
              <a:t>17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706384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FA1B4F-A816-4177-8DE8-FFA58E218652}" type="slidenum">
              <a:rPr lang="nb-NO" smtClean="0"/>
              <a:t>19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37391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FA1B4F-A816-4177-8DE8-FFA58E218652}" type="slidenum">
              <a:rPr lang="nb-NO" smtClean="0"/>
              <a:t>20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09060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FA1B4F-A816-4177-8DE8-FFA58E218652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935519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So </a:t>
            </a:r>
            <a:r>
              <a:rPr lang="es-ES" dirty="0" err="1"/>
              <a:t>our</a:t>
            </a:r>
            <a:r>
              <a:rPr lang="es-ES" dirty="0"/>
              <a:t> </a:t>
            </a:r>
            <a:r>
              <a:rPr lang="es-ES" dirty="0" err="1"/>
              <a:t>topic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FA1B4F-A816-4177-8DE8-FFA58E218652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595050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 community career passes through a series of stages - apprentice, colleague, master, elite - characterised by increased scientific autonomy, leadership and responsibility (</a:t>
            </a:r>
            <a:r>
              <a:rPr lang="en-GB" dirty="0" err="1"/>
              <a:t>Gläser</a:t>
            </a:r>
            <a:r>
              <a:rPr lang="en-GB" dirty="0"/>
              <a:t> &amp; </a:t>
            </a:r>
            <a:r>
              <a:rPr lang="en-GB" dirty="0" err="1"/>
              <a:t>Laudel</a:t>
            </a:r>
            <a:r>
              <a:rPr lang="en-GB" dirty="0"/>
              <a:t> 2015)</a:t>
            </a:r>
          </a:p>
          <a:p>
            <a:r>
              <a:rPr lang="en-GB" dirty="0"/>
              <a:t>Research career progress tends to conform to disciplinary specific “scripts” (</a:t>
            </a:r>
            <a:r>
              <a:rPr lang="en-GB" dirty="0" err="1"/>
              <a:t>Laudel</a:t>
            </a:r>
            <a:r>
              <a:rPr lang="en-GB" dirty="0"/>
              <a:t> et al. 2018) or patterns of progress through these career </a:t>
            </a:r>
            <a:r>
              <a:rPr lang="en-GB" dirty="0" err="1"/>
              <a:t>stagesscientific</a:t>
            </a:r>
            <a:r>
              <a:rPr lang="en-GB" dirty="0"/>
              <a:t> achievements (cognitive career), peer community standing and the availability of appropriate organisational positions will be relatively more or less synchronised</a:t>
            </a:r>
          </a:p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FA1B4F-A816-4177-8DE8-FFA58E218652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74768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err="1"/>
              <a:t>Not</a:t>
            </a:r>
            <a:r>
              <a:rPr lang="es-ES" dirty="0"/>
              <a:t> </a:t>
            </a:r>
            <a:r>
              <a:rPr lang="es-ES" dirty="0" err="1"/>
              <a:t>necessarily</a:t>
            </a:r>
            <a:r>
              <a:rPr lang="es-ES" dirty="0"/>
              <a:t> a new </a:t>
            </a:r>
            <a:r>
              <a:rPr lang="es-ES" dirty="0" err="1"/>
              <a:t>phenomenon</a:t>
            </a:r>
            <a:r>
              <a:rPr lang="es-ES" dirty="0"/>
              <a:t>. 100 </a:t>
            </a:r>
            <a:r>
              <a:rPr lang="es-ES" dirty="0" err="1"/>
              <a:t>years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hazard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FA1B4F-A816-4177-8DE8-FFA58E218652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06075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nb-NO" dirty="0" err="1"/>
              <a:t>What</a:t>
            </a:r>
            <a:r>
              <a:rPr lang="nb-NO" dirty="0"/>
              <a:t> </a:t>
            </a:r>
            <a:r>
              <a:rPr lang="nb-NO" dirty="0" err="1"/>
              <a:t>role</a:t>
            </a:r>
            <a:r>
              <a:rPr lang="nb-NO" dirty="0"/>
              <a:t> </a:t>
            </a:r>
            <a:r>
              <a:rPr lang="nb-NO" dirty="0" err="1"/>
              <a:t>does</a:t>
            </a:r>
            <a:r>
              <a:rPr lang="nb-NO" dirty="0"/>
              <a:t> </a:t>
            </a:r>
            <a:r>
              <a:rPr lang="nb-NO" dirty="0" err="1"/>
              <a:t>mobility</a:t>
            </a:r>
            <a:r>
              <a:rPr lang="nb-NO" dirty="0"/>
              <a:t> play </a:t>
            </a:r>
            <a:r>
              <a:rPr lang="nb-NO" dirty="0" err="1"/>
              <a:t>here</a:t>
            </a:r>
            <a:r>
              <a:rPr lang="nb-NO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FA1B4F-A816-4177-8DE8-FFA58E218652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590482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1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FA1B4F-A816-4177-8DE8-FFA58E218652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987699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450"/>
              </a:spcBef>
              <a:spcAft>
                <a:spcPts val="1200"/>
              </a:spcAft>
              <a:buClr>
                <a:srgbClr val="000000"/>
              </a:buClr>
              <a:buSzPct val="100000"/>
              <a:defRPr/>
            </a:pPr>
            <a:r>
              <a:rPr lang="en-US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dirty="0"/>
              <a:t>MORE1 results: </a:t>
            </a:r>
          </a:p>
          <a:p>
            <a:pPr lvl="1">
              <a:spcBef>
                <a:spcPts val="450"/>
              </a:spcBef>
              <a:spcAft>
                <a:spcPts val="1200"/>
              </a:spcAft>
              <a:buClr>
                <a:srgbClr val="000000"/>
              </a:buClr>
              <a:buSzPct val="100000"/>
              <a:defRPr/>
            </a:pPr>
            <a:r>
              <a:rPr lang="en-GB" dirty="0"/>
              <a:t>student mobility is a predictor of international mobility at later career stages (</a:t>
            </a:r>
            <a:r>
              <a:rPr lang="en-GB" dirty="0" err="1"/>
              <a:t>Børing</a:t>
            </a:r>
            <a:r>
              <a:rPr lang="en-GB" dirty="0"/>
              <a:t> et al. 2015)</a:t>
            </a:r>
          </a:p>
          <a:p>
            <a:pPr lvl="1">
              <a:spcBef>
                <a:spcPts val="450"/>
              </a:spcBef>
              <a:spcAft>
                <a:spcPts val="1200"/>
              </a:spcAft>
              <a:buClr>
                <a:srgbClr val="000000"/>
              </a:buClr>
              <a:buSzPct val="100000"/>
              <a:defRPr/>
            </a:pPr>
            <a:r>
              <a:rPr lang="en-GB" dirty="0"/>
              <a:t>mobility to the USA is more beneficial to career progress than international mobility within Europe (</a:t>
            </a:r>
            <a:r>
              <a:rPr lang="en-GB" dirty="0" err="1"/>
              <a:t>Veugelers</a:t>
            </a:r>
            <a:r>
              <a:rPr lang="en-GB" dirty="0"/>
              <a:t> and Van </a:t>
            </a:r>
            <a:r>
              <a:rPr lang="en-GB" dirty="0" err="1"/>
              <a:t>Bouwel</a:t>
            </a:r>
            <a:r>
              <a:rPr lang="en-GB" dirty="0"/>
              <a:t> 2015)</a:t>
            </a:r>
          </a:p>
          <a:p>
            <a:pPr>
              <a:spcBef>
                <a:spcPts val="450"/>
              </a:spcBef>
              <a:spcAft>
                <a:spcPts val="1200"/>
              </a:spcAft>
              <a:buClr>
                <a:srgbClr val="000000"/>
              </a:buClr>
              <a:buSzPct val="100000"/>
              <a:defRPr/>
            </a:pPr>
            <a:r>
              <a:rPr lang="en-GB" dirty="0"/>
              <a:t>MORE2 results:</a:t>
            </a:r>
          </a:p>
          <a:p>
            <a:pPr lvl="1">
              <a:spcBef>
                <a:spcPts val="450"/>
              </a:spcBef>
              <a:spcAft>
                <a:spcPts val="1200"/>
              </a:spcAft>
              <a:buClr>
                <a:srgbClr val="000000"/>
              </a:buClr>
              <a:buSzPct val="100000"/>
              <a:defRPr/>
            </a:pPr>
            <a:r>
              <a:rPr lang="en-US" dirty="0"/>
              <a:t>international mobility varies by career stage; return mobility more likely to advance careers of established researchers (Ca</a:t>
            </a:r>
            <a:r>
              <a:rPr lang="es-ES" altLang="x-none" dirty="0" err="1">
                <a:cs typeface="Calibri" pitchFamily="32" charset="0"/>
              </a:rPr>
              <a:t>ñibano</a:t>
            </a:r>
            <a:r>
              <a:rPr lang="es-ES" altLang="x-none" dirty="0">
                <a:cs typeface="Calibri" pitchFamily="32" charset="0"/>
              </a:rPr>
              <a:t> et al. </a:t>
            </a:r>
            <a:r>
              <a:rPr lang="es-ES" altLang="x-none" dirty="0" err="1">
                <a:cs typeface="Calibri" pitchFamily="32" charset="0"/>
              </a:rPr>
              <a:t>forthcoming</a:t>
            </a:r>
            <a:r>
              <a:rPr lang="es-ES" altLang="x-none" dirty="0">
                <a:cs typeface="Calibri" pitchFamily="32" charset="0"/>
              </a:rPr>
              <a:t>)</a:t>
            </a:r>
          </a:p>
          <a:p>
            <a:endParaRPr lang="en-US" sz="1200" b="0" i="1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FA1B4F-A816-4177-8DE8-FFA58E218652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987699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FA1B4F-A816-4177-8DE8-FFA58E218652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39296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t>12/6/2019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004707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748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063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90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t>12/6/2019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1496433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133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194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62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098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12/6/2019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178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t>12/6/2019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64506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00460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hyperlink" Target="mailto:eric.iversen@nifu.no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3AC36-8FAF-4B74-8F78-A1AD15C0B7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1091906"/>
          </a:xfrm>
        </p:spPr>
        <p:txBody>
          <a:bodyPr/>
          <a:lstStyle/>
          <a:p>
            <a:r>
              <a:rPr lang="nb-NO" sz="3600" dirty="0"/>
              <a:t>INTERNATIONAL mobility and the career prOGRESSION of european academics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094F56-7000-4A39-8857-61AA839ACA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6" y="3581375"/>
            <a:ext cx="6831673" cy="1676426"/>
          </a:xfrm>
        </p:spPr>
        <p:txBody>
          <a:bodyPr>
            <a:normAutofit fontScale="77500" lnSpcReduction="20000"/>
          </a:bodyPr>
          <a:lstStyle/>
          <a:p>
            <a:r>
              <a:rPr lang="nb-NO" dirty="0"/>
              <a:t>Eric J. Iversen </a:t>
            </a:r>
            <a:r>
              <a:rPr lang="nb-NO"/>
              <a:t>(NIFU, </a:t>
            </a:r>
            <a:r>
              <a:rPr lang="nb-NO" dirty="0"/>
              <a:t>Norway)</a:t>
            </a:r>
          </a:p>
          <a:p>
            <a:r>
              <a:rPr lang="nb-NO" dirty="0"/>
              <a:t>Carolina Cañibano </a:t>
            </a:r>
            <a:r>
              <a:rPr lang="en-US" dirty="0"/>
              <a:t>(</a:t>
            </a:r>
            <a:r>
              <a:rPr lang="en-US" err="1"/>
              <a:t>Ingenio</a:t>
            </a:r>
            <a:r>
              <a:rPr lang="en-US"/>
              <a:t> CSIC-UPV, </a:t>
            </a:r>
            <a:r>
              <a:rPr lang="en-US" dirty="0"/>
              <a:t>Spain)</a:t>
            </a:r>
            <a:endParaRPr lang="nb-NO" dirty="0"/>
          </a:p>
          <a:p>
            <a:r>
              <a:rPr lang="nb-NO" dirty="0"/>
              <a:t>Richard </a:t>
            </a:r>
            <a:r>
              <a:rPr lang="nb-NO" dirty="0" err="1"/>
              <a:t>Woolley</a:t>
            </a:r>
            <a:r>
              <a:rPr lang="nb-NO" dirty="0"/>
              <a:t> </a:t>
            </a:r>
            <a:r>
              <a:rPr lang="en-US" dirty="0"/>
              <a:t>(</a:t>
            </a:r>
            <a:r>
              <a:rPr lang="en-US" err="1"/>
              <a:t>Ingenio</a:t>
            </a:r>
            <a:r>
              <a:rPr lang="en-US"/>
              <a:t> CSIC-UPV, </a:t>
            </a:r>
            <a:r>
              <a:rPr lang="en-US" dirty="0"/>
              <a:t>Spain)</a:t>
            </a:r>
            <a:endParaRPr lang="nb-NO" dirty="0"/>
          </a:p>
          <a:p>
            <a:endParaRPr lang="nb-NO" dirty="0"/>
          </a:p>
          <a:p>
            <a:r>
              <a:rPr lang="nb-NO" dirty="0"/>
              <a:t>Atlanta Conference on Science and Innovation Policy </a:t>
            </a:r>
          </a:p>
          <a:p>
            <a:r>
              <a:rPr lang="nb-NO" dirty="0"/>
              <a:t>Georgia Tech 14-16 October 2019.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992" y="5940845"/>
            <a:ext cx="1569098" cy="502112"/>
          </a:xfrm>
          <a:prstGeom prst="rect">
            <a:avLst/>
          </a:prstGeom>
        </p:spPr>
      </p:pic>
      <p:pic>
        <p:nvPicPr>
          <p:cNvPr id="7" name="Picture 2" descr="C:\Users\ricwoo\Dropbox\INGENIO stuff\visibility strategy etc\LOGO 20 AÑOS INGENIO C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1640" y="5816553"/>
            <a:ext cx="1412931" cy="7064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045449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A7AE0-666C-452E-8275-198F2F96B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89852"/>
            <a:ext cx="9939528" cy="14859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106 questions covering seven main dimensions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327CF-66AD-41CD-8D7B-25FFF18F7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0872" y="1737360"/>
            <a:ext cx="10421112" cy="4630788"/>
          </a:xfrm>
        </p:spPr>
        <p:txBody>
          <a:bodyPr>
            <a:normAutofit/>
          </a:bodyPr>
          <a:lstStyle/>
          <a:p>
            <a:pPr marL="0" indent="0">
              <a:spcBef>
                <a:spcPts val="450"/>
              </a:spcBef>
              <a:spcAft>
                <a:spcPts val="1200"/>
              </a:spcAft>
              <a:buClr>
                <a:srgbClr val="000000"/>
              </a:buClr>
              <a:buSzPct val="100000"/>
              <a:buNone/>
              <a:defRPr/>
            </a:pPr>
            <a:r>
              <a:rPr lang="en-US" sz="2400" dirty="0"/>
              <a:t>1. Human resources</a:t>
            </a:r>
          </a:p>
          <a:p>
            <a:pPr marL="0" indent="0">
              <a:spcBef>
                <a:spcPts val="450"/>
              </a:spcBef>
              <a:spcAft>
                <a:spcPts val="1200"/>
              </a:spcAft>
              <a:buClr>
                <a:srgbClr val="000000"/>
              </a:buClr>
              <a:buSzPct val="100000"/>
              <a:buNone/>
              <a:defRPr/>
            </a:pPr>
            <a:r>
              <a:rPr lang="en-US" sz="2400" dirty="0"/>
              <a:t>2. Career paths</a:t>
            </a:r>
          </a:p>
          <a:p>
            <a:pPr marL="0" indent="0">
              <a:spcBef>
                <a:spcPts val="450"/>
              </a:spcBef>
              <a:spcAft>
                <a:spcPts val="1200"/>
              </a:spcAft>
              <a:buClr>
                <a:srgbClr val="000000"/>
              </a:buClr>
              <a:buSzPct val="100000"/>
              <a:buNone/>
              <a:defRPr/>
            </a:pPr>
            <a:r>
              <a:rPr lang="en-US" sz="2400" dirty="0"/>
              <a:t>3. Working conditions</a:t>
            </a:r>
          </a:p>
          <a:p>
            <a:pPr marL="0" indent="0">
              <a:spcBef>
                <a:spcPts val="450"/>
              </a:spcBef>
              <a:spcAft>
                <a:spcPts val="1200"/>
              </a:spcAft>
              <a:buClr>
                <a:srgbClr val="000000"/>
              </a:buClr>
              <a:buSzPct val="100000"/>
              <a:buNone/>
              <a:defRPr/>
            </a:pPr>
            <a:r>
              <a:rPr lang="en-US" sz="2400" dirty="0"/>
              <a:t>4. Mobility and collaboration</a:t>
            </a:r>
          </a:p>
          <a:p>
            <a:pPr marL="0" indent="0">
              <a:spcBef>
                <a:spcPts val="450"/>
              </a:spcBef>
              <a:spcAft>
                <a:spcPts val="1200"/>
              </a:spcAft>
              <a:buClr>
                <a:srgbClr val="000000"/>
              </a:buClr>
              <a:buSzPct val="100000"/>
              <a:buNone/>
              <a:defRPr/>
            </a:pPr>
            <a:r>
              <a:rPr lang="en-US" sz="2400" dirty="0"/>
              <a:t>5. International mobility and collaboration</a:t>
            </a:r>
          </a:p>
          <a:p>
            <a:pPr marL="0" indent="0">
              <a:spcBef>
                <a:spcPts val="450"/>
              </a:spcBef>
              <a:spcAft>
                <a:spcPts val="1200"/>
              </a:spcAft>
              <a:buClr>
                <a:srgbClr val="000000"/>
              </a:buClr>
              <a:buSzPct val="100000"/>
              <a:buNone/>
              <a:defRPr/>
            </a:pPr>
            <a:r>
              <a:rPr lang="en-US" sz="2400" dirty="0"/>
              <a:t>6. Interdisciplinary mobility and collaboration</a:t>
            </a:r>
          </a:p>
          <a:p>
            <a:pPr marL="0" indent="0">
              <a:spcBef>
                <a:spcPts val="450"/>
              </a:spcBef>
              <a:spcAft>
                <a:spcPts val="1200"/>
              </a:spcAft>
              <a:buClr>
                <a:srgbClr val="000000"/>
              </a:buClr>
              <a:buSzPct val="100000"/>
              <a:buNone/>
              <a:defRPr/>
            </a:pPr>
            <a:r>
              <a:rPr lang="en-US" sz="2400" dirty="0"/>
              <a:t>7. Intersectoral mobility and collaboration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418514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240965"/>
          </a:xfrm>
        </p:spPr>
        <p:txBody>
          <a:bodyPr>
            <a:normAutofit/>
          </a:bodyPr>
          <a:lstStyle/>
          <a:p>
            <a:r>
              <a:rPr lang="en-US" sz="4000" dirty="0"/>
              <a:t>CAREER STAGE INFORMATION</a:t>
            </a:r>
            <a:endParaRPr lang="es-E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1926765"/>
            <a:ext cx="10460421" cy="4608042"/>
          </a:xfrm>
        </p:spPr>
        <p:txBody>
          <a:bodyPr>
            <a:normAutofit/>
          </a:bodyPr>
          <a:lstStyle/>
          <a:p>
            <a:r>
              <a:rPr lang="en-US" dirty="0"/>
              <a:t>MORE3 survey collected self-report data on researchers’ career stage</a:t>
            </a:r>
          </a:p>
          <a:p>
            <a:r>
              <a:rPr lang="nb-NO" dirty="0"/>
              <a:t>European Commission career stage descriptions</a:t>
            </a:r>
          </a:p>
          <a:p>
            <a:pPr lvl="1"/>
            <a:r>
              <a:rPr lang="en-US" altLang="x-none" b="1" dirty="0">
                <a:cs typeface="Calibri" pitchFamily="32" charset="0"/>
              </a:rPr>
              <a:t>Early Career Researcher (R1): </a:t>
            </a:r>
            <a:r>
              <a:rPr lang="en-US" altLang="x-none" dirty="0">
                <a:cs typeface="Calibri" pitchFamily="32" charset="0"/>
              </a:rPr>
              <a:t>up to the point of PhD award</a:t>
            </a:r>
          </a:p>
          <a:p>
            <a:pPr lvl="1"/>
            <a:r>
              <a:rPr lang="en-US" altLang="x-none" b="1" dirty="0">
                <a:cs typeface="Calibri" pitchFamily="32" charset="0"/>
              </a:rPr>
              <a:t>Recognized Researcher (R2): </a:t>
            </a:r>
            <a:r>
              <a:rPr lang="en-US" altLang="x-none" dirty="0">
                <a:cs typeface="Calibri" pitchFamily="32" charset="0"/>
              </a:rPr>
              <a:t>PhD holders or equivalent who are not yet fully independent </a:t>
            </a:r>
          </a:p>
          <a:p>
            <a:pPr lvl="1"/>
            <a:r>
              <a:rPr lang="en-US" altLang="x-none" b="1" dirty="0">
                <a:cs typeface="Calibri" pitchFamily="32" charset="0"/>
              </a:rPr>
              <a:t>Established Researcher (R3)*</a:t>
            </a:r>
            <a:r>
              <a:rPr lang="en-US" altLang="x-none" dirty="0">
                <a:cs typeface="Calibri" pitchFamily="32" charset="0"/>
              </a:rPr>
              <a:t>: researchers who have developed a level of independence</a:t>
            </a:r>
          </a:p>
          <a:p>
            <a:pPr lvl="1"/>
            <a:r>
              <a:rPr lang="en-US" altLang="x-none" b="1" dirty="0">
                <a:cs typeface="Calibri" pitchFamily="32" charset="0"/>
              </a:rPr>
              <a:t>Leading Researcher (R4): </a:t>
            </a:r>
            <a:r>
              <a:rPr lang="en-US" altLang="x-none" dirty="0">
                <a:cs typeface="Calibri" pitchFamily="32" charset="0"/>
              </a:rPr>
              <a:t>researchers leading their research area or field</a:t>
            </a:r>
          </a:p>
          <a:p>
            <a:r>
              <a:rPr lang="nb-NO" dirty="0"/>
              <a:t>Descriptions are based on the aquisition of research and research-related competences and </a:t>
            </a:r>
            <a:r>
              <a:rPr lang="en-US" altLang="x-none" dirty="0">
                <a:cs typeface="Calibri" pitchFamily="32" charset="0"/>
              </a:rPr>
              <a:t>designed to be independent of a particular sector of employment or career path</a:t>
            </a:r>
          </a:p>
          <a:p>
            <a:r>
              <a:rPr lang="en-US" altLang="x-none" dirty="0">
                <a:cs typeface="Calibri" pitchFamily="32" charset="0"/>
              </a:rPr>
              <a:t>First time this information has been collected for quantitative analysis</a:t>
            </a:r>
          </a:p>
          <a:p>
            <a:endParaRPr lang="nb-NO" dirty="0"/>
          </a:p>
          <a:p>
            <a:endParaRPr lang="en-U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290505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6" name="Rectangle 65">
            <a:extLst>
              <a:ext uri="{FF2B5EF4-FFF2-40B4-BE49-F238E27FC236}">
                <a16:creationId xmlns:a16="http://schemas.microsoft.com/office/drawing/2014/main" id="{1D868099-6145-4BC0-A5EA-74BEF1776B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A8142E-D4E9-4742-A2A4-6B78719D4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1424" y="1110882"/>
            <a:ext cx="3053039" cy="106081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200" cap="all" dirty="0"/>
              <a:t>MORE3</a:t>
            </a:r>
            <a:br>
              <a:rPr lang="en-US" sz="2200" cap="all" dirty="0"/>
            </a:br>
            <a:r>
              <a:rPr lang="en-US" sz="2200" cap="all" dirty="0"/>
              <a:t>Respondent age BY CAREER stage </a:t>
            </a:r>
          </a:p>
        </p:txBody>
      </p:sp>
      <p:sp>
        <p:nvSpPr>
          <p:cNvPr id="49" name="Content Placeholder 48">
            <a:extLst>
              <a:ext uri="{FF2B5EF4-FFF2-40B4-BE49-F238E27FC236}">
                <a16:creationId xmlns:a16="http://schemas.microsoft.com/office/drawing/2014/main" id="{F8D247D7-547F-47D5-8227-37E2D3C31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1423" y="2505456"/>
            <a:ext cx="3360913" cy="3520440"/>
          </a:xfrm>
        </p:spPr>
        <p:txBody>
          <a:bodyPr>
            <a:normAutofit fontScale="92500" lnSpcReduction="10000"/>
          </a:bodyPr>
          <a:lstStyle/>
          <a:p>
            <a:r>
              <a:rPr lang="en-US" sz="1600" dirty="0"/>
              <a:t>Respondents started current job on average in 2006</a:t>
            </a:r>
          </a:p>
          <a:p>
            <a:r>
              <a:rPr lang="en-US" sz="1600" dirty="0"/>
              <a:t>Respondents on average between 40 and 50</a:t>
            </a:r>
          </a:p>
          <a:p>
            <a:r>
              <a:rPr lang="en-US" sz="1600" dirty="0"/>
              <a:t>Average start as R1 in late 20s</a:t>
            </a:r>
          </a:p>
          <a:p>
            <a:r>
              <a:rPr lang="en-US" sz="1600" dirty="0"/>
              <a:t>Average transition to R2 at 33</a:t>
            </a:r>
          </a:p>
          <a:p>
            <a:r>
              <a:rPr lang="en-US" sz="1600" dirty="0"/>
              <a:t>Average transition to R3 at 38</a:t>
            </a:r>
          </a:p>
          <a:p>
            <a:r>
              <a:rPr lang="en-US" sz="1600" dirty="0"/>
              <a:t>Average transition to R4 at 43</a:t>
            </a:r>
          </a:p>
          <a:p>
            <a:r>
              <a:rPr lang="en-US" sz="1600" dirty="0"/>
              <a:t>Country differences within and between regions</a:t>
            </a:r>
          </a:p>
          <a:p>
            <a:r>
              <a:rPr lang="en-US" sz="1600" dirty="0"/>
              <a:t>[n</a:t>
            </a:r>
            <a:r>
              <a:rPr lang="en-US" sz="1600"/>
              <a:t>=10,300</a:t>
            </a:r>
            <a:r>
              <a:rPr lang="en-US" sz="1600" dirty="0"/>
              <a:t>]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68" name="Freeform 6">
            <a:extLst>
              <a:ext uri="{FF2B5EF4-FFF2-40B4-BE49-F238E27FC236}">
                <a16:creationId xmlns:a16="http://schemas.microsoft.com/office/drawing/2014/main" id="{CC1026F7-DECB-49B4-A565-518BBA4454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983434" y="640080"/>
            <a:ext cx="2296028" cy="3674981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23646C5-82B1-44C1-9918-7F98EB2A27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975" y="520263"/>
            <a:ext cx="6477865" cy="5690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1724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2793B903-AB42-42A0-AE97-93D366679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1D868099-6145-4BC0-A5EA-74BEF1776B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2538C1-2086-41A4-B070-F5B91B04D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1424" y="1523298"/>
            <a:ext cx="3053039" cy="1228111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2800" dirty="0"/>
              <a:t>DURATION OF RESEARCH CAREER STAGES BY REGION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E7DEF3-06A2-4079-B5DA-3DF826CD3D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71423" y="2990088"/>
            <a:ext cx="3448298" cy="2185416"/>
          </a:xfr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r>
              <a:rPr lang="en-US" sz="1600" dirty="0"/>
              <a:t>R1 average duration: 4.91 years</a:t>
            </a:r>
          </a:p>
          <a:p>
            <a:r>
              <a:rPr lang="en-US" sz="1600" dirty="0"/>
              <a:t>R2 average duration: 4.92 years</a:t>
            </a:r>
          </a:p>
          <a:p>
            <a:r>
              <a:rPr lang="en-US" sz="1600" dirty="0"/>
              <a:t>R3 average duration: 7.2 years</a:t>
            </a:r>
          </a:p>
          <a:p>
            <a:endParaRPr lang="en-US" sz="1600" dirty="0"/>
          </a:p>
          <a:p>
            <a:r>
              <a:rPr lang="en-US" sz="1600" dirty="0"/>
              <a:t>Includes current Leading Researchers (R4) only</a:t>
            </a:r>
          </a:p>
          <a:p>
            <a:r>
              <a:rPr lang="en-US" sz="1600" dirty="0"/>
              <a:t>[n</a:t>
            </a:r>
            <a:r>
              <a:rPr lang="en-US" sz="1600"/>
              <a:t>=2,300</a:t>
            </a:r>
            <a:r>
              <a:rPr lang="en-US" sz="1600" dirty="0"/>
              <a:t>]</a:t>
            </a:r>
          </a:p>
          <a:p>
            <a:endParaRPr lang="en-US" sz="1600" dirty="0"/>
          </a:p>
        </p:txBody>
      </p:sp>
      <p:sp>
        <p:nvSpPr>
          <p:cNvPr id="75" name="Freeform 6">
            <a:extLst>
              <a:ext uri="{FF2B5EF4-FFF2-40B4-BE49-F238E27FC236}">
                <a16:creationId xmlns:a16="http://schemas.microsoft.com/office/drawing/2014/main" id="{CC1026F7-DECB-49B4-A565-518BBA4454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983434" y="640080"/>
            <a:ext cx="2296028" cy="3674981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12" name="Content Placeholder 5">
            <a:extLst>
              <a:ext uri="{FF2B5EF4-FFF2-40B4-BE49-F238E27FC236}">
                <a16:creationId xmlns:a16="http://schemas.microsoft.com/office/drawing/2014/main" id="{413B0863-3921-4DFB-B68E-6120AD5764D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478095" y="640079"/>
            <a:ext cx="7073588" cy="4909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3075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>
            <a:extLst>
              <a:ext uri="{FF2B5EF4-FFF2-40B4-BE49-F238E27FC236}">
                <a16:creationId xmlns:a16="http://schemas.microsoft.com/office/drawing/2014/main" id="{449BC34D-9C23-4D6D-8213-1F471AF85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FA0F5D6C-5025-4D7E-82DD-C2C6FDA1E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39" name="Freeform 6">
              <a:extLst>
                <a:ext uri="{FF2B5EF4-FFF2-40B4-BE49-F238E27FC236}">
                  <a16:creationId xmlns:a16="http://schemas.microsoft.com/office/drawing/2014/main" id="{E2AF2C17-4AB4-4402-B84B-129EF95D1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>
        <p:nvSpPr>
          <p:cNvPr id="41" name="Rectangle 40">
            <a:extLst>
              <a:ext uri="{FF2B5EF4-FFF2-40B4-BE49-F238E27FC236}">
                <a16:creationId xmlns:a16="http://schemas.microsoft.com/office/drawing/2014/main" id="{1E954AF0-B5CC-4A16-ACDA-675B5694F2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6">
            <a:extLst>
              <a:ext uri="{FF2B5EF4-FFF2-40B4-BE49-F238E27FC236}">
                <a16:creationId xmlns:a16="http://schemas.microsoft.com/office/drawing/2014/main" id="{325322DD-3792-4947-A96A-1B6D9D786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983434" y="640080"/>
            <a:ext cx="2296028" cy="3674981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6F9175-D8B3-44C4-ACF7-ADEBBCFAC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0522" y="1175035"/>
            <a:ext cx="3176246" cy="271486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600" cap="all" dirty="0"/>
              <a:t>Current LEADING RESEARCHERs (R4) who report long- term mobility</a:t>
            </a:r>
            <a:br>
              <a:rPr lang="en-US" sz="2600" cap="all" dirty="0"/>
            </a:br>
            <a:r>
              <a:rPr lang="en-US" sz="2600" cap="all" dirty="0"/>
              <a:t>progressed more quickly through R2 and R3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6DD3854A-E4FB-47E3-8545-BDE47BCC0D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560522" y="4236724"/>
            <a:ext cx="3176246" cy="169180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112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Duration of R3</a:t>
            </a:r>
          </a:p>
          <a:p>
            <a:pPr marL="0" indent="0">
              <a:lnSpc>
                <a:spcPct val="112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- Mobile: 6.2 years</a:t>
            </a:r>
          </a:p>
          <a:p>
            <a:pPr marL="0" indent="0">
              <a:lnSpc>
                <a:spcPct val="112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- Non-mobile: 6.8 years</a:t>
            </a:r>
          </a:p>
          <a:p>
            <a:pPr marL="0" indent="0">
              <a:lnSpc>
                <a:spcPct val="112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dirty="0"/>
          </a:p>
          <a:p>
            <a:pPr marL="0" indent="0">
              <a:lnSpc>
                <a:spcPct val="112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dirty="0"/>
          </a:p>
        </p:txBody>
      </p:sp>
      <p:pic>
        <p:nvPicPr>
          <p:cNvPr id="15" name="Content Placeholder 18">
            <a:extLst>
              <a:ext uri="{FF2B5EF4-FFF2-40B4-BE49-F238E27FC236}">
                <a16:creationId xmlns:a16="http://schemas.microsoft.com/office/drawing/2014/main" id="{740CF4DC-818F-451D-B2A2-8A33639AFA6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634275" y="668849"/>
            <a:ext cx="6900380" cy="5520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6754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520262"/>
            <a:ext cx="10413124" cy="62116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Does international mobility affect career progression across the ‘occupational threshold’?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000" dirty="0"/>
              <a:t>Does international mobility promote a ‘fast’ track or a ‘slow track’ ? </a:t>
            </a:r>
          </a:p>
          <a:p>
            <a:pPr marL="384048" lvl="1">
              <a:spcBef>
                <a:spcPts val="1000"/>
              </a:spcBef>
              <a:buFont typeface="Franklin Gothic Book" panose="020B0503020102020204" pitchFamily="34" charset="0"/>
              <a:buChar char="■"/>
            </a:pPr>
            <a:r>
              <a:rPr lang="en-US" sz="3200" dirty="0"/>
              <a:t>Approach</a:t>
            </a:r>
          </a:p>
          <a:p>
            <a:pPr lvl="1"/>
            <a:r>
              <a:rPr lang="en-US" dirty="0"/>
              <a:t>time-to-event analysis (‘survival analysis’) commonly used in the social sciences to model job-changes (e.g. Allison, 1982…) </a:t>
            </a:r>
          </a:p>
          <a:p>
            <a:pPr lvl="1"/>
            <a:r>
              <a:rPr lang="en-US" dirty="0"/>
              <a:t>Relative risks rate at which researchers cross the ‘threshold’ controlling for both the occurrence and the timing of the events.  </a:t>
            </a:r>
          </a:p>
          <a:p>
            <a:pPr lvl="1"/>
            <a:r>
              <a:rPr lang="en-US" dirty="0"/>
              <a:t>‘Occupational threshold’ is proxied by the move to R3, connoting independence </a:t>
            </a:r>
          </a:p>
          <a:p>
            <a:pPr lvl="1"/>
            <a:r>
              <a:rPr lang="en-US" dirty="0"/>
              <a:t>Start of the PhD establishes the start of the ‘career’</a:t>
            </a:r>
          </a:p>
        </p:txBody>
      </p:sp>
    </p:spTree>
    <p:extLst>
      <p:ext uri="{BB962C8B-B14F-4D97-AF65-F5344CB8AC3E}">
        <p14:creationId xmlns:p14="http://schemas.microsoft.com/office/powerpoint/2010/main" val="15243059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793B903-AB42-42A0-AE97-93D366679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1F7F14B-ED51-4057-8897-4FC72CA2B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ED79A9-14EE-4B4E-8EB8-8342B45FB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1" y="631373"/>
            <a:ext cx="4018839" cy="2035628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 algn="ctr">
              <a:lnSpc>
                <a:spcPct val="89000"/>
              </a:lnSpc>
            </a:pPr>
            <a:r>
              <a:rPr lang="en-US" sz="3600" dirty="0">
                <a:solidFill>
                  <a:srgbClr val="191B0E"/>
                </a:solidFill>
              </a:rPr>
              <a:t>Time needed to cross the occupational threshold </a:t>
            </a:r>
            <a:br>
              <a:rPr lang="en-US" sz="4400" dirty="0">
                <a:solidFill>
                  <a:srgbClr val="191B0E"/>
                </a:solidFill>
              </a:rPr>
            </a:br>
            <a:endParaRPr lang="en-US" sz="4400" dirty="0">
              <a:solidFill>
                <a:srgbClr val="191B0E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E41B5C-C8BB-4DE0-8216-1C6CB5AB3B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8096" y="2278117"/>
            <a:ext cx="4575930" cy="4146331"/>
          </a:xfr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/>
          <a:p>
            <a:r>
              <a:rPr lang="nb-NO" dirty="0"/>
              <a:t>Time-to-</a:t>
            </a:r>
            <a:r>
              <a:rPr lang="nb-NO" dirty="0" err="1"/>
              <a:t>event</a:t>
            </a:r>
            <a:r>
              <a:rPr lang="nb-NO" dirty="0"/>
              <a:t>: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25 % </a:t>
            </a:r>
            <a:r>
              <a:rPr lang="nb-NO" dirty="0" err="1"/>
              <a:t>transition</a:t>
            </a:r>
            <a:r>
              <a:rPr lang="nb-NO" dirty="0"/>
              <a:t> to R3 at 7 </a:t>
            </a:r>
            <a:r>
              <a:rPr lang="nb-NO" dirty="0" err="1"/>
              <a:t>years</a:t>
            </a:r>
            <a:r>
              <a:rPr lang="nb-NO" dirty="0"/>
              <a:t> </a:t>
            </a:r>
            <a:r>
              <a:rPr lang="nb-NO" dirty="0" err="1"/>
              <a:t>after</a:t>
            </a:r>
            <a:r>
              <a:rPr lang="nb-NO" dirty="0"/>
              <a:t> </a:t>
            </a:r>
            <a:r>
              <a:rPr lang="nb-NO" dirty="0" err="1"/>
              <a:t>PhD</a:t>
            </a:r>
            <a:r>
              <a:rPr lang="nb-NO" dirty="0"/>
              <a:t> start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50 % </a:t>
            </a:r>
            <a:r>
              <a:rPr lang="nb-NO" dirty="0" err="1"/>
              <a:t>transition</a:t>
            </a:r>
            <a:r>
              <a:rPr lang="nb-NO" dirty="0"/>
              <a:t> to R3 at 10 </a:t>
            </a:r>
            <a:r>
              <a:rPr lang="nb-NO" dirty="0" err="1"/>
              <a:t>years</a:t>
            </a:r>
            <a:endParaRPr lang="nb-NO" dirty="0"/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75 % </a:t>
            </a:r>
            <a:r>
              <a:rPr lang="nb-NO" dirty="0" err="1"/>
              <a:t>transition</a:t>
            </a:r>
            <a:r>
              <a:rPr lang="nb-NO" dirty="0"/>
              <a:t> to R3 at 15 </a:t>
            </a:r>
            <a:r>
              <a:rPr lang="nb-NO" dirty="0" err="1"/>
              <a:t>years</a:t>
            </a:r>
            <a:endParaRPr lang="nb-NO" dirty="0"/>
          </a:p>
          <a:p>
            <a:pPr>
              <a:spcAft>
                <a:spcPts val="0"/>
              </a:spcAft>
            </a:pPr>
            <a:endParaRPr lang="nb-NO" dirty="0"/>
          </a:p>
          <a:p>
            <a:pPr>
              <a:lnSpc>
                <a:spcPct val="94000"/>
              </a:lnSpc>
              <a:spcAft>
                <a:spcPts val="200"/>
              </a:spcAft>
            </a:pPr>
            <a:r>
              <a:rPr lang="en-US" dirty="0"/>
              <a:t>The results suggest that</a:t>
            </a:r>
          </a:p>
          <a:p>
            <a:pPr marL="342900" indent="-342900">
              <a:lnSpc>
                <a:spcPct val="94000"/>
              </a:lnSpc>
              <a:spcAft>
                <a:spcPts val="200"/>
              </a:spcAft>
              <a:buAutoNum type="arabicPeriod"/>
            </a:pPr>
            <a:r>
              <a:rPr lang="en-US" dirty="0"/>
              <a:t>being long-term mobile increases the probability (hazard) of reaching R3 by about 10-11 percent at any given time in relation to the baseline.</a:t>
            </a:r>
          </a:p>
          <a:p>
            <a:pPr marL="342900" indent="-342900">
              <a:lnSpc>
                <a:spcPct val="94000"/>
              </a:lnSpc>
              <a:spcAft>
                <a:spcPts val="200"/>
              </a:spcAft>
              <a:buAutoNum type="arabicPeriod"/>
            </a:pPr>
            <a:r>
              <a:rPr lang="en-US" dirty="0"/>
              <a:t>The overall duration of these spells is negative, as is the number of job-changes associated with those spells.   </a:t>
            </a:r>
          </a:p>
          <a:p>
            <a:pPr marL="342900" indent="-342900">
              <a:lnSpc>
                <a:spcPct val="94000"/>
              </a:lnSpc>
              <a:spcAft>
                <a:spcPts val="200"/>
              </a:spcAft>
              <a:buAutoNum type="arabicPeriod"/>
            </a:pPr>
            <a:r>
              <a:rPr lang="en-US" dirty="0"/>
              <a:t>There are some other interesting aspects in the (such as gender, and fields of science interacted with regions)</a:t>
            </a:r>
            <a:endParaRPr lang="en-US" sz="1500" dirty="0">
              <a:solidFill>
                <a:srgbClr val="191B0E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9CB4F78-37FA-4A6C-B624-E7F7D69168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">
            <a:extLst>
              <a:ext uri="{FF2B5EF4-FFF2-40B4-BE49-F238E27FC236}">
                <a16:creationId xmlns:a16="http://schemas.microsoft.com/office/drawing/2014/main" id="{483DE205-5445-47DE-B8C6-C30D77F432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0850D2C-0B30-43B5-8372-E98AEC02134E}"/>
              </a:ext>
            </a:extLst>
          </p:cNvPr>
          <p:cNvSpPr/>
          <p:nvPr/>
        </p:nvSpPr>
        <p:spPr>
          <a:xfrm>
            <a:off x="5959890" y="457200"/>
            <a:ext cx="6096000" cy="3527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84048" indent="-384048" algn="ctr">
              <a:lnSpc>
                <a:spcPct val="94000"/>
              </a:lnSpc>
              <a:spcAft>
                <a:spcPts val="200"/>
              </a:spcAft>
            </a:pPr>
            <a:r>
              <a:rPr lang="en-US" b="1" dirty="0">
                <a:solidFill>
                  <a:srgbClr val="191B0E"/>
                </a:solidFill>
              </a:rPr>
              <a:t>Model 1. </a:t>
            </a:r>
            <a:r>
              <a:rPr lang="en-US" b="1" dirty="0"/>
              <a:t>Cox proportional hazard regression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1EEF55A-777A-4BD4-A9F2-5DE7E4833A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5434804"/>
              </p:ext>
            </p:extLst>
          </p:nvPr>
        </p:nvGraphicFramePr>
        <p:xfrm>
          <a:off x="6176720" y="1267126"/>
          <a:ext cx="5623896" cy="34152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96926">
                  <a:extLst>
                    <a:ext uri="{9D8B030D-6E8A-4147-A177-3AD203B41FA5}">
                      <a16:colId xmlns:a16="http://schemas.microsoft.com/office/drawing/2014/main" val="905714075"/>
                    </a:ext>
                  </a:extLst>
                </a:gridCol>
                <a:gridCol w="972683">
                  <a:extLst>
                    <a:ext uri="{9D8B030D-6E8A-4147-A177-3AD203B41FA5}">
                      <a16:colId xmlns:a16="http://schemas.microsoft.com/office/drawing/2014/main" val="353642997"/>
                    </a:ext>
                  </a:extLst>
                </a:gridCol>
                <a:gridCol w="1218499">
                  <a:extLst>
                    <a:ext uri="{9D8B030D-6E8A-4147-A177-3AD203B41FA5}">
                      <a16:colId xmlns:a16="http://schemas.microsoft.com/office/drawing/2014/main" val="2764656301"/>
                    </a:ext>
                  </a:extLst>
                </a:gridCol>
                <a:gridCol w="1069061">
                  <a:extLst>
                    <a:ext uri="{9D8B030D-6E8A-4147-A177-3AD203B41FA5}">
                      <a16:colId xmlns:a16="http://schemas.microsoft.com/office/drawing/2014/main" val="4196185372"/>
                    </a:ext>
                  </a:extLst>
                </a:gridCol>
                <a:gridCol w="666727">
                  <a:extLst>
                    <a:ext uri="{9D8B030D-6E8A-4147-A177-3AD203B41FA5}">
                      <a16:colId xmlns:a16="http://schemas.microsoft.com/office/drawing/2014/main" val="2467741982"/>
                    </a:ext>
                  </a:extLst>
                </a:gridCol>
              </a:tblGrid>
              <a:tr h="618789"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400" b="1" i="0" u="none" strike="noStrike" kern="1200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_t</a:t>
                      </a: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i="0" u="none" strike="noStrike" kern="1200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Haz. Ratio</a:t>
                      </a: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i="0" u="none" strike="noStrike" kern="1200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Robust Std. Err.</a:t>
                      </a: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i="0" u="none" strike="noStrike" kern="1200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Z</a:t>
                      </a: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nb-NO" sz="1400" b="1" i="0" u="none" strike="noStrike" kern="1200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sig</a:t>
                      </a: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6526532"/>
                  </a:ext>
                </a:extLst>
              </a:tr>
              <a:tr h="279645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400" b="1" i="0" u="none" strike="noStrike" kern="1200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female</a:t>
                      </a: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nb-NO" sz="1400" b="1" i="0" u="none" strike="noStrike" kern="120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0,870</a:t>
                      </a:r>
                      <a:endParaRPr lang="nb-NO" sz="1400" b="1" i="0" u="none" strike="noStrike" kern="1200" dirty="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nb-NO" sz="1400" b="1" i="0" u="none" strike="noStrike" kern="120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0,037</a:t>
                      </a:r>
                      <a:endParaRPr lang="nb-NO" sz="1400" b="1" i="0" u="none" strike="noStrike" kern="1200" dirty="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nb-NO" sz="1400" b="1" i="0" u="none" strike="noStrike" kern="120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-3,3</a:t>
                      </a:r>
                      <a:endParaRPr lang="nb-NO" sz="1400" b="1" i="0" u="none" strike="noStrike" kern="1200" dirty="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nb-NO" sz="1400" b="1" i="0" u="none" strike="noStrike" kern="1200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***</a:t>
                      </a: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395023"/>
                  </a:ext>
                </a:extLst>
              </a:tr>
              <a:tr h="279645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400" b="1" i="0" u="none" strike="noStrike" kern="1200" dirty="0" err="1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non_european</a:t>
                      </a:r>
                      <a:endParaRPr lang="en-US" sz="1400" b="1" i="0" u="none" strike="noStrike" kern="1200" dirty="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nb-NO" sz="1400" b="1" i="0" u="none" strike="noStrike" kern="120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1,002</a:t>
                      </a:r>
                      <a:endParaRPr lang="nb-NO" sz="1400" b="1" i="0" u="none" strike="noStrike" kern="1200" dirty="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nb-NO" sz="1400" b="1" i="0" u="none" strike="noStrike" kern="120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0,105</a:t>
                      </a:r>
                      <a:endParaRPr lang="nb-NO" sz="1400" b="1" i="0" u="none" strike="noStrike" kern="1200" dirty="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nb-NO" sz="1400" b="1" i="0" u="none" strike="noStrike" kern="120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0,020</a:t>
                      </a:r>
                      <a:endParaRPr lang="nb-NO" sz="1400" b="1" i="0" u="none" strike="noStrike" kern="1200" dirty="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nb-NO" sz="1400" b="1" i="0" u="none" strike="noStrike" kern="1200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2930279"/>
                  </a:ext>
                </a:extLst>
              </a:tr>
              <a:tr h="559288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400" b="1" i="0" u="none" strike="noStrike" kern="1200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job-change mobility</a:t>
                      </a: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nb-NO" sz="1400" b="1" i="0" u="none" strike="noStrike" kern="120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0,888</a:t>
                      </a:r>
                      <a:endParaRPr lang="nb-NO" sz="1400" b="1" i="0" u="none" strike="noStrike" kern="1200" dirty="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nb-NO" sz="1400" b="1" i="0" u="none" strike="noStrike" kern="120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0,039</a:t>
                      </a:r>
                      <a:endParaRPr lang="nb-NO" sz="1400" b="1" i="0" u="none" strike="noStrike" kern="1200" dirty="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nb-NO" sz="1400" b="1" i="0" u="none" strike="noStrike" kern="120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-2,66</a:t>
                      </a:r>
                      <a:endParaRPr lang="nb-NO" sz="1400" b="1" i="0" u="none" strike="noStrike" kern="1200" dirty="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nb-NO" sz="1400" b="1" i="0" u="none" strike="noStrike" kern="1200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**</a:t>
                      </a: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654172"/>
                  </a:ext>
                </a:extLst>
              </a:tr>
              <a:tr h="838934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400" b="1" i="0" u="none" strike="noStrike" kern="1200" dirty="0" err="1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longterm</a:t>
                      </a:r>
                      <a:r>
                        <a:rPr lang="en-US" sz="1400" b="1" i="0" u="none" strike="noStrike" kern="1200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mobility (binary)</a:t>
                      </a: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nb-NO" sz="1400" b="1" i="0" u="none" strike="noStrike" kern="120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1,111</a:t>
                      </a:r>
                      <a:endParaRPr lang="nb-NO" sz="1400" b="1" i="0" u="none" strike="noStrike" kern="1200" dirty="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nb-NO" sz="1400" b="1" i="0" u="none" strike="noStrike" kern="120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0,049</a:t>
                      </a:r>
                      <a:endParaRPr lang="nb-NO" sz="1400" b="1" i="0" u="none" strike="noStrike" kern="1200" dirty="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nb-NO" sz="1400" b="1" i="0" u="none" strike="noStrike" kern="120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2,390</a:t>
                      </a:r>
                      <a:endParaRPr lang="nb-NO" sz="1400" b="1" i="0" u="none" strike="noStrike" kern="1200" dirty="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nb-NO" sz="1400" b="1" i="0" u="none" strike="noStrike" kern="1200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**</a:t>
                      </a: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179961"/>
                  </a:ext>
                </a:extLst>
              </a:tr>
              <a:tr h="559288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400" b="1" i="0" u="none" strike="noStrike" kern="1200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Controls</a:t>
                      </a: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i="0" u="none" strike="noStrike" kern="1200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Not reported</a:t>
                      </a:r>
                      <a:r>
                        <a:rPr lang="nb-NO" sz="1400" b="1" i="0" u="none" strike="noStrike" kern="1200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endParaRPr lang="nb-NO" sz="1400" b="1" i="0" u="none" strike="noStrike" kern="1200" dirty="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340" marR="5340" marT="5340" marB="0" anchor="ctr"/>
                </a:tc>
                <a:tc hMerge="1"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endParaRPr lang="nb-NO" sz="1400" b="1" i="0" u="none" strike="noStrike" kern="1200" dirty="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340" marR="5340" marT="5340" marB="0" anchor="ctr"/>
                </a:tc>
                <a:tc hMerge="1"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endParaRPr lang="nb-NO" sz="1400" b="1" i="0" u="none" strike="noStrike" kern="1200" dirty="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340" marR="5340" marT="5340" marB="0" anchor="ctr"/>
                </a:tc>
                <a:extLst>
                  <a:ext uri="{0D108BD9-81ED-4DB2-BD59-A6C34878D82A}">
                    <a16:rowId xmlns:a16="http://schemas.microsoft.com/office/drawing/2014/main" val="1936001652"/>
                  </a:ext>
                </a:extLst>
              </a:tr>
              <a:tr h="279645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400" b="1" i="0" u="none" strike="noStrike" kern="1200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observations</a:t>
                      </a: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400" b="1" i="0" u="none" strike="noStrike" kern="120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8486</a:t>
                      </a: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400" b="1" i="0" u="none" strike="noStrike" kern="1200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400" b="1" i="0" u="none" strike="noStrike" kern="1200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nb-NO" sz="1400" b="1" i="0" u="none" strike="noStrike" kern="1200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594233"/>
                  </a:ext>
                </a:extLst>
              </a:tr>
            </a:tbl>
          </a:graphicData>
        </a:graphic>
      </p:graphicFrame>
      <p:sp>
        <p:nvSpPr>
          <p:cNvPr id="16" name="Rectangle 15">
            <a:extLst>
              <a:ext uri="{FF2B5EF4-FFF2-40B4-BE49-F238E27FC236}">
                <a16:creationId xmlns:a16="http://schemas.microsoft.com/office/drawing/2014/main" id="{0093A0B3-A441-4507-8552-B7BD700337A4}"/>
              </a:ext>
            </a:extLst>
          </p:cNvPr>
          <p:cNvSpPr/>
          <p:nvPr/>
        </p:nvSpPr>
        <p:spPr>
          <a:xfrm>
            <a:off x="5781615" y="4901476"/>
            <a:ext cx="6096000" cy="5809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84048" indent="-384048" algn="ctr">
              <a:lnSpc>
                <a:spcPct val="94000"/>
              </a:lnSpc>
              <a:spcAft>
                <a:spcPts val="200"/>
              </a:spcAft>
            </a:pPr>
            <a:r>
              <a:rPr lang="en-US" sz="1600" dirty="0">
                <a:solidFill>
                  <a:srgbClr val="191B0E"/>
                </a:solidFill>
              </a:rPr>
              <a:t>Not reporting age, country and field of science</a:t>
            </a:r>
          </a:p>
          <a:p>
            <a:pPr marL="384048" indent="-384048" algn="ctr">
              <a:lnSpc>
                <a:spcPct val="94000"/>
              </a:lnSpc>
              <a:spcAft>
                <a:spcPts val="200"/>
              </a:spcAft>
            </a:pPr>
            <a:r>
              <a:rPr lang="en-US" sz="1600" dirty="0">
                <a:solidFill>
                  <a:srgbClr val="191B0E"/>
                </a:solidFill>
              </a:rPr>
              <a:t>Adjustment weight is used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028424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793B903-AB42-42A0-AE97-93D366679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1F7F14B-ED51-4057-8897-4FC72CA2B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ED79A9-14EE-4B4E-8EB8-8342B45FB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1" y="631373"/>
            <a:ext cx="4018839" cy="203562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89000"/>
              </a:lnSpc>
            </a:pPr>
            <a:r>
              <a:rPr lang="en-US" sz="4400" dirty="0">
                <a:solidFill>
                  <a:srgbClr val="191B0E"/>
                </a:solidFill>
              </a:rPr>
              <a:t>Stratified model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E41B5C-C8BB-4DE0-8216-1C6CB5AB3B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1" y="2764971"/>
            <a:ext cx="4357588" cy="3872312"/>
          </a:xfr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/>
          <a:p>
            <a:pPr marL="384048" indent="-384048">
              <a:lnSpc>
                <a:spcPct val="94000"/>
              </a:lnSpc>
              <a:spcAft>
                <a:spcPts val="200"/>
              </a:spcAft>
            </a:pPr>
            <a:r>
              <a:rPr lang="en-US" sz="1800" dirty="0">
                <a:solidFill>
                  <a:srgbClr val="191B0E"/>
                </a:solidFill>
              </a:rPr>
              <a:t>The second model is stratified by panel-country and field-of-science</a:t>
            </a:r>
          </a:p>
          <a:p>
            <a:pPr marL="384048" indent="-384048">
              <a:lnSpc>
                <a:spcPct val="94000"/>
              </a:lnSpc>
              <a:spcAft>
                <a:spcPts val="200"/>
              </a:spcAft>
            </a:pPr>
            <a:r>
              <a:rPr lang="en-US" sz="1800" dirty="0">
                <a:solidFill>
                  <a:srgbClr val="191B0E"/>
                </a:solidFill>
              </a:rPr>
              <a:t>		-strata in the survey design</a:t>
            </a:r>
          </a:p>
          <a:p>
            <a:pPr marL="384048" indent="-384048">
              <a:lnSpc>
                <a:spcPct val="94000"/>
              </a:lnSpc>
              <a:spcAft>
                <a:spcPts val="200"/>
              </a:spcAft>
            </a:pPr>
            <a:endParaRPr lang="en-US" sz="1800" dirty="0">
              <a:solidFill>
                <a:srgbClr val="191B0E"/>
              </a:solidFill>
            </a:endParaRPr>
          </a:p>
          <a:p>
            <a:pPr marL="384048" indent="-384048">
              <a:lnSpc>
                <a:spcPct val="94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191B0E"/>
                </a:solidFill>
              </a:rPr>
              <a:t>The results remain largely the same</a:t>
            </a:r>
          </a:p>
          <a:p>
            <a:pPr marL="384048" indent="-384048">
              <a:lnSpc>
                <a:spcPct val="94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191B0E"/>
                </a:solidFill>
              </a:rPr>
              <a:t>The binary mobility variable weakens slightly and becomes insignificant</a:t>
            </a:r>
          </a:p>
          <a:p>
            <a:pPr marL="384048" indent="-384048">
              <a:lnSpc>
                <a:spcPct val="94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191B0E"/>
                </a:solidFill>
              </a:rPr>
              <a:t>The number of long-term mobility stints is curvilinear </a:t>
            </a:r>
          </a:p>
          <a:p>
            <a:pPr marL="384048" indent="-384048">
              <a:lnSpc>
                <a:spcPct val="94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191B0E"/>
                </a:solidFill>
              </a:rPr>
              <a:t>The total duration of mobility (logarithm) appears to reduce the time to event. </a:t>
            </a:r>
          </a:p>
          <a:p>
            <a:pPr marL="384048" indent="-384048">
              <a:lnSpc>
                <a:spcPct val="94000"/>
              </a:lnSpc>
              <a:spcAft>
                <a:spcPts val="200"/>
              </a:spcAft>
            </a:pPr>
            <a:endParaRPr lang="en-US" sz="1800" dirty="0">
              <a:solidFill>
                <a:srgbClr val="191B0E"/>
              </a:solidFill>
            </a:endParaRPr>
          </a:p>
          <a:p>
            <a:pPr marL="384048" indent="-384048">
              <a:lnSpc>
                <a:spcPct val="94000"/>
              </a:lnSpc>
              <a:spcAft>
                <a:spcPts val="200"/>
              </a:spcAft>
            </a:pPr>
            <a:r>
              <a:rPr lang="en-US" sz="1800" dirty="0">
                <a:solidFill>
                  <a:srgbClr val="191B0E"/>
                </a:solidFill>
              </a:rPr>
              <a:t>Further work in model building</a:t>
            </a:r>
          </a:p>
          <a:p>
            <a:pPr marL="384048" indent="-384048">
              <a:lnSpc>
                <a:spcPct val="94000"/>
              </a:lnSpc>
              <a:spcAft>
                <a:spcPts val="200"/>
              </a:spcAft>
              <a:buFontTx/>
              <a:buChar char="-"/>
            </a:pPr>
            <a:r>
              <a:rPr lang="en-US" sz="1800" dirty="0">
                <a:solidFill>
                  <a:srgbClr val="191B0E"/>
                </a:solidFill>
              </a:rPr>
              <a:t>Integrating time-varying covariates </a:t>
            </a:r>
          </a:p>
          <a:p>
            <a:pPr marL="384048" indent="-384048">
              <a:lnSpc>
                <a:spcPct val="94000"/>
              </a:lnSpc>
              <a:spcAft>
                <a:spcPts val="200"/>
              </a:spcAft>
              <a:buFontTx/>
              <a:buChar char="-"/>
            </a:pPr>
            <a:endParaRPr lang="en-US" sz="1800" dirty="0">
              <a:solidFill>
                <a:srgbClr val="191B0E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9CB4F78-37FA-4A6C-B624-E7F7D69168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">
            <a:extLst>
              <a:ext uri="{FF2B5EF4-FFF2-40B4-BE49-F238E27FC236}">
                <a16:creationId xmlns:a16="http://schemas.microsoft.com/office/drawing/2014/main" id="{483DE205-5445-47DE-B8C6-C30D77F432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0850D2C-0B30-43B5-8372-E98AEC02134E}"/>
              </a:ext>
            </a:extLst>
          </p:cNvPr>
          <p:cNvSpPr/>
          <p:nvPr/>
        </p:nvSpPr>
        <p:spPr>
          <a:xfrm>
            <a:off x="5959890" y="457200"/>
            <a:ext cx="6096000" cy="61311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84048" indent="-384048" algn="ctr">
              <a:lnSpc>
                <a:spcPct val="94000"/>
              </a:lnSpc>
              <a:spcAft>
                <a:spcPts val="200"/>
              </a:spcAft>
            </a:pPr>
            <a:r>
              <a:rPr lang="en-US" b="1" dirty="0">
                <a:solidFill>
                  <a:srgbClr val="191B0E"/>
                </a:solidFill>
              </a:rPr>
              <a:t>Model 2. </a:t>
            </a:r>
            <a:r>
              <a:rPr lang="en-US" b="1" dirty="0"/>
              <a:t>Cox proportional hazard regression, stratified by country and field of science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1EEF55A-777A-4BD4-A9F2-5DE7E4833A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6261545"/>
              </p:ext>
            </p:extLst>
          </p:nvPr>
        </p:nvGraphicFramePr>
        <p:xfrm>
          <a:off x="6096000" y="1267126"/>
          <a:ext cx="5704615" cy="34481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21282">
                  <a:extLst>
                    <a:ext uri="{9D8B030D-6E8A-4147-A177-3AD203B41FA5}">
                      <a16:colId xmlns:a16="http://schemas.microsoft.com/office/drawing/2014/main" val="905714075"/>
                    </a:ext>
                  </a:extLst>
                </a:gridCol>
                <a:gridCol w="986644">
                  <a:extLst>
                    <a:ext uri="{9D8B030D-6E8A-4147-A177-3AD203B41FA5}">
                      <a16:colId xmlns:a16="http://schemas.microsoft.com/office/drawing/2014/main" val="353642997"/>
                    </a:ext>
                  </a:extLst>
                </a:gridCol>
                <a:gridCol w="1235988">
                  <a:extLst>
                    <a:ext uri="{9D8B030D-6E8A-4147-A177-3AD203B41FA5}">
                      <a16:colId xmlns:a16="http://schemas.microsoft.com/office/drawing/2014/main" val="2764656301"/>
                    </a:ext>
                  </a:extLst>
                </a:gridCol>
                <a:gridCol w="1084405">
                  <a:extLst>
                    <a:ext uri="{9D8B030D-6E8A-4147-A177-3AD203B41FA5}">
                      <a16:colId xmlns:a16="http://schemas.microsoft.com/office/drawing/2014/main" val="4196185372"/>
                    </a:ext>
                  </a:extLst>
                </a:gridCol>
                <a:gridCol w="676296">
                  <a:extLst>
                    <a:ext uri="{9D8B030D-6E8A-4147-A177-3AD203B41FA5}">
                      <a16:colId xmlns:a16="http://schemas.microsoft.com/office/drawing/2014/main" val="2467741982"/>
                    </a:ext>
                  </a:extLst>
                </a:gridCol>
              </a:tblGrid>
              <a:tr h="618621"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400" b="1" i="0" u="none" strike="noStrike" kern="1200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_t</a:t>
                      </a: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i="0" u="none" strike="noStrike" kern="1200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Haz. Ratio</a:t>
                      </a: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i="0" u="none" strike="noStrike" kern="1200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Robust Std. Err.</a:t>
                      </a: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i="0" u="none" strike="noStrike" kern="1200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Z</a:t>
                      </a: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nb-NO" sz="1400" b="1" i="0" u="none" strike="noStrike" kern="1200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sig</a:t>
                      </a: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6526532"/>
                  </a:ext>
                </a:extLst>
              </a:tr>
              <a:tr h="313405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400" b="1" i="0" u="none" strike="noStrike" kern="1200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female</a:t>
                      </a: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nb-NO" sz="1400" b="1" i="0" u="none" strike="noStrike" kern="1200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0,855</a:t>
                      </a: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nb-NO" sz="1400" b="0" i="0" u="none" strike="noStrike" baseline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</a:rPr>
                        <a:t>0,036</a:t>
                      </a:r>
                      <a:endParaRPr lang="nb-NO" sz="1400" b="1" i="0" u="none" strike="noStrike" kern="1200" dirty="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nb-NO" sz="1400" b="1" i="0" u="none" strike="noStrike" kern="120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-3,68</a:t>
                      </a:r>
                      <a:endParaRPr lang="nb-NO" sz="1400" b="1" i="0" u="none" strike="noStrike" kern="1200" dirty="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nb-NO" sz="1400" b="1" i="0" u="none" strike="noStrike" kern="1200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***</a:t>
                      </a: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395023"/>
                  </a:ext>
                </a:extLst>
              </a:tr>
              <a:tr h="279569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400" b="1" i="0" u="none" strike="noStrike" kern="1200" dirty="0" err="1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non_european</a:t>
                      </a:r>
                      <a:endParaRPr lang="en-US" sz="1400" b="1" i="0" u="none" strike="noStrike" kern="1200" dirty="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nb-NO" sz="1400" b="1" i="0" u="none" strike="noStrike" kern="1200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0,923</a:t>
                      </a: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nb-NO" sz="1400" b="1" i="0" u="none" strike="noStrike" kern="120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0,107</a:t>
                      </a:r>
                      <a:endParaRPr lang="nb-NO" sz="1400" b="1" i="0" u="none" strike="noStrike" kern="1200" dirty="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nb-NO" sz="1400" b="1" i="0" u="none" strike="noStrike" kern="120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-0,69</a:t>
                      </a:r>
                      <a:endParaRPr lang="nb-NO" sz="1400" b="1" i="0" u="none" strike="noStrike" kern="1200" dirty="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nb-NO" sz="1400" b="1" i="0" u="none" strike="noStrike" kern="120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  <a:endParaRPr lang="nb-NO" sz="1400" b="1" i="0" u="none" strike="noStrike" kern="1200" dirty="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2930279"/>
                  </a:ext>
                </a:extLst>
              </a:tr>
              <a:tr h="559136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400" b="1" i="0" u="none" strike="noStrike" kern="1200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job-change mobility</a:t>
                      </a: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nb-NO" sz="1400" b="1" i="0" u="none" strike="noStrike" kern="1200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0,843</a:t>
                      </a: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nb-NO" sz="1400" b="1" i="0" u="none" strike="noStrike" kern="1200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0,044</a:t>
                      </a: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nb-NO" sz="1400" b="1" i="0" u="none" strike="noStrike" kern="120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-3,3</a:t>
                      </a:r>
                      <a:endParaRPr lang="nb-NO" sz="1400" b="1" i="0" u="none" strike="noStrike" kern="1200" dirty="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nb-NO" sz="1400" b="1" i="0" u="none" strike="noStrike" kern="1200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**</a:t>
                      </a: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654172"/>
                  </a:ext>
                </a:extLst>
              </a:tr>
              <a:tr h="8387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duration mobility (ln)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nb-NO" sz="1400" b="1" i="0" u="none" strike="noStrike" kern="120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1,041</a:t>
                      </a:r>
                      <a:endParaRPr lang="nb-NO" sz="1400" b="1" i="0" u="none" strike="noStrike" kern="1200" dirty="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nb-NO" sz="1400" b="1" i="0" u="none" strike="noStrike" kern="1200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0,021</a:t>
                      </a: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nb-NO" sz="1400" b="1" i="0" u="none" strike="noStrike" kern="1200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2.02</a:t>
                      </a: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nb-NO" sz="1400" b="1" i="0" u="none" strike="noStrike" kern="1200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**</a:t>
                      </a: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179961"/>
                  </a:ext>
                </a:extLst>
              </a:tr>
              <a:tr h="559136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400" b="1" i="0" u="none" strike="noStrike" kern="1200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Controls</a:t>
                      </a: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i="0" u="none" strike="noStrike" kern="1200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Not reported</a:t>
                      </a:r>
                      <a:r>
                        <a:rPr lang="nb-NO" sz="1400" b="1" i="0" u="none" strike="noStrike" kern="1200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endParaRPr lang="nb-NO" sz="1400" b="1" i="0" u="none" strike="noStrike" kern="1200" dirty="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340" marR="5340" marT="5340" marB="0" anchor="ctr"/>
                </a:tc>
                <a:tc hMerge="1"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endParaRPr lang="nb-NO" sz="1400" b="1" i="0" u="none" strike="noStrike" kern="1200" dirty="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340" marR="5340" marT="5340" marB="0" anchor="ctr"/>
                </a:tc>
                <a:tc hMerge="1"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endParaRPr lang="nb-NO" sz="1400" b="1" i="0" u="none" strike="noStrike" kern="1200" dirty="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340" marR="5340" marT="5340" marB="0" anchor="ctr"/>
                </a:tc>
                <a:extLst>
                  <a:ext uri="{0D108BD9-81ED-4DB2-BD59-A6C34878D82A}">
                    <a16:rowId xmlns:a16="http://schemas.microsoft.com/office/drawing/2014/main" val="1936001652"/>
                  </a:ext>
                </a:extLst>
              </a:tr>
              <a:tr h="279569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400" b="1" i="0" u="none" strike="noStrike" kern="1200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observations</a:t>
                      </a: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400" b="1" i="0" u="none" strike="noStrike" kern="120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8486</a:t>
                      </a: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400" b="1" i="0" u="none" strike="noStrike" kern="1200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400" b="1" i="0" u="none" strike="noStrike" kern="1200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nb-NO" sz="1400" b="1" i="0" u="none" strike="noStrike" kern="1200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5340" marR="5340" marT="534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6594233"/>
                  </a:ext>
                </a:extLst>
              </a:tr>
            </a:tbl>
          </a:graphicData>
        </a:graphic>
      </p:graphicFrame>
      <p:sp>
        <p:nvSpPr>
          <p:cNvPr id="16" name="Rectangle 15">
            <a:extLst>
              <a:ext uri="{FF2B5EF4-FFF2-40B4-BE49-F238E27FC236}">
                <a16:creationId xmlns:a16="http://schemas.microsoft.com/office/drawing/2014/main" id="{0093A0B3-A441-4507-8552-B7BD700337A4}"/>
              </a:ext>
            </a:extLst>
          </p:cNvPr>
          <p:cNvSpPr/>
          <p:nvPr/>
        </p:nvSpPr>
        <p:spPr>
          <a:xfrm>
            <a:off x="5704615" y="4921676"/>
            <a:ext cx="6096000" cy="5809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84048" indent="-384048" algn="ctr">
              <a:lnSpc>
                <a:spcPct val="94000"/>
              </a:lnSpc>
              <a:spcAft>
                <a:spcPts val="200"/>
              </a:spcAft>
            </a:pPr>
            <a:r>
              <a:rPr lang="en-US" sz="1600" dirty="0">
                <a:solidFill>
                  <a:srgbClr val="191B0E"/>
                </a:solidFill>
              </a:rPr>
              <a:t>Stratified by country and field of science</a:t>
            </a:r>
          </a:p>
          <a:p>
            <a:pPr marL="384048" indent="-384048" algn="ctr">
              <a:lnSpc>
                <a:spcPct val="94000"/>
              </a:lnSpc>
              <a:spcAft>
                <a:spcPts val="200"/>
              </a:spcAft>
            </a:pPr>
            <a:r>
              <a:rPr lang="en-US" sz="1600" dirty="0">
                <a:solidFill>
                  <a:srgbClr val="191B0E"/>
                </a:solidFill>
              </a:rPr>
              <a:t>Adjustment weight is used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731674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449BC34D-9C23-4D6D-8213-1F471AF85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22" name="Freeform 6">
              <a:extLst>
                <a:ext uri="{FF2B5EF4-FFF2-40B4-BE49-F238E27FC236}">
                  <a16:creationId xmlns:a16="http://schemas.microsoft.com/office/drawing/2014/main" id="{FA0F5D6C-5025-4D7E-82DD-C2C6FDA1E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" name="Freeform 6">
              <a:extLst>
                <a:ext uri="{FF2B5EF4-FFF2-40B4-BE49-F238E27FC236}">
                  <a16:creationId xmlns:a16="http://schemas.microsoft.com/office/drawing/2014/main" id="{E2AF2C17-4AB4-4402-B84B-129EF95D1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1E954AF0-B5CC-4A16-ACDA-675B5694F2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000C40D-662F-4363-8713-47E4149F99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4275" y="919878"/>
            <a:ext cx="6900380" cy="5018244"/>
          </a:xfrm>
          <a:prstGeom prst="rect">
            <a:avLst/>
          </a:prstGeom>
        </p:spPr>
      </p:pic>
      <p:sp>
        <p:nvSpPr>
          <p:cNvPr id="27" name="Freeform 6">
            <a:extLst>
              <a:ext uri="{FF2B5EF4-FFF2-40B4-BE49-F238E27FC236}">
                <a16:creationId xmlns:a16="http://schemas.microsoft.com/office/drawing/2014/main" id="{325322DD-3792-4947-A96A-1B6D9D786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983434" y="640080"/>
            <a:ext cx="2296028" cy="3674981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71940832-2E0F-4FB3-99C1-14B1D34BE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9325" y="1314450"/>
            <a:ext cx="3176588" cy="3000375"/>
          </a:xfrm>
        </p:spPr>
        <p:txBody>
          <a:bodyPr vert="horz" lIns="91440" tIns="45720" rIns="91440" bIns="45720" rtlCol="0">
            <a:normAutofit fontScale="90000"/>
          </a:bodyPr>
          <a:lstStyle/>
          <a:p>
            <a:pPr marL="384048" indent="-384048">
              <a:lnSpc>
                <a:spcPct val="94000"/>
              </a:lnSpc>
              <a:spcAft>
                <a:spcPts val="200"/>
              </a:spcAft>
            </a:pPr>
            <a:r>
              <a:rPr lang="en-US" sz="2000" dirty="0"/>
              <a:t>Indications that the (positive) effects of international mobility on crossing the ‘occupational threshold’ more quickly depends on context</a:t>
            </a:r>
          </a:p>
          <a:p>
            <a:pPr marL="384048" indent="-384048">
              <a:lnSpc>
                <a:spcPct val="94000"/>
              </a:lnSpc>
              <a:spcAft>
                <a:spcPts val="200"/>
              </a:spcAft>
            </a:pPr>
            <a:endParaRPr lang="en-US" sz="2000" dirty="0"/>
          </a:p>
          <a:p>
            <a:pPr marL="384048" indent="-384048">
              <a:lnSpc>
                <a:spcPct val="94000"/>
              </a:lnSpc>
              <a:spcAft>
                <a:spcPts val="200"/>
              </a:spcAft>
            </a:pPr>
            <a:endParaRPr lang="en-US" sz="2000" dirty="0"/>
          </a:p>
          <a:p>
            <a:pPr marL="384048" indent="-384048">
              <a:lnSpc>
                <a:spcPct val="94000"/>
              </a:lnSpc>
              <a:spcAft>
                <a:spcPts val="200"/>
              </a:spcAft>
            </a:pPr>
            <a:endParaRPr lang="en-US" sz="2000" dirty="0"/>
          </a:p>
          <a:p>
            <a:pPr marL="384048" indent="-384048">
              <a:lnSpc>
                <a:spcPct val="94000"/>
              </a:lnSpc>
              <a:spcAft>
                <a:spcPts val="200"/>
              </a:spcAft>
            </a:pPr>
            <a:r>
              <a:rPr lang="en-U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090133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A7AE0-666C-452E-8275-198F2F96B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09448"/>
          </a:xfrm>
        </p:spPr>
        <p:txBody>
          <a:bodyPr/>
          <a:lstStyle/>
          <a:p>
            <a:r>
              <a:rPr lang="nb-NO" dirty="0"/>
              <a:t>Preliminary </a:t>
            </a:r>
            <a:r>
              <a:rPr lang="nb-NO" dirty="0" err="1"/>
              <a:t>findings</a:t>
            </a:r>
            <a:r>
              <a:rPr lang="nb-NO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327CF-66AD-41CD-8D7B-25FFF18F7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9710" y="1497725"/>
            <a:ext cx="10381593" cy="4745420"/>
          </a:xfrm>
        </p:spPr>
        <p:txBody>
          <a:bodyPr>
            <a:noAutofit/>
          </a:bodyPr>
          <a:lstStyle/>
          <a:p>
            <a:pPr marL="0" indent="0">
              <a:spcBef>
                <a:spcPts val="450"/>
              </a:spcBef>
              <a:spcAft>
                <a:spcPts val="1200"/>
              </a:spcAft>
              <a:buClr>
                <a:srgbClr val="000000"/>
              </a:buClr>
              <a:buSzPct val="100000"/>
              <a:buNone/>
              <a:defRPr/>
            </a:pPr>
            <a:r>
              <a:rPr lang="en-GB" dirty="0"/>
              <a:t>MORE3 provides unique and comprehensive information about research careers and mobility across countries and fields-of-science</a:t>
            </a:r>
          </a:p>
          <a:p>
            <a:pPr marL="0" indent="0">
              <a:spcBef>
                <a:spcPts val="450"/>
              </a:spcBef>
              <a:spcAft>
                <a:spcPts val="1200"/>
              </a:spcAft>
              <a:buClr>
                <a:srgbClr val="000000"/>
              </a:buClr>
              <a:buSzPct val="100000"/>
              <a:buNone/>
              <a:defRPr/>
            </a:pPr>
            <a:r>
              <a:rPr lang="en-GB" dirty="0"/>
              <a:t>Using it, we find first indications that international mobility may in aggregate have a positive effect on career stage progress</a:t>
            </a:r>
          </a:p>
          <a:p>
            <a:pPr lvl="1">
              <a:spcBef>
                <a:spcPts val="450"/>
              </a:spcBef>
              <a:spcAft>
                <a:spcPts val="1200"/>
              </a:spcAft>
              <a:buClr>
                <a:srgbClr val="000000"/>
              </a:buClr>
              <a:buSzPct val="100000"/>
              <a:defRPr/>
            </a:pPr>
            <a:r>
              <a:rPr lang="en-GB" dirty="0"/>
              <a:t>We find an increased likelihood that the researcher will progress across the occupational threshold to R3 </a:t>
            </a:r>
            <a:r>
              <a:rPr lang="en-US" dirty="0"/>
              <a:t>by about 10-11 percent at any given time in relation to the baseline</a:t>
            </a:r>
          </a:p>
          <a:p>
            <a:pPr lvl="1">
              <a:spcBef>
                <a:spcPts val="450"/>
              </a:spcBef>
              <a:spcAft>
                <a:spcPts val="1200"/>
              </a:spcAft>
              <a:buClr>
                <a:srgbClr val="000000"/>
              </a:buClr>
              <a:buSzPct val="100000"/>
              <a:defRPr/>
            </a:pPr>
            <a:r>
              <a:rPr lang="en-GB" dirty="0"/>
              <a:t>Changing employment during international mobility appears to have an slowing effect. </a:t>
            </a:r>
          </a:p>
          <a:p>
            <a:pPr lvl="1">
              <a:spcBef>
                <a:spcPts val="450"/>
              </a:spcBef>
              <a:spcAft>
                <a:spcPts val="1200"/>
              </a:spcAft>
              <a:buClr>
                <a:srgbClr val="000000"/>
              </a:buClr>
              <a:buSzPct val="100000"/>
              <a:defRPr/>
            </a:pPr>
            <a:r>
              <a:rPr lang="en-GB" dirty="0"/>
              <a:t>Other things equal, women tend to progress markedly more slowly</a:t>
            </a:r>
          </a:p>
          <a:p>
            <a:pPr lvl="1">
              <a:spcBef>
                <a:spcPts val="450"/>
              </a:spcBef>
              <a:spcAft>
                <a:spcPts val="1200"/>
              </a:spcAft>
              <a:buClr>
                <a:srgbClr val="000000"/>
              </a:buClr>
              <a:buSzPct val="100000"/>
              <a:defRPr/>
            </a:pPr>
            <a:r>
              <a:rPr lang="en-GB" dirty="0"/>
              <a:t>Fields of science in different contexts settings exhibit very different effects </a:t>
            </a:r>
          </a:p>
          <a:p>
            <a:pPr>
              <a:spcBef>
                <a:spcPts val="450"/>
              </a:spcBef>
              <a:spcAft>
                <a:spcPts val="1200"/>
              </a:spcAft>
              <a:buClr>
                <a:srgbClr val="000000"/>
              </a:buClr>
              <a:buSzPct val="100000"/>
              <a:defRPr/>
            </a:pPr>
            <a:r>
              <a:rPr lang="en-GB" dirty="0"/>
              <a:t>Other Variations appear in the age of entry to career stages by country,  in duration of career stages by country (and field of science)</a:t>
            </a:r>
          </a:p>
        </p:txBody>
      </p:sp>
    </p:spTree>
    <p:extLst>
      <p:ext uri="{BB962C8B-B14F-4D97-AF65-F5344CB8AC3E}">
        <p14:creationId xmlns:p14="http://schemas.microsoft.com/office/powerpoint/2010/main" val="1032273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586" y="583325"/>
            <a:ext cx="10783614" cy="6077606"/>
          </a:xfrm>
        </p:spPr>
        <p:txBody>
          <a:bodyPr>
            <a:normAutofit lnSpcReduction="10000"/>
          </a:bodyPr>
          <a:lstStyle/>
          <a:p>
            <a:pPr marL="914400" lvl="2" indent="0">
              <a:buNone/>
            </a:pPr>
            <a:r>
              <a:rPr lang="en-US" sz="3500" dirty="0"/>
              <a:t>1. Internationalization is intensifying in many contexts</a:t>
            </a:r>
          </a:p>
          <a:p>
            <a:pPr marL="914400" lvl="2" indent="0">
              <a:buNone/>
            </a:pPr>
            <a:endParaRPr lang="en-US" sz="3500" dirty="0"/>
          </a:p>
          <a:p>
            <a:pPr marL="1428750" lvl="2" indent="-514350"/>
            <a:r>
              <a:rPr lang="en-US" sz="2600" dirty="0"/>
              <a:t>Globalization of higher education</a:t>
            </a:r>
          </a:p>
          <a:p>
            <a:pPr marL="1428750" lvl="2" indent="-514350"/>
            <a:r>
              <a:rPr lang="en-US" sz="2600" b="1" dirty="0"/>
              <a:t>Internationalization of academic labor markets* </a:t>
            </a:r>
          </a:p>
          <a:p>
            <a:pPr marL="1885950" lvl="3" indent="-514350"/>
            <a:r>
              <a:rPr lang="en-US" sz="2600" dirty="0"/>
              <a:t>Policy priority around the globe, e.g. Europe </a:t>
            </a:r>
            <a:endParaRPr lang="en-GB" sz="2600" dirty="0"/>
          </a:p>
          <a:p>
            <a:pPr marL="914400" lvl="2" indent="0">
              <a:buNone/>
            </a:pPr>
            <a:endParaRPr lang="en-GB" sz="2600" dirty="0"/>
          </a:p>
          <a:p>
            <a:pPr marL="914400" lvl="2" indent="0">
              <a:buNone/>
            </a:pPr>
            <a:r>
              <a:rPr lang="en-US" sz="3500" dirty="0"/>
              <a:t>2. Careers paths are also undergoing significant changes</a:t>
            </a:r>
          </a:p>
          <a:p>
            <a:pPr marL="914400" lvl="2" indent="0">
              <a:buNone/>
            </a:pPr>
            <a:endParaRPr lang="en-US" sz="3500" dirty="0"/>
          </a:p>
          <a:p>
            <a:pPr marL="1428750" lvl="2" indent="-514350"/>
            <a:r>
              <a:rPr lang="en-US" sz="2600" b="1" dirty="0"/>
              <a:t>Progression/development *</a:t>
            </a:r>
            <a:r>
              <a:rPr lang="en-US" sz="2600" dirty="0"/>
              <a:t> (e.g. fast-track vs slow track) </a:t>
            </a:r>
          </a:p>
          <a:p>
            <a:pPr marL="1428750" lvl="2" indent="-514350"/>
            <a:r>
              <a:rPr lang="en-US" sz="2600" dirty="0"/>
              <a:t>Trajectories (non- academic, hybrid, ) </a:t>
            </a:r>
          </a:p>
          <a:p>
            <a:pPr marL="1428750" lvl="2" indent="-514350"/>
            <a:endParaRPr lang="en-US" sz="2600" dirty="0"/>
          </a:p>
          <a:p>
            <a:pPr marL="457200" lvl="1" indent="0">
              <a:buNone/>
            </a:pPr>
            <a:endParaRPr lang="nb-NO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09638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271016"/>
          </a:xfrm>
        </p:spPr>
        <p:txBody>
          <a:bodyPr/>
          <a:lstStyle/>
          <a:p>
            <a:r>
              <a:rPr lang="es-ES" dirty="0"/>
              <a:t>ACKNOWLEDGMENTS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2816" y="3034776"/>
            <a:ext cx="2032039" cy="67734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790" y="5824011"/>
            <a:ext cx="2527049" cy="80865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8774" y="1956816"/>
            <a:ext cx="2518800" cy="57932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9462" y="3086215"/>
            <a:ext cx="2351151" cy="76066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940" y="1805435"/>
            <a:ext cx="3352523" cy="77108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8161255" y="3199669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tx1"/>
                </a:solidFill>
              </a:rPr>
              <a:t>https://www.risis2.eu/</a:t>
            </a:r>
          </a:p>
        </p:txBody>
      </p:sp>
      <p:pic>
        <p:nvPicPr>
          <p:cNvPr id="1026" name="Picture 2" descr="Resultado de imagen de warren zevon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9440" y="6415439"/>
            <a:ext cx="442560" cy="442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245400" y="673441"/>
            <a:ext cx="32572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600" dirty="0" err="1"/>
              <a:t>Contact</a:t>
            </a:r>
            <a:r>
              <a:rPr lang="es-ES" sz="1600" dirty="0"/>
              <a:t>: Eric J. </a:t>
            </a:r>
            <a:r>
              <a:rPr lang="es-ES" sz="1600" dirty="0" err="1"/>
              <a:t>Iversen</a:t>
            </a:r>
            <a:r>
              <a:rPr lang="es-ES" sz="1600" dirty="0"/>
              <a:t> </a:t>
            </a:r>
            <a:r>
              <a:rPr lang="es-ES" sz="1600" dirty="0" err="1">
                <a:hlinkClick r:id="rId9"/>
              </a:rPr>
              <a:t>eric.iversen@nifu.no</a:t>
            </a:r>
            <a:endParaRPr lang="es-ES" sz="1600" dirty="0"/>
          </a:p>
        </p:txBody>
      </p:sp>
      <p:pic>
        <p:nvPicPr>
          <p:cNvPr id="12" name="Picture 2" descr="C:\Users\ricwoo\Dropbox\INGENIO stuff\visibility strategy etc\LOGO 20 AÑOS INGENIO COLOR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679" y="5824774"/>
            <a:ext cx="1554224" cy="777113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002384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707572"/>
            <a:ext cx="9601200" cy="148590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3500" dirty="0">
                <a:latin typeface="Franklin Gothic Book (Headings)"/>
              </a:rPr>
              <a:t>Changes in the academy are affecting: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3864429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2800" dirty="0"/>
              <a:t>	- labor outcomes of individual scientists</a:t>
            </a:r>
          </a:p>
          <a:p>
            <a:pPr marL="457200" lvl="1" indent="0">
              <a:buNone/>
            </a:pPr>
            <a:endParaRPr lang="en-US" sz="2800" dirty="0"/>
          </a:p>
          <a:p>
            <a:pPr marL="457200" lvl="1" indent="0">
              <a:buNone/>
            </a:pPr>
            <a:r>
              <a:rPr lang="en-US" sz="2800" dirty="0"/>
              <a:t>But, arguably, also; </a:t>
            </a:r>
          </a:p>
          <a:p>
            <a:pPr marL="457200" lvl="1" indent="0">
              <a:buNone/>
            </a:pPr>
            <a:endParaRPr lang="en-US" sz="2800" dirty="0"/>
          </a:p>
          <a:p>
            <a:pPr marL="457200" lvl="1" indent="0">
              <a:buNone/>
            </a:pPr>
            <a:r>
              <a:rPr lang="en-US" sz="2800" dirty="0"/>
              <a:t>	- learning outcomes for students</a:t>
            </a:r>
          </a:p>
          <a:p>
            <a:pPr marL="457200" lvl="1" indent="0">
              <a:buNone/>
            </a:pPr>
            <a:r>
              <a:rPr lang="en-US" sz="2800" dirty="0"/>
              <a:t>	- division of labor at the scientific frontier</a:t>
            </a:r>
          </a:p>
          <a:p>
            <a:pPr marL="457200" lvl="1" indent="0">
              <a:buNone/>
            </a:pPr>
            <a:r>
              <a:rPr lang="en-US" sz="2800" dirty="0"/>
              <a:t>	- accumulation of knowledge in society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0720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707572"/>
            <a:ext cx="9601200" cy="1160642"/>
          </a:xfrm>
        </p:spPr>
        <p:txBody>
          <a:bodyPr>
            <a:normAutofit fontScale="90000"/>
          </a:bodyPr>
          <a:lstStyle/>
          <a:p>
            <a:pPr marL="457200" lvl="1" indent="0" algn="ctr">
              <a:buNone/>
            </a:pPr>
            <a:r>
              <a:rPr lang="en-US" sz="4000" dirty="0">
                <a:latin typeface="Franklin Gothic Book (Headings)"/>
              </a:rPr>
              <a:t>Increased </a:t>
            </a:r>
            <a:r>
              <a:rPr lang="en-US" sz="4000" dirty="0"/>
              <a:t>internationalization and career trajectories</a:t>
            </a:r>
            <a:endParaRPr lang="en-US" sz="4000" dirty="0">
              <a:latin typeface="Franklin Gothic Book (Headings)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3864429"/>
          </a:xfrm>
        </p:spPr>
        <p:txBody>
          <a:bodyPr>
            <a:normAutofit lnSpcReduction="10000"/>
          </a:bodyPr>
          <a:lstStyle/>
          <a:p>
            <a:pPr lvl="1" indent="-457200">
              <a:buFontTx/>
              <a:buChar char="-"/>
            </a:pPr>
            <a:r>
              <a:rPr lang="en-US" sz="3200" dirty="0"/>
              <a:t>Are these dimensions linked?</a:t>
            </a:r>
          </a:p>
          <a:p>
            <a:pPr lvl="1" indent="-457200">
              <a:buFontTx/>
              <a:buChar char="-"/>
            </a:pPr>
            <a:r>
              <a:rPr lang="en-US" sz="3200" dirty="0"/>
              <a:t>In what ways and to what extent? </a:t>
            </a:r>
          </a:p>
          <a:p>
            <a:pPr lvl="1" indent="-457200">
              <a:buFontTx/>
              <a:buChar char="-"/>
            </a:pPr>
            <a:r>
              <a:rPr lang="en-US" sz="3200" dirty="0"/>
              <a:t>How does that play out in different fields of science (country) contexts? </a:t>
            </a:r>
          </a:p>
          <a:p>
            <a:pPr marL="457200" lvl="1" indent="0">
              <a:buNone/>
            </a:pPr>
            <a:endParaRPr lang="en-US" sz="3200" dirty="0"/>
          </a:p>
          <a:p>
            <a:pPr marL="457200" lvl="1" indent="0">
              <a:buNone/>
            </a:pPr>
            <a:r>
              <a:rPr lang="en-US" sz="3200" dirty="0"/>
              <a:t>Important questions (also for policy makers) for which there is a recognized need for appropriate empirical lenses  </a:t>
            </a:r>
            <a:endParaRPr lang="nb-NO" sz="3200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95934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269124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Archetype of the academic research career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1852448"/>
            <a:ext cx="10444655" cy="4761185"/>
          </a:xfrm>
        </p:spPr>
        <p:txBody>
          <a:bodyPr>
            <a:normAutofit/>
          </a:bodyPr>
          <a:lstStyle/>
          <a:p>
            <a:r>
              <a:rPr lang="en-US" sz="2400" dirty="0"/>
              <a:t>The ‘three careers’ model (</a:t>
            </a:r>
            <a:r>
              <a:rPr lang="en-GB" sz="2400" dirty="0" err="1"/>
              <a:t>Gläser</a:t>
            </a:r>
            <a:r>
              <a:rPr lang="en-GB" sz="2400" dirty="0"/>
              <a:t> &amp; </a:t>
            </a:r>
            <a:r>
              <a:rPr lang="en-GB" sz="2400" dirty="0" err="1"/>
              <a:t>Laudel</a:t>
            </a:r>
            <a:r>
              <a:rPr lang="en-GB" sz="2400" dirty="0"/>
              <a:t> 2015) of academic research careers</a:t>
            </a:r>
          </a:p>
          <a:p>
            <a:pPr lvl="1"/>
            <a:r>
              <a:rPr lang="en-GB" sz="2400" b="1" dirty="0"/>
              <a:t>Cognitive</a:t>
            </a:r>
            <a:r>
              <a:rPr lang="en-GB" sz="2400" dirty="0"/>
              <a:t> career: “thematically connected problem solving processes in which findings from earlier projects serve as input in later projects”</a:t>
            </a:r>
            <a:endParaRPr lang="es-ES" sz="2400" dirty="0"/>
          </a:p>
          <a:p>
            <a:pPr lvl="1"/>
            <a:r>
              <a:rPr lang="en-GB" sz="2400" b="1" dirty="0"/>
              <a:t>Community</a:t>
            </a:r>
            <a:r>
              <a:rPr lang="en-GB" sz="2400" dirty="0"/>
              <a:t> career: “series of status positions in the scientific community that are defined by the reputation a researcher has accrued and corresponding role expectations”</a:t>
            </a:r>
            <a:endParaRPr lang="es-ES" sz="2400" dirty="0"/>
          </a:p>
          <a:p>
            <a:pPr lvl="1"/>
            <a:r>
              <a:rPr lang="en-GB" sz="2400" b="1" dirty="0"/>
              <a:t>Organisational</a:t>
            </a:r>
            <a:r>
              <a:rPr lang="en-GB" sz="2400" dirty="0"/>
              <a:t> career: “a sequence of organisational positions…linked to expectations concerning the conduct and content of research and opportunities to conduct research (access </a:t>
            </a:r>
            <a:r>
              <a:rPr lang="en-GB" sz="2400"/>
              <a:t>to salary, infrastructure, </a:t>
            </a:r>
            <a:r>
              <a:rPr lang="en-GB" sz="2400" dirty="0"/>
              <a:t>and other resources)” (</a:t>
            </a:r>
            <a:r>
              <a:rPr lang="en-GB" sz="2400" dirty="0" err="1"/>
              <a:t>Laudel</a:t>
            </a:r>
            <a:r>
              <a:rPr lang="en-GB" sz="2400" dirty="0"/>
              <a:t> &amp; </a:t>
            </a:r>
            <a:r>
              <a:rPr lang="en-GB" sz="2400" dirty="0" err="1"/>
              <a:t>Bielick</a:t>
            </a:r>
            <a:r>
              <a:rPr lang="en-GB" sz="2400" dirty="0"/>
              <a:t> 2019)</a:t>
            </a:r>
          </a:p>
        </p:txBody>
      </p:sp>
    </p:spTree>
    <p:extLst>
      <p:ext uri="{BB962C8B-B14F-4D97-AF65-F5344CB8AC3E}">
        <p14:creationId xmlns:p14="http://schemas.microsoft.com/office/powerpoint/2010/main" val="2313465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269124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A more historic view of the academic research career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1852448"/>
            <a:ext cx="10444655" cy="4761185"/>
          </a:xfrm>
        </p:spPr>
        <p:txBody>
          <a:bodyPr>
            <a:normAutofit/>
          </a:bodyPr>
          <a:lstStyle/>
          <a:p>
            <a:r>
              <a:rPr lang="en-US" sz="2800" dirty="0"/>
              <a:t>“High degree of uncertainty (</a:t>
            </a:r>
            <a:r>
              <a:rPr lang="en-US" sz="2800" b="1" dirty="0"/>
              <a:t>'hazard</a:t>
            </a:r>
            <a:r>
              <a:rPr lang="en-US" sz="2800" dirty="0"/>
              <a:t>') in academic career transition and appointments"   (Max Weber, </a:t>
            </a:r>
            <a:r>
              <a:rPr lang="en-US" sz="2800" b="1" dirty="0"/>
              <a:t>1918</a:t>
            </a:r>
            <a:r>
              <a:rPr lang="en-US" sz="2800" dirty="0"/>
              <a:t>, cited in Lam, 2019 )</a:t>
            </a:r>
          </a:p>
          <a:p>
            <a:r>
              <a:rPr lang="en-GB" sz="2800" dirty="0"/>
              <a:t>Today’s “Extended Entry Tournaments” (Lam, 2019) yield split-level outcomes </a:t>
            </a:r>
            <a:r>
              <a:rPr lang="en-GB" sz="2800"/>
              <a:t>in the job-market</a:t>
            </a:r>
            <a:endParaRPr lang="en-GB" sz="2800" dirty="0"/>
          </a:p>
          <a:p>
            <a:pPr lvl="1"/>
            <a:r>
              <a:rPr lang="en-GB" sz="2400" b="1" dirty="0"/>
              <a:t>’fast track’</a:t>
            </a:r>
            <a:r>
              <a:rPr lang="en-GB" sz="2400" dirty="0"/>
              <a:t>  across an </a:t>
            </a:r>
            <a:r>
              <a:rPr lang="en-GB" sz="2400" b="1" dirty="0"/>
              <a:t>‘occupational threshold’ </a:t>
            </a:r>
          </a:p>
          <a:p>
            <a:pPr lvl="1"/>
            <a:r>
              <a:rPr lang="en-GB" sz="2400" b="1" dirty="0"/>
              <a:t>‘slow track’ </a:t>
            </a:r>
            <a:r>
              <a:rPr lang="en-GB" sz="2400" dirty="0"/>
              <a:t>who might remain below threshold</a:t>
            </a:r>
          </a:p>
          <a:p>
            <a:pPr lvl="2"/>
            <a:r>
              <a:rPr lang="en-GB" sz="2200" dirty="0"/>
              <a:t>'extended apprenticeships’, </a:t>
            </a:r>
            <a:r>
              <a:rPr lang="en-GB" sz="2000" dirty="0"/>
              <a:t>hybrid-careers</a:t>
            </a:r>
            <a:r>
              <a:rPr lang="en-GB" sz="2200" dirty="0"/>
              <a:t> (Lam) </a:t>
            </a:r>
          </a:p>
          <a:p>
            <a:pPr lvl="2"/>
            <a:r>
              <a:rPr lang="en-GB" sz="2200" dirty="0"/>
              <a:t>quasi-academics', 'pracademics' (Posner, 2009)</a:t>
            </a:r>
          </a:p>
          <a:p>
            <a:pPr lvl="2"/>
            <a:r>
              <a:rPr lang="en-GB" sz="2200" dirty="0"/>
              <a:t>'interstitial intellectuals' (</a:t>
            </a:r>
            <a:r>
              <a:rPr lang="en-GB" sz="2200" dirty="0" err="1"/>
              <a:t>Tchilingirian</a:t>
            </a:r>
            <a:r>
              <a:rPr lang="en-GB" sz="2200" dirty="0"/>
              <a:t>, 2018), 'post-doc cliff’, 'trapped post-docs’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433251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520262"/>
            <a:ext cx="10413124" cy="6211613"/>
          </a:xfrm>
        </p:spPr>
        <p:txBody>
          <a:bodyPr>
            <a:normAutofit/>
          </a:bodyPr>
          <a:lstStyle/>
          <a:p>
            <a:r>
              <a:rPr lang="en-GB" sz="3200" dirty="0"/>
              <a:t>International mobility may (not) contribute to the advancement of each of the three careers</a:t>
            </a:r>
          </a:p>
          <a:p>
            <a:pPr lvl="1"/>
            <a:r>
              <a:rPr lang="en-US" sz="2600" dirty="0"/>
              <a:t>International experience arguably becoming an academic career ‘rite of passage’ (Ackers 2008)</a:t>
            </a:r>
          </a:p>
          <a:p>
            <a:pPr lvl="1"/>
            <a:r>
              <a:rPr lang="en-US" sz="2600" dirty="0"/>
              <a:t>'how academic labor is valorized and devalued in the migration process?’ </a:t>
            </a:r>
            <a:r>
              <a:rPr lang="en-US" sz="2600"/>
              <a:t>(Bauder, </a:t>
            </a:r>
            <a:r>
              <a:rPr lang="en-US" sz="2600" dirty="0"/>
              <a:t>2012)</a:t>
            </a:r>
          </a:p>
          <a:p>
            <a:pPr lvl="1"/>
            <a:endParaRPr lang="en-US" dirty="0"/>
          </a:p>
          <a:p>
            <a:r>
              <a:rPr lang="en-GB" sz="3200" dirty="0"/>
              <a:t>International mobility has scope to resolve tensions between the three careers: </a:t>
            </a:r>
          </a:p>
          <a:p>
            <a:pPr lvl="1">
              <a:lnSpc>
                <a:spcPct val="104000"/>
              </a:lnSpc>
            </a:pPr>
            <a:r>
              <a:rPr lang="en-GB" sz="2600" dirty="0"/>
              <a:t>ECRs may leave their established position to establish an independent research project elsewhere (</a:t>
            </a:r>
            <a:r>
              <a:rPr lang="en-GB" sz="2600" dirty="0" err="1"/>
              <a:t>Laudel</a:t>
            </a:r>
            <a:r>
              <a:rPr lang="en-GB" sz="2600" dirty="0"/>
              <a:t> &amp; </a:t>
            </a:r>
            <a:r>
              <a:rPr lang="en-GB" sz="2600" dirty="0" err="1"/>
              <a:t>Bielick</a:t>
            </a:r>
            <a:r>
              <a:rPr lang="en-GB" sz="2600" dirty="0"/>
              <a:t> 2019);</a:t>
            </a:r>
          </a:p>
          <a:p>
            <a:pPr lvl="1">
              <a:lnSpc>
                <a:spcPct val="104000"/>
              </a:lnSpc>
            </a:pPr>
            <a:r>
              <a:rPr lang="en-GB" sz="2600" dirty="0"/>
              <a:t>Mid-career researchers may move due to lack of professorial positions; etc. 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765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A7AE0-666C-452E-8275-198F2F96B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LITERATURE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5735831" y="885448"/>
            <a:ext cx="2735089" cy="792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1pPr>
            <a:lvl2pPr marL="338138" indent="-338138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2pPr>
            <a:lvl3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3pPr>
            <a:lvl4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4pPr>
            <a:lvl5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9pPr>
          </a:lstStyle>
          <a:p>
            <a:pPr marL="0" indent="0" algn="ctr" eaLnBrk="1" hangingPunct="1">
              <a:spcBef>
                <a:spcPts val="450"/>
              </a:spcBef>
              <a:spcAft>
                <a:spcPts val="1200"/>
              </a:spcAft>
              <a:buClr>
                <a:srgbClr val="000000"/>
              </a:buClr>
              <a:buSzPct val="100000"/>
              <a:defRPr/>
            </a:pPr>
            <a:r>
              <a:rPr lang="en-GB" altLang="x-none" dirty="0">
                <a:latin typeface="Calibri" pitchFamily="32" charset="0"/>
                <a:cs typeface="Calibri" pitchFamily="32" charset="0"/>
              </a:rPr>
              <a:t>research </a:t>
            </a:r>
            <a:r>
              <a:rPr lang="en-GB" altLang="x-none" b="1" dirty="0">
                <a:latin typeface="Calibri" pitchFamily="32" charset="0"/>
                <a:cs typeface="Calibri" pitchFamily="32" charset="0"/>
              </a:rPr>
              <a:t>linking career stage and international mobility</a:t>
            </a:r>
            <a:endParaRPr lang="es-ES" altLang="x-none" b="1" dirty="0">
              <a:latin typeface="Calibri" pitchFamily="32" charset="0"/>
              <a:cs typeface="Calibri" pitchFamily="32" charset="0"/>
            </a:endParaRPr>
          </a:p>
        </p:txBody>
      </p:sp>
      <p:sp>
        <p:nvSpPr>
          <p:cNvPr id="6" name="Line 3"/>
          <p:cNvSpPr>
            <a:spLocks noChangeShapeType="1"/>
          </p:cNvSpPr>
          <p:nvPr/>
        </p:nvSpPr>
        <p:spPr bwMode="auto">
          <a:xfrm>
            <a:off x="2794696" y="395669"/>
            <a:ext cx="7454900" cy="1587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8126567" y="1788076"/>
            <a:ext cx="2735089" cy="792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1pPr>
            <a:lvl2pPr marL="338138" indent="-338138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2pPr>
            <a:lvl3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3pPr>
            <a:lvl4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4pPr>
            <a:lvl5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9pPr>
          </a:lstStyle>
          <a:p>
            <a:pPr marL="0" indent="0" algn="ctr" eaLnBrk="1" hangingPunct="1">
              <a:spcBef>
                <a:spcPts val="450"/>
              </a:spcBef>
              <a:spcAft>
                <a:spcPts val="1200"/>
              </a:spcAft>
              <a:buClr>
                <a:srgbClr val="000000"/>
              </a:buClr>
              <a:buSzPct val="100000"/>
              <a:defRPr/>
            </a:pPr>
            <a:r>
              <a:rPr lang="en-GB" altLang="x-none" dirty="0">
                <a:latin typeface="Calibri" pitchFamily="32" charset="0"/>
                <a:cs typeface="Calibri" pitchFamily="32" charset="0"/>
              </a:rPr>
              <a:t>Explicit theoretical model of research career stages</a:t>
            </a:r>
            <a:endParaRPr lang="es-ES" altLang="x-none" dirty="0">
              <a:latin typeface="Calibri" pitchFamily="32" charset="0"/>
              <a:cs typeface="Calibri" pitchFamily="32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222951" y="2850876"/>
            <a:ext cx="2088232" cy="792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1pPr>
            <a:lvl2pPr marL="338138" indent="-338138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2pPr>
            <a:lvl3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3pPr>
            <a:lvl4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4pPr>
            <a:lvl5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9pPr>
          </a:lstStyle>
          <a:p>
            <a:pPr marL="0" indent="0" algn="ctr" eaLnBrk="1" hangingPunct="1">
              <a:spcBef>
                <a:spcPts val="450"/>
              </a:spcBef>
              <a:spcAft>
                <a:spcPts val="1200"/>
              </a:spcAft>
              <a:buClr>
                <a:srgbClr val="000000"/>
              </a:buClr>
              <a:buSzPct val="100000"/>
              <a:defRPr/>
            </a:pPr>
            <a:r>
              <a:rPr lang="en-GB" altLang="x-none" dirty="0">
                <a:latin typeface="Calibri" pitchFamily="32" charset="0"/>
                <a:cs typeface="Calibri" pitchFamily="32" charset="0"/>
              </a:rPr>
              <a:t>effect on productivity</a:t>
            </a:r>
            <a:endParaRPr lang="es-ES" altLang="x-none" dirty="0">
              <a:latin typeface="Calibri" pitchFamily="32" charset="0"/>
              <a:cs typeface="Calibri" pitchFamily="32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788658" y="1738639"/>
            <a:ext cx="2735089" cy="792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1pPr>
            <a:lvl2pPr marL="338138" indent="-338138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2pPr>
            <a:lvl3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3pPr>
            <a:lvl4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4pPr>
            <a:lvl5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9pPr>
          </a:lstStyle>
          <a:p>
            <a:pPr marL="0" indent="0" algn="ctr" eaLnBrk="1" hangingPunct="1">
              <a:spcBef>
                <a:spcPts val="450"/>
              </a:spcBef>
              <a:spcAft>
                <a:spcPts val="1200"/>
              </a:spcAft>
              <a:buClr>
                <a:srgbClr val="000000"/>
              </a:buClr>
              <a:buSzPct val="100000"/>
              <a:defRPr/>
            </a:pPr>
            <a:r>
              <a:rPr lang="en-GB" altLang="x-none" dirty="0">
                <a:latin typeface="Calibri" pitchFamily="32" charset="0"/>
                <a:cs typeface="Calibri" pitchFamily="32" charset="0"/>
              </a:rPr>
              <a:t>Implicit or no theoretical model of research career stages </a:t>
            </a:r>
            <a:endParaRPr lang="es-ES" altLang="x-none" dirty="0">
              <a:latin typeface="Calibri" pitchFamily="32" charset="0"/>
              <a:cs typeface="Calibri" pitchFamily="32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4970233" y="2863864"/>
            <a:ext cx="1944216" cy="767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1pPr>
            <a:lvl2pPr marL="338138" indent="-338138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2pPr>
            <a:lvl3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3pPr>
            <a:lvl4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4pPr>
            <a:lvl5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9pPr>
          </a:lstStyle>
          <a:p>
            <a:pPr marL="0" indent="0" algn="ctr" eaLnBrk="1" hangingPunct="1">
              <a:spcBef>
                <a:spcPts val="450"/>
              </a:spcBef>
              <a:spcAft>
                <a:spcPts val="1200"/>
              </a:spcAft>
              <a:buClr>
                <a:srgbClr val="000000"/>
              </a:buClr>
              <a:buSzPct val="100000"/>
              <a:defRPr/>
            </a:pPr>
            <a:r>
              <a:rPr lang="en-GB" altLang="x-none" dirty="0">
                <a:latin typeface="Calibri" pitchFamily="32" charset="0"/>
                <a:cs typeface="Calibri" pitchFamily="32" charset="0"/>
              </a:rPr>
              <a:t>effect on promotion</a:t>
            </a:r>
            <a:endParaRPr lang="es-ES" altLang="x-none" dirty="0">
              <a:latin typeface="Calibri" pitchFamily="32" charset="0"/>
              <a:cs typeface="Calibri" pitchFamily="32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8867340" y="2822664"/>
            <a:ext cx="2088232" cy="792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1pPr>
            <a:lvl2pPr marL="338138" indent="-338138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2pPr>
            <a:lvl3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3pPr>
            <a:lvl4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4pPr>
            <a:lvl5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9pPr>
          </a:lstStyle>
          <a:p>
            <a:pPr marL="0" indent="0" algn="ctr" eaLnBrk="1" hangingPunct="1">
              <a:spcBef>
                <a:spcPts val="450"/>
              </a:spcBef>
              <a:spcAft>
                <a:spcPts val="1200"/>
              </a:spcAft>
              <a:buClr>
                <a:srgbClr val="000000"/>
              </a:buClr>
              <a:buSzPct val="100000"/>
              <a:defRPr/>
            </a:pPr>
            <a:r>
              <a:rPr lang="en-GB" altLang="x-none" dirty="0">
                <a:latin typeface="Calibri" pitchFamily="32" charset="0"/>
                <a:cs typeface="Calibri" pitchFamily="32" charset="0"/>
              </a:rPr>
              <a:t>effect on career development </a:t>
            </a:r>
            <a:endParaRPr lang="es-ES" altLang="x-none" dirty="0">
              <a:latin typeface="Calibri" pitchFamily="32" charset="0"/>
              <a:cs typeface="Calibri" pitchFamily="32" charset="0"/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 flipH="1">
            <a:off x="5446071" y="1377056"/>
            <a:ext cx="432655" cy="30643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Connector 12"/>
          <p:cNvCxnSpPr/>
          <p:nvPr/>
        </p:nvCxnSpPr>
        <p:spPr bwMode="auto">
          <a:xfrm flipH="1">
            <a:off x="3262622" y="2241160"/>
            <a:ext cx="526036" cy="55324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Connector 13"/>
          <p:cNvCxnSpPr/>
          <p:nvPr/>
        </p:nvCxnSpPr>
        <p:spPr bwMode="auto">
          <a:xfrm>
            <a:off x="5560852" y="2531471"/>
            <a:ext cx="324036" cy="3154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Connector 14"/>
          <p:cNvCxnSpPr/>
          <p:nvPr/>
        </p:nvCxnSpPr>
        <p:spPr bwMode="auto">
          <a:xfrm>
            <a:off x="8308571" y="1396675"/>
            <a:ext cx="648072" cy="30643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/>
          <p:nvPr/>
        </p:nvCxnSpPr>
        <p:spPr bwMode="auto">
          <a:xfrm>
            <a:off x="9637148" y="2457412"/>
            <a:ext cx="288032" cy="3469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995838" y="3744046"/>
            <a:ext cx="2579403" cy="2175463"/>
          </a:xfrm>
          <a:prstGeom prst="rect">
            <a:avLst/>
          </a:prstGeom>
          <a:noFill/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1pPr>
            <a:lvl2pPr marL="338138" indent="-338138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2pPr>
            <a:lvl3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3pPr>
            <a:lvl4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4pPr>
            <a:lvl5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9pPr>
          </a:lstStyle>
          <a:p>
            <a:pPr marL="0" indent="0" eaLnBrk="1" hangingPunct="1"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ct val="100000"/>
              <a:defRPr/>
            </a:pPr>
            <a:r>
              <a:rPr lang="en-US" altLang="x-none" sz="1600" dirty="0" err="1">
                <a:latin typeface="Calibri" pitchFamily="32" charset="0"/>
                <a:cs typeface="Calibri" pitchFamily="32" charset="0"/>
              </a:rPr>
              <a:t>Fernández-Zubieta</a:t>
            </a:r>
            <a:r>
              <a:rPr lang="en-US" altLang="x-none" sz="1600" dirty="0">
                <a:latin typeface="Calibri" pitchFamily="32" charset="0"/>
                <a:cs typeface="Calibri" pitchFamily="32" charset="0"/>
              </a:rPr>
              <a:t> 2009 (+)</a:t>
            </a:r>
            <a:endParaRPr lang="en-GB" altLang="x-none" sz="1600" dirty="0">
              <a:latin typeface="Calibri" pitchFamily="32" charset="0"/>
              <a:cs typeface="Calibri" pitchFamily="32" charset="0"/>
            </a:endParaRPr>
          </a:p>
          <a:p>
            <a:pPr marL="0" indent="0" eaLnBrk="1" hangingPunct="1"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ct val="100000"/>
              <a:defRPr/>
            </a:pPr>
            <a:r>
              <a:rPr lang="en-GB" altLang="x-none" sz="1600" dirty="0" err="1">
                <a:latin typeface="Calibri" pitchFamily="32" charset="0"/>
                <a:cs typeface="Calibri" pitchFamily="32" charset="0"/>
              </a:rPr>
              <a:t>Franzoni</a:t>
            </a:r>
            <a:r>
              <a:rPr lang="en-GB" altLang="x-none" sz="1600" dirty="0">
                <a:latin typeface="Calibri" pitchFamily="32" charset="0"/>
                <a:cs typeface="Calibri" pitchFamily="32" charset="0"/>
              </a:rPr>
              <a:t> et al. 2015 (+)</a:t>
            </a:r>
          </a:p>
          <a:p>
            <a:pPr marL="0" indent="0" eaLnBrk="1" hangingPunct="1"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ct val="100000"/>
              <a:defRPr/>
            </a:pPr>
            <a:r>
              <a:rPr lang="en-GB" altLang="x-none" sz="1600" dirty="0">
                <a:latin typeface="Calibri" pitchFamily="32" charset="0"/>
                <a:cs typeface="Calibri" pitchFamily="32" charset="0"/>
              </a:rPr>
              <a:t>Lu &amp; Zhang 2015 (+)</a:t>
            </a:r>
          </a:p>
          <a:p>
            <a:pPr marL="0" indent="0" eaLnBrk="1" hangingPunct="1"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ct val="100000"/>
              <a:defRPr/>
            </a:pPr>
            <a:r>
              <a:rPr lang="en-GB" altLang="x-none" sz="1600" dirty="0" err="1">
                <a:latin typeface="Calibri" pitchFamily="32" charset="0"/>
                <a:cs typeface="Calibri" pitchFamily="32" charset="0"/>
              </a:rPr>
              <a:t>Moed</a:t>
            </a:r>
            <a:r>
              <a:rPr lang="en-GB" altLang="x-none" sz="1600" dirty="0">
                <a:latin typeface="Calibri" pitchFamily="32" charset="0"/>
                <a:cs typeface="Calibri" pitchFamily="32" charset="0"/>
              </a:rPr>
              <a:t> et al. 2013 (+)</a:t>
            </a:r>
          </a:p>
          <a:p>
            <a:pPr marL="0" indent="0" eaLnBrk="1" hangingPunct="1"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ct val="100000"/>
              <a:defRPr/>
            </a:pPr>
            <a:r>
              <a:rPr lang="en-GB" altLang="x-none" sz="1600" dirty="0" err="1">
                <a:latin typeface="Calibri" pitchFamily="32" charset="0"/>
                <a:cs typeface="Calibri" pitchFamily="32" charset="0"/>
              </a:rPr>
              <a:t>Veugelers</a:t>
            </a:r>
            <a:r>
              <a:rPr lang="en-GB" altLang="x-none" sz="1600" dirty="0">
                <a:latin typeface="Calibri" pitchFamily="32" charset="0"/>
                <a:cs typeface="Calibri" pitchFamily="32" charset="0"/>
              </a:rPr>
              <a:t> </a:t>
            </a:r>
            <a:r>
              <a:rPr lang="en-US" altLang="x-none" sz="1600" dirty="0">
                <a:latin typeface="Calibri" pitchFamily="32" charset="0"/>
                <a:cs typeface="Calibri" pitchFamily="32" charset="0"/>
              </a:rPr>
              <a:t>&amp; Bowel</a:t>
            </a:r>
            <a:r>
              <a:rPr lang="en-GB" altLang="x-none" sz="1600" dirty="0">
                <a:latin typeface="Calibri" pitchFamily="32" charset="0"/>
                <a:cs typeface="Calibri" pitchFamily="32" charset="0"/>
              </a:rPr>
              <a:t> 2009 (+)</a:t>
            </a:r>
          </a:p>
          <a:p>
            <a:pPr marL="0" indent="0" eaLnBrk="1" hangingPunct="1"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ct val="100000"/>
              <a:defRPr/>
            </a:pPr>
            <a:r>
              <a:rPr lang="en-GB" altLang="x-none" sz="1600" dirty="0">
                <a:latin typeface="Calibri" pitchFamily="32" charset="0"/>
                <a:cs typeface="Calibri" pitchFamily="32" charset="0"/>
              </a:rPr>
              <a:t>Ca</a:t>
            </a:r>
            <a:r>
              <a:rPr lang="es-ES" altLang="x-none" sz="1600" dirty="0">
                <a:latin typeface="Calibri" pitchFamily="32" charset="0"/>
                <a:cs typeface="Calibri" pitchFamily="32" charset="0"/>
              </a:rPr>
              <a:t>ñ</a:t>
            </a:r>
            <a:r>
              <a:rPr lang="en-US" altLang="x-none" sz="1600" dirty="0" err="1">
                <a:latin typeface="Calibri" pitchFamily="32" charset="0"/>
                <a:cs typeface="Calibri" pitchFamily="32" charset="0"/>
              </a:rPr>
              <a:t>ibano</a:t>
            </a:r>
            <a:r>
              <a:rPr lang="en-US" altLang="x-none" sz="1600" dirty="0">
                <a:latin typeface="Calibri" pitchFamily="32" charset="0"/>
                <a:cs typeface="Calibri" pitchFamily="32" charset="0"/>
              </a:rPr>
              <a:t> et al. 2008 (-)</a:t>
            </a:r>
          </a:p>
          <a:p>
            <a:pPr marL="0" indent="0" eaLnBrk="1" hangingPunct="1"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ct val="100000"/>
              <a:defRPr/>
            </a:pPr>
            <a:r>
              <a:rPr lang="en-US" altLang="x-none" sz="1600" dirty="0" err="1">
                <a:latin typeface="Calibri" pitchFamily="32" charset="0"/>
                <a:cs typeface="Calibri" pitchFamily="32" charset="0"/>
              </a:rPr>
              <a:t>Halevi</a:t>
            </a:r>
            <a:r>
              <a:rPr lang="en-US" altLang="x-none" sz="1600" dirty="0">
                <a:latin typeface="Calibri" pitchFamily="32" charset="0"/>
                <a:cs typeface="Calibri" pitchFamily="32" charset="0"/>
              </a:rPr>
              <a:t> et al. 2016 (-)</a:t>
            </a:r>
          </a:p>
          <a:p>
            <a:pPr marL="0" indent="0" eaLnBrk="1" hangingPunct="1"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ct val="100000"/>
              <a:defRPr/>
            </a:pPr>
            <a:endParaRPr lang="es-ES" altLang="x-none" sz="1600" dirty="0">
              <a:latin typeface="Calibri" pitchFamily="32" charset="0"/>
              <a:cs typeface="Calibri" pitchFamily="32" charset="0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4795452" y="3765808"/>
            <a:ext cx="2245133" cy="869010"/>
          </a:xfrm>
          <a:prstGeom prst="rect">
            <a:avLst/>
          </a:prstGeom>
          <a:noFill/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1pPr>
            <a:lvl2pPr marL="338138" indent="-338138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2pPr>
            <a:lvl3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3pPr>
            <a:lvl4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4pPr>
            <a:lvl5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9pPr>
          </a:lstStyle>
          <a:p>
            <a:pPr marL="0" indent="0" eaLnBrk="1" hangingPunct="1"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ct val="100000"/>
              <a:defRPr/>
            </a:pPr>
            <a:r>
              <a:rPr lang="en-GB" altLang="x-none" sz="1600" dirty="0">
                <a:latin typeface="Calibri" pitchFamily="32" charset="0"/>
                <a:cs typeface="Calibri" pitchFamily="32" charset="0"/>
              </a:rPr>
              <a:t>Lawson &amp; </a:t>
            </a:r>
            <a:r>
              <a:rPr lang="en-GB" altLang="x-none" sz="1600" dirty="0" err="1">
                <a:latin typeface="Calibri" pitchFamily="32" charset="0"/>
                <a:cs typeface="Calibri" pitchFamily="32" charset="0"/>
              </a:rPr>
              <a:t>Shibayama</a:t>
            </a:r>
            <a:r>
              <a:rPr lang="en-GB" altLang="x-none" sz="1600" dirty="0">
                <a:latin typeface="Calibri" pitchFamily="32" charset="0"/>
                <a:cs typeface="Calibri" pitchFamily="32" charset="0"/>
              </a:rPr>
              <a:t> 2015 (+/-)</a:t>
            </a:r>
          </a:p>
          <a:p>
            <a:pPr marL="0" indent="0" eaLnBrk="1" hangingPunct="1"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ct val="100000"/>
              <a:defRPr/>
            </a:pPr>
            <a:r>
              <a:rPr lang="en-GB" altLang="x-none" sz="1600" dirty="0" err="1">
                <a:latin typeface="Calibri" pitchFamily="32" charset="0"/>
                <a:cs typeface="Calibri" pitchFamily="32" charset="0"/>
              </a:rPr>
              <a:t>Marinelli</a:t>
            </a:r>
            <a:r>
              <a:rPr lang="en-GB" altLang="x-none" sz="1600" dirty="0">
                <a:latin typeface="Calibri" pitchFamily="32" charset="0"/>
                <a:cs typeface="Calibri" pitchFamily="32" charset="0"/>
              </a:rPr>
              <a:t> et al. 2015 (+/-)</a:t>
            </a:r>
            <a:endParaRPr lang="es-ES" altLang="x-none" sz="1600" dirty="0">
              <a:latin typeface="Calibri" pitchFamily="32" charset="0"/>
              <a:cs typeface="Calibri" pitchFamily="32" charset="0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9442295" y="3762324"/>
            <a:ext cx="1857075" cy="1462819"/>
          </a:xfrm>
          <a:prstGeom prst="rect">
            <a:avLst/>
          </a:prstGeom>
          <a:noFill/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1pPr>
            <a:lvl2pPr marL="338138" indent="-338138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2pPr>
            <a:lvl3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3pPr>
            <a:lvl4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4pPr>
            <a:lvl5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9pPr>
          </a:lstStyle>
          <a:p>
            <a:pPr marL="0" indent="0" eaLnBrk="1" hangingPunct="1"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ct val="100000"/>
              <a:defRPr/>
            </a:pPr>
            <a:r>
              <a:rPr lang="en-GB" altLang="x-none" sz="1600" dirty="0" err="1">
                <a:latin typeface="Calibri" pitchFamily="32" charset="0"/>
                <a:cs typeface="Calibri" pitchFamily="32" charset="0"/>
              </a:rPr>
              <a:t>Laudel</a:t>
            </a:r>
            <a:r>
              <a:rPr lang="en-GB" altLang="x-none" sz="1600" dirty="0">
                <a:latin typeface="Calibri" pitchFamily="32" charset="0"/>
                <a:cs typeface="Calibri" pitchFamily="32" charset="0"/>
              </a:rPr>
              <a:t> 2005 (+)</a:t>
            </a:r>
          </a:p>
          <a:p>
            <a:pPr marL="0" indent="0" eaLnBrk="1" hangingPunct="1"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ct val="100000"/>
              <a:defRPr/>
            </a:pPr>
            <a:r>
              <a:rPr lang="en-GB" altLang="x-none" sz="1600" dirty="0" err="1">
                <a:latin typeface="Calibri" pitchFamily="32" charset="0"/>
                <a:cs typeface="Calibri" pitchFamily="32" charset="0"/>
              </a:rPr>
              <a:t>Laudel</a:t>
            </a:r>
            <a:r>
              <a:rPr lang="en-GB" altLang="x-none" sz="1600" dirty="0">
                <a:latin typeface="Calibri" pitchFamily="32" charset="0"/>
                <a:cs typeface="Calibri" pitchFamily="32" charset="0"/>
              </a:rPr>
              <a:t> et al. 2018 (+/-)</a:t>
            </a:r>
          </a:p>
          <a:p>
            <a:pPr marL="0" indent="0" eaLnBrk="1" hangingPunct="1"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ct val="100000"/>
              <a:defRPr/>
            </a:pPr>
            <a:r>
              <a:rPr lang="en-GB" altLang="x-none" sz="1600" dirty="0" err="1">
                <a:latin typeface="Calibri" pitchFamily="32" charset="0"/>
                <a:cs typeface="Calibri" pitchFamily="32" charset="0"/>
              </a:rPr>
              <a:t>Laudel</a:t>
            </a:r>
            <a:r>
              <a:rPr lang="en-GB" altLang="x-none" sz="1600" dirty="0">
                <a:latin typeface="Calibri" pitchFamily="32" charset="0"/>
                <a:cs typeface="Calibri" pitchFamily="32" charset="0"/>
              </a:rPr>
              <a:t> &amp; </a:t>
            </a:r>
            <a:r>
              <a:rPr lang="en-GB" altLang="x-none" sz="1600" dirty="0" err="1">
                <a:latin typeface="Calibri" pitchFamily="32" charset="0"/>
                <a:cs typeface="Calibri" pitchFamily="32" charset="0"/>
              </a:rPr>
              <a:t>Bielick</a:t>
            </a:r>
            <a:r>
              <a:rPr lang="en-GB" altLang="x-none" sz="1600" dirty="0">
                <a:latin typeface="Calibri" pitchFamily="32" charset="0"/>
                <a:cs typeface="Calibri" pitchFamily="32" charset="0"/>
              </a:rPr>
              <a:t> 2019 (+)</a:t>
            </a: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3267067" y="3472674"/>
            <a:ext cx="0" cy="2030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>
            <a:off x="10261650" y="3409163"/>
            <a:ext cx="119416" cy="2642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6689241" y="2863864"/>
            <a:ext cx="2088232" cy="792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1pPr>
            <a:lvl2pPr marL="338138" indent="-338138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2pPr>
            <a:lvl3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3pPr>
            <a:lvl4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4pPr>
            <a:lvl5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9pPr>
          </a:lstStyle>
          <a:p>
            <a:pPr marL="0" indent="0" algn="ctr" eaLnBrk="1" hangingPunct="1">
              <a:spcBef>
                <a:spcPts val="450"/>
              </a:spcBef>
              <a:spcAft>
                <a:spcPts val="1200"/>
              </a:spcAft>
              <a:buClr>
                <a:srgbClr val="000000"/>
              </a:buClr>
              <a:buSzPct val="100000"/>
              <a:defRPr/>
            </a:pPr>
            <a:r>
              <a:rPr lang="en-GB" altLang="x-none" dirty="0">
                <a:latin typeface="Calibri" pitchFamily="32" charset="0"/>
                <a:cs typeface="Calibri" pitchFamily="32" charset="0"/>
              </a:rPr>
              <a:t>perceptions of career benefits</a:t>
            </a:r>
            <a:endParaRPr lang="es-ES" altLang="x-none" dirty="0">
              <a:latin typeface="Calibri" pitchFamily="32" charset="0"/>
              <a:cs typeface="Calibri" pitchFamily="32" charset="0"/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6416563" y="2454475"/>
            <a:ext cx="886981" cy="35995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>
            <a:off x="7729340" y="3491837"/>
            <a:ext cx="466069" cy="100189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7097925" y="4684288"/>
            <a:ext cx="2218643" cy="1247755"/>
          </a:xfrm>
          <a:prstGeom prst="rect">
            <a:avLst/>
          </a:prstGeom>
          <a:noFill/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1pPr>
            <a:lvl2pPr marL="338138" indent="-338138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2pPr>
            <a:lvl3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3pPr>
            <a:lvl4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4pPr>
            <a:lvl5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9pPr>
          </a:lstStyle>
          <a:p>
            <a:pPr marL="0" indent="0" eaLnBrk="1" hangingPunct="1"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ct val="100000"/>
              <a:defRPr/>
            </a:pPr>
            <a:r>
              <a:rPr lang="en-GB" altLang="x-none" sz="1600" dirty="0" err="1">
                <a:latin typeface="Calibri" pitchFamily="32" charset="0"/>
                <a:cs typeface="Calibri" pitchFamily="32" charset="0"/>
              </a:rPr>
              <a:t>Bauder</a:t>
            </a:r>
            <a:r>
              <a:rPr lang="en-GB" altLang="x-none" sz="1600" dirty="0">
                <a:latin typeface="Calibri" pitchFamily="32" charset="0"/>
                <a:cs typeface="Calibri" pitchFamily="32" charset="0"/>
              </a:rPr>
              <a:t> 2002 (+)</a:t>
            </a:r>
          </a:p>
          <a:p>
            <a:pPr marL="0" indent="0" eaLnBrk="1" hangingPunct="1"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ct val="100000"/>
              <a:defRPr/>
            </a:pPr>
            <a:r>
              <a:rPr lang="en-GB" altLang="x-none" sz="1600" dirty="0" err="1">
                <a:latin typeface="Calibri" pitchFamily="32" charset="0"/>
                <a:cs typeface="Calibri" pitchFamily="32" charset="0"/>
              </a:rPr>
              <a:t>Børing</a:t>
            </a:r>
            <a:r>
              <a:rPr lang="en-GB" altLang="x-none" sz="1600" dirty="0">
                <a:latin typeface="Calibri" pitchFamily="32" charset="0"/>
                <a:cs typeface="Calibri" pitchFamily="32" charset="0"/>
              </a:rPr>
              <a:t> et al. 2015 (+)</a:t>
            </a:r>
          </a:p>
          <a:p>
            <a:pPr marL="0" indent="0" eaLnBrk="1" hangingPunct="1"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ct val="100000"/>
              <a:defRPr/>
            </a:pPr>
            <a:r>
              <a:rPr lang="en-GB" altLang="x-none" sz="1600" dirty="0" err="1">
                <a:latin typeface="Calibri" pitchFamily="32" charset="0"/>
                <a:cs typeface="Calibri" pitchFamily="32" charset="0"/>
              </a:rPr>
              <a:t>Musselin</a:t>
            </a:r>
            <a:r>
              <a:rPr lang="en-GB" altLang="x-none" sz="1600" dirty="0">
                <a:latin typeface="Calibri" pitchFamily="32" charset="0"/>
                <a:cs typeface="Calibri" pitchFamily="32" charset="0"/>
              </a:rPr>
              <a:t> 2004 (+)</a:t>
            </a:r>
          </a:p>
          <a:p>
            <a:pPr marL="0" indent="0" eaLnBrk="1" hangingPunct="1"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ct val="100000"/>
              <a:defRPr/>
            </a:pPr>
            <a:r>
              <a:rPr lang="en-GB" altLang="x-none" sz="1600" dirty="0">
                <a:latin typeface="Calibri" pitchFamily="32" charset="0"/>
                <a:cs typeface="Calibri" pitchFamily="32" charset="0"/>
              </a:rPr>
              <a:t>Stephan et al. 2014 (+)</a:t>
            </a:r>
          </a:p>
          <a:p>
            <a:pPr marL="0" indent="0" eaLnBrk="1" hangingPunct="1"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ct val="100000"/>
              <a:defRPr/>
            </a:pPr>
            <a:endParaRPr lang="es-ES" altLang="x-none" sz="1600" dirty="0">
              <a:latin typeface="Calibri" pitchFamily="32" charset="0"/>
              <a:cs typeface="Calibri" pitchFamily="32" charset="0"/>
            </a:endParaRPr>
          </a:p>
        </p:txBody>
      </p:sp>
      <p:cxnSp>
        <p:nvCxnSpPr>
          <p:cNvPr id="36" name="Straight Connector 35"/>
          <p:cNvCxnSpPr/>
          <p:nvPr/>
        </p:nvCxnSpPr>
        <p:spPr bwMode="auto">
          <a:xfrm>
            <a:off x="5901407" y="3462518"/>
            <a:ext cx="0" cy="22334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44287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327CF-66AD-41CD-8D7B-25FFF18F7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745" y="441435"/>
            <a:ext cx="11138338" cy="6132786"/>
          </a:xfrm>
        </p:spPr>
        <p:txBody>
          <a:bodyPr>
            <a:normAutofit lnSpcReduction="10000"/>
          </a:bodyPr>
          <a:lstStyle/>
          <a:p>
            <a:pPr marL="530352" lvl="1" indent="0" algn="ctr">
              <a:spcBef>
                <a:spcPts val="450"/>
              </a:spcBef>
              <a:spcAft>
                <a:spcPts val="1200"/>
              </a:spcAft>
              <a:buClr>
                <a:srgbClr val="000000"/>
              </a:buClr>
              <a:buSzPct val="100000"/>
              <a:buNone/>
              <a:defRPr/>
            </a:pPr>
            <a:r>
              <a:rPr lang="en-US" sz="3600" dirty="0"/>
              <a:t>Mobility and Career Paths of Researchers in Europe (MORE3)</a:t>
            </a:r>
          </a:p>
          <a:p>
            <a:pPr marL="530352" lvl="1" indent="0">
              <a:spcBef>
                <a:spcPts val="450"/>
              </a:spcBef>
              <a:spcAft>
                <a:spcPts val="1200"/>
              </a:spcAft>
              <a:buClr>
                <a:srgbClr val="000000"/>
              </a:buClr>
              <a:buSzPct val="100000"/>
              <a:buNone/>
              <a:defRPr/>
            </a:pPr>
            <a:r>
              <a:rPr lang="en-GB" sz="2400" dirty="0"/>
              <a:t>‘Support for Continued Data Collection and Analysis Concerning Mobility Patterns and Career Paths of Researchers’ (MORE) surveys (IDEA </a:t>
            </a:r>
            <a:r>
              <a:rPr lang="en-GB" sz="2400"/>
              <a:t>Consult 2010, 2013, </a:t>
            </a:r>
            <a:r>
              <a:rPr lang="en-GB" sz="2400" dirty="0"/>
              <a:t>2017) </a:t>
            </a:r>
          </a:p>
          <a:p>
            <a:pPr lvl="2">
              <a:spcBef>
                <a:spcPts val="450"/>
              </a:spcBef>
              <a:spcAft>
                <a:spcPts val="1200"/>
              </a:spcAft>
              <a:buClr>
                <a:srgbClr val="000000"/>
              </a:buClr>
              <a:buSzPct val="100000"/>
              <a:buFontTx/>
              <a:buChar char="-"/>
              <a:defRPr/>
            </a:pPr>
            <a:r>
              <a:rPr lang="en-US" altLang="x-none" sz="2000" dirty="0">
                <a:cs typeface="Calibri" pitchFamily="32" charset="0"/>
              </a:rPr>
              <a:t>MORE 1 (2009) &amp; MORE2 (2012)</a:t>
            </a:r>
          </a:p>
          <a:p>
            <a:pPr lvl="2">
              <a:spcBef>
                <a:spcPts val="450"/>
              </a:spcBef>
              <a:spcAft>
                <a:spcPts val="1200"/>
              </a:spcAft>
              <a:buClr>
                <a:srgbClr val="000000"/>
              </a:buClr>
              <a:buSzPct val="100000"/>
              <a:buFontTx/>
              <a:buChar char="-"/>
              <a:defRPr/>
            </a:pPr>
            <a:r>
              <a:rPr lang="en-US" altLang="x-none" sz="2000" dirty="0">
                <a:cs typeface="Calibri" pitchFamily="32" charset="0"/>
              </a:rPr>
              <a:t>MORE3 (2016)  carried out by IDEA Consult with WIFO (AT) and Technopolis (BE)</a:t>
            </a:r>
          </a:p>
          <a:p>
            <a:pPr marL="530352" lvl="1" indent="0">
              <a:spcBef>
                <a:spcPts val="450"/>
              </a:spcBef>
              <a:spcAft>
                <a:spcPts val="1200"/>
              </a:spcAft>
              <a:buClr>
                <a:srgbClr val="000000"/>
              </a:buClr>
              <a:buSzPct val="100000"/>
              <a:buNone/>
              <a:defRPr/>
            </a:pPr>
            <a:r>
              <a:rPr lang="en-US" altLang="x-none" sz="2400" dirty="0">
                <a:cs typeface="Calibri" pitchFamily="32" charset="0"/>
              </a:rPr>
              <a:t>MORE3 </a:t>
            </a:r>
            <a:r>
              <a:rPr lang="en-US" altLang="x-none" sz="2400">
                <a:cs typeface="Calibri" pitchFamily="32" charset="0"/>
              </a:rPr>
              <a:t>yielded 10,394 </a:t>
            </a:r>
            <a:r>
              <a:rPr lang="en-US" altLang="x-none" sz="2400" dirty="0">
                <a:cs typeface="Calibri" pitchFamily="32" charset="0"/>
              </a:rPr>
              <a:t>valid responses from researchers in 31 European countries (EU28 </a:t>
            </a:r>
            <a:r>
              <a:rPr lang="en-US" altLang="x-none" sz="2400">
                <a:cs typeface="Calibri" pitchFamily="32" charset="0"/>
              </a:rPr>
              <a:t>plus Switzerland, </a:t>
            </a:r>
            <a:r>
              <a:rPr lang="en-US" altLang="x-none" sz="2400" dirty="0">
                <a:cs typeface="Calibri" pitchFamily="32" charset="0"/>
              </a:rPr>
              <a:t>Iceland and Norway). </a:t>
            </a:r>
          </a:p>
          <a:p>
            <a:pPr lvl="1">
              <a:spcBef>
                <a:spcPts val="450"/>
              </a:spcBef>
              <a:spcAft>
                <a:spcPts val="1200"/>
              </a:spcAft>
              <a:buClr>
                <a:srgbClr val="000000"/>
              </a:buClr>
              <a:buSzPct val="100000"/>
              <a:buFontTx/>
              <a:buChar char="-"/>
              <a:defRPr/>
            </a:pPr>
            <a:r>
              <a:rPr lang="en-US" altLang="x-none" sz="2400" dirty="0">
                <a:cs typeface="Calibri" pitchFamily="32" charset="0"/>
              </a:rPr>
              <a:t>An estimated population frame of 1.373 million researchers (viz ETER)</a:t>
            </a:r>
          </a:p>
          <a:p>
            <a:pPr lvl="1">
              <a:lnSpc>
                <a:spcPct val="104000"/>
              </a:lnSpc>
              <a:spcBef>
                <a:spcPts val="450"/>
              </a:spcBef>
              <a:spcAft>
                <a:spcPts val="1200"/>
              </a:spcAft>
              <a:buClr>
                <a:srgbClr val="000000"/>
              </a:buClr>
              <a:buSzPct val="100000"/>
              <a:buFontTx/>
              <a:buChar char="-"/>
              <a:defRPr/>
            </a:pPr>
            <a:r>
              <a:rPr lang="en-US" sz="2400" dirty="0">
                <a:cs typeface="Calibri" pitchFamily="32" charset="0"/>
              </a:rPr>
              <a:t>the sampling matrix of 93 final cluster strata: i.e. 31 countries x 3 Fields of Science (FOS). </a:t>
            </a:r>
          </a:p>
          <a:p>
            <a:pPr lvl="1">
              <a:spcBef>
                <a:spcPts val="450"/>
              </a:spcBef>
              <a:spcAft>
                <a:spcPts val="1200"/>
              </a:spcAft>
              <a:buClr>
                <a:srgbClr val="000000"/>
              </a:buClr>
              <a:buSzPct val="100000"/>
              <a:buFontTx/>
              <a:buChar char="-"/>
              <a:defRPr/>
            </a:pPr>
            <a:r>
              <a:rPr lang="en-US" altLang="x-none" sz="2400" dirty="0">
                <a:cs typeface="Calibri" pitchFamily="32" charset="0"/>
              </a:rPr>
              <a:t>Weights (population and adjustment weights)</a:t>
            </a:r>
            <a:endParaRPr lang="es-ES" altLang="x-none" sz="2400" dirty="0">
              <a:cs typeface="Calibri" pitchFamily="32" charset="0"/>
            </a:endParaRPr>
          </a:p>
          <a:p>
            <a:pPr marL="0" indent="0">
              <a:spcBef>
                <a:spcPts val="450"/>
              </a:spcBef>
              <a:spcAft>
                <a:spcPts val="1200"/>
              </a:spcAft>
              <a:buClr>
                <a:srgbClr val="000000"/>
              </a:buClr>
              <a:buSzPct val="100000"/>
              <a:buNone/>
              <a:defRPr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6529408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1443</TotalTime>
  <Words>1770</Words>
  <Application>Microsoft Office PowerPoint</Application>
  <PresentationFormat>Widescreen</PresentationFormat>
  <Paragraphs>270</Paragraphs>
  <Slides>20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Franklin Gothic Book</vt:lpstr>
      <vt:lpstr>Franklin Gothic Book (Headings)</vt:lpstr>
      <vt:lpstr>Crop</vt:lpstr>
      <vt:lpstr>INTERNATIONAL mobility and the career prOGRESSION of european academics</vt:lpstr>
      <vt:lpstr>PowerPoint Presentation</vt:lpstr>
      <vt:lpstr>Changes in the academy are affecting: </vt:lpstr>
      <vt:lpstr>Increased internationalization and career trajectories</vt:lpstr>
      <vt:lpstr>Archetype of the academic research career</vt:lpstr>
      <vt:lpstr>A more historic view of the academic research career</vt:lpstr>
      <vt:lpstr>PowerPoint Presentation</vt:lpstr>
      <vt:lpstr>LITERATURE</vt:lpstr>
      <vt:lpstr>PowerPoint Presentation</vt:lpstr>
      <vt:lpstr>106 questions covering seven main dimensions </vt:lpstr>
      <vt:lpstr>CAREER STAGE INFORMATION</vt:lpstr>
      <vt:lpstr>MORE3 Respondent age BY CAREER stage </vt:lpstr>
      <vt:lpstr>DURATION OF RESEARCH CAREER STAGES BY REGION</vt:lpstr>
      <vt:lpstr>Current LEADING RESEARCHERs (R4) who report long- term mobility progressed more quickly through R2 and R3</vt:lpstr>
      <vt:lpstr>PowerPoint Presentation</vt:lpstr>
      <vt:lpstr>Time needed to cross the occupational threshold  </vt:lpstr>
      <vt:lpstr>Stratified model</vt:lpstr>
      <vt:lpstr>Indications that the (positive) effects of international mobility on crossing the ‘occupational threshold’ more quickly depends on context     </vt:lpstr>
      <vt:lpstr>Preliminary findings </vt:lpstr>
      <vt:lpstr>ACKNOWLEDGMENTS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mobility and the career prOGRESSION of european academics</dc:title>
  <dc:creator>Eric Iversen</dc:creator>
  <cp:lastModifiedBy>Eric Iversen</cp:lastModifiedBy>
  <cp:revision>71</cp:revision>
  <dcterms:created xsi:type="dcterms:W3CDTF">2019-10-15T11:30:16Z</dcterms:created>
  <dcterms:modified xsi:type="dcterms:W3CDTF">2019-12-06T11:49:36Z</dcterms:modified>
</cp:coreProperties>
</file>