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  <p:sldId id="261" r:id="rId4"/>
    <p:sldId id="257" r:id="rId5"/>
  </p:sldIdLst>
  <p:sldSz cx="5303838" cy="8458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38"/>
    <p:restoredTop sz="95909"/>
  </p:normalViewPr>
  <p:slideViewPr>
    <p:cSldViewPr snapToGrid="0">
      <p:cViewPr varScale="1">
        <p:scale>
          <a:sx n="104" d="100"/>
          <a:sy n="104" d="100"/>
        </p:scale>
        <p:origin x="3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7788" y="1384248"/>
            <a:ext cx="4508262" cy="2944707"/>
          </a:xfrm>
        </p:spPr>
        <p:txBody>
          <a:bodyPr anchor="b"/>
          <a:lstStyle>
            <a:lvl1pPr algn="ctr">
              <a:defRPr sz="3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2980" y="4442514"/>
            <a:ext cx="3977879" cy="2042106"/>
          </a:xfrm>
        </p:spPr>
        <p:txBody>
          <a:bodyPr/>
          <a:lstStyle>
            <a:lvl1pPr marL="0" indent="0" algn="ctr">
              <a:buNone/>
              <a:defRPr sz="1392"/>
            </a:lvl1pPr>
            <a:lvl2pPr marL="265176" indent="0" algn="ctr">
              <a:buNone/>
              <a:defRPr sz="1160"/>
            </a:lvl2pPr>
            <a:lvl3pPr marL="530352" indent="0" algn="ctr">
              <a:buNone/>
              <a:defRPr sz="1044"/>
            </a:lvl3pPr>
            <a:lvl4pPr marL="795528" indent="0" algn="ctr">
              <a:buNone/>
              <a:defRPr sz="928"/>
            </a:lvl4pPr>
            <a:lvl5pPr marL="1060704" indent="0" algn="ctr">
              <a:buNone/>
              <a:defRPr sz="928"/>
            </a:lvl5pPr>
            <a:lvl6pPr marL="1325880" indent="0" algn="ctr">
              <a:buNone/>
              <a:defRPr sz="928"/>
            </a:lvl6pPr>
            <a:lvl7pPr marL="1591056" indent="0" algn="ctr">
              <a:buNone/>
              <a:defRPr sz="928"/>
            </a:lvl7pPr>
            <a:lvl8pPr marL="1856232" indent="0" algn="ctr">
              <a:buNone/>
              <a:defRPr sz="928"/>
            </a:lvl8pPr>
            <a:lvl9pPr marL="2121408" indent="0" algn="ctr">
              <a:buNone/>
              <a:defRPr sz="92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CA47-3EA4-9E4A-8A04-1DDBFAAE7B1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B2D2-DA8D-7643-AF0D-8D254ED7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362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CA47-3EA4-9E4A-8A04-1DDBFAAE7B1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B2D2-DA8D-7643-AF0D-8D254ED7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08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95559" y="450321"/>
            <a:ext cx="1143640" cy="71679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4639" y="450321"/>
            <a:ext cx="3364622" cy="71679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CA47-3EA4-9E4A-8A04-1DDBFAAE7B1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B2D2-DA8D-7643-AF0D-8D254ED7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3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CA47-3EA4-9E4A-8A04-1DDBFAAE7B1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B2D2-DA8D-7643-AF0D-8D254ED7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72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877" y="2108679"/>
            <a:ext cx="4574560" cy="3518376"/>
          </a:xfrm>
        </p:spPr>
        <p:txBody>
          <a:bodyPr anchor="b"/>
          <a:lstStyle>
            <a:lvl1pPr>
              <a:defRPr sz="3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877" y="5660339"/>
            <a:ext cx="4574560" cy="1850231"/>
          </a:xfrm>
        </p:spPr>
        <p:txBody>
          <a:bodyPr/>
          <a:lstStyle>
            <a:lvl1pPr marL="0" indent="0">
              <a:buNone/>
              <a:defRPr sz="1392">
                <a:solidFill>
                  <a:schemeClr val="tx1"/>
                </a:solidFill>
              </a:defRPr>
            </a:lvl1pPr>
            <a:lvl2pPr marL="265176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2pPr>
            <a:lvl3pPr marL="530352" indent="0">
              <a:buNone/>
              <a:defRPr sz="1044">
                <a:solidFill>
                  <a:schemeClr val="tx1">
                    <a:tint val="75000"/>
                  </a:schemeClr>
                </a:solidFill>
              </a:defRPr>
            </a:lvl3pPr>
            <a:lvl4pPr marL="795528" indent="0">
              <a:buNone/>
              <a:defRPr sz="928">
                <a:solidFill>
                  <a:schemeClr val="tx1">
                    <a:tint val="75000"/>
                  </a:schemeClr>
                </a:solidFill>
              </a:defRPr>
            </a:lvl4pPr>
            <a:lvl5pPr marL="1060704" indent="0">
              <a:buNone/>
              <a:defRPr sz="928">
                <a:solidFill>
                  <a:schemeClr val="tx1">
                    <a:tint val="75000"/>
                  </a:schemeClr>
                </a:solidFill>
              </a:defRPr>
            </a:lvl5pPr>
            <a:lvl6pPr marL="1325880" indent="0">
              <a:buNone/>
              <a:defRPr sz="928">
                <a:solidFill>
                  <a:schemeClr val="tx1">
                    <a:tint val="75000"/>
                  </a:schemeClr>
                </a:solidFill>
              </a:defRPr>
            </a:lvl6pPr>
            <a:lvl7pPr marL="1591056" indent="0">
              <a:buNone/>
              <a:defRPr sz="928">
                <a:solidFill>
                  <a:schemeClr val="tx1">
                    <a:tint val="75000"/>
                  </a:schemeClr>
                </a:solidFill>
              </a:defRPr>
            </a:lvl7pPr>
            <a:lvl8pPr marL="1856232" indent="0">
              <a:buNone/>
              <a:defRPr sz="928">
                <a:solidFill>
                  <a:schemeClr val="tx1">
                    <a:tint val="75000"/>
                  </a:schemeClr>
                </a:solidFill>
              </a:defRPr>
            </a:lvl8pPr>
            <a:lvl9pPr marL="2121408" indent="0">
              <a:buNone/>
              <a:defRPr sz="9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CA47-3EA4-9E4A-8A04-1DDBFAAE7B1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B2D2-DA8D-7643-AF0D-8D254ED7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587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4639" y="2251604"/>
            <a:ext cx="2254131" cy="5366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85068" y="2251604"/>
            <a:ext cx="2254131" cy="5366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CA47-3EA4-9E4A-8A04-1DDBFAAE7B1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B2D2-DA8D-7643-AF0D-8D254ED7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46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330" y="450323"/>
            <a:ext cx="4574560" cy="16348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330" y="2073434"/>
            <a:ext cx="2243772" cy="1016158"/>
          </a:xfrm>
        </p:spPr>
        <p:txBody>
          <a:bodyPr anchor="b"/>
          <a:lstStyle>
            <a:lvl1pPr marL="0" indent="0">
              <a:buNone/>
              <a:defRPr sz="1392" b="1"/>
            </a:lvl1pPr>
            <a:lvl2pPr marL="265176" indent="0">
              <a:buNone/>
              <a:defRPr sz="1160" b="1"/>
            </a:lvl2pPr>
            <a:lvl3pPr marL="530352" indent="0">
              <a:buNone/>
              <a:defRPr sz="1044" b="1"/>
            </a:lvl3pPr>
            <a:lvl4pPr marL="795528" indent="0">
              <a:buNone/>
              <a:defRPr sz="928" b="1"/>
            </a:lvl4pPr>
            <a:lvl5pPr marL="1060704" indent="0">
              <a:buNone/>
              <a:defRPr sz="928" b="1"/>
            </a:lvl5pPr>
            <a:lvl6pPr marL="1325880" indent="0">
              <a:buNone/>
              <a:defRPr sz="928" b="1"/>
            </a:lvl6pPr>
            <a:lvl7pPr marL="1591056" indent="0">
              <a:buNone/>
              <a:defRPr sz="928" b="1"/>
            </a:lvl7pPr>
            <a:lvl8pPr marL="1856232" indent="0">
              <a:buNone/>
              <a:defRPr sz="928" b="1"/>
            </a:lvl8pPr>
            <a:lvl9pPr marL="2121408" indent="0">
              <a:buNone/>
              <a:defRPr sz="9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330" y="3089593"/>
            <a:ext cx="2243772" cy="454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85068" y="2073434"/>
            <a:ext cx="2254822" cy="1016158"/>
          </a:xfrm>
        </p:spPr>
        <p:txBody>
          <a:bodyPr anchor="b"/>
          <a:lstStyle>
            <a:lvl1pPr marL="0" indent="0">
              <a:buNone/>
              <a:defRPr sz="1392" b="1"/>
            </a:lvl1pPr>
            <a:lvl2pPr marL="265176" indent="0">
              <a:buNone/>
              <a:defRPr sz="1160" b="1"/>
            </a:lvl2pPr>
            <a:lvl3pPr marL="530352" indent="0">
              <a:buNone/>
              <a:defRPr sz="1044" b="1"/>
            </a:lvl3pPr>
            <a:lvl4pPr marL="795528" indent="0">
              <a:buNone/>
              <a:defRPr sz="928" b="1"/>
            </a:lvl4pPr>
            <a:lvl5pPr marL="1060704" indent="0">
              <a:buNone/>
              <a:defRPr sz="928" b="1"/>
            </a:lvl5pPr>
            <a:lvl6pPr marL="1325880" indent="0">
              <a:buNone/>
              <a:defRPr sz="928" b="1"/>
            </a:lvl6pPr>
            <a:lvl7pPr marL="1591056" indent="0">
              <a:buNone/>
              <a:defRPr sz="928" b="1"/>
            </a:lvl7pPr>
            <a:lvl8pPr marL="1856232" indent="0">
              <a:buNone/>
              <a:defRPr sz="928" b="1"/>
            </a:lvl8pPr>
            <a:lvl9pPr marL="2121408" indent="0">
              <a:buNone/>
              <a:defRPr sz="9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85068" y="3089593"/>
            <a:ext cx="2254822" cy="454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CA47-3EA4-9E4A-8A04-1DDBFAAE7B1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B2D2-DA8D-7643-AF0D-8D254ED7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5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CA47-3EA4-9E4A-8A04-1DDBFAAE7B1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B2D2-DA8D-7643-AF0D-8D254ED7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75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CA47-3EA4-9E4A-8A04-1DDBFAAE7B1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B2D2-DA8D-7643-AF0D-8D254ED7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11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330" y="563880"/>
            <a:ext cx="1710626" cy="1973580"/>
          </a:xfrm>
        </p:spPr>
        <p:txBody>
          <a:bodyPr anchor="b"/>
          <a:lstStyle>
            <a:lvl1pPr>
              <a:defRPr sz="18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4822" y="1217826"/>
            <a:ext cx="2685068" cy="6010804"/>
          </a:xfrm>
        </p:spPr>
        <p:txBody>
          <a:bodyPr/>
          <a:lstStyle>
            <a:lvl1pPr>
              <a:defRPr sz="1856"/>
            </a:lvl1pPr>
            <a:lvl2pPr>
              <a:defRPr sz="1624"/>
            </a:lvl2pPr>
            <a:lvl3pPr>
              <a:defRPr sz="1392"/>
            </a:lvl3pPr>
            <a:lvl4pPr>
              <a:defRPr sz="1160"/>
            </a:lvl4pPr>
            <a:lvl5pPr>
              <a:defRPr sz="1160"/>
            </a:lvl5pPr>
            <a:lvl6pPr>
              <a:defRPr sz="1160"/>
            </a:lvl6pPr>
            <a:lvl7pPr>
              <a:defRPr sz="1160"/>
            </a:lvl7pPr>
            <a:lvl8pPr>
              <a:defRPr sz="1160"/>
            </a:lvl8pPr>
            <a:lvl9pPr>
              <a:defRPr sz="11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330" y="2537460"/>
            <a:ext cx="1710626" cy="4700959"/>
          </a:xfrm>
        </p:spPr>
        <p:txBody>
          <a:bodyPr/>
          <a:lstStyle>
            <a:lvl1pPr marL="0" indent="0">
              <a:buNone/>
              <a:defRPr sz="928"/>
            </a:lvl1pPr>
            <a:lvl2pPr marL="265176" indent="0">
              <a:buNone/>
              <a:defRPr sz="812"/>
            </a:lvl2pPr>
            <a:lvl3pPr marL="530352" indent="0">
              <a:buNone/>
              <a:defRPr sz="696"/>
            </a:lvl3pPr>
            <a:lvl4pPr marL="795528" indent="0">
              <a:buNone/>
              <a:defRPr sz="580"/>
            </a:lvl4pPr>
            <a:lvl5pPr marL="1060704" indent="0">
              <a:buNone/>
              <a:defRPr sz="580"/>
            </a:lvl5pPr>
            <a:lvl6pPr marL="1325880" indent="0">
              <a:buNone/>
              <a:defRPr sz="580"/>
            </a:lvl6pPr>
            <a:lvl7pPr marL="1591056" indent="0">
              <a:buNone/>
              <a:defRPr sz="580"/>
            </a:lvl7pPr>
            <a:lvl8pPr marL="1856232" indent="0">
              <a:buNone/>
              <a:defRPr sz="580"/>
            </a:lvl8pPr>
            <a:lvl9pPr marL="2121408" indent="0">
              <a:buNone/>
              <a:defRPr sz="5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CA47-3EA4-9E4A-8A04-1DDBFAAE7B1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B2D2-DA8D-7643-AF0D-8D254ED7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28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330" y="563880"/>
            <a:ext cx="1710626" cy="1973580"/>
          </a:xfrm>
        </p:spPr>
        <p:txBody>
          <a:bodyPr anchor="b"/>
          <a:lstStyle>
            <a:lvl1pPr>
              <a:defRPr sz="18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54822" y="1217826"/>
            <a:ext cx="2685068" cy="6010804"/>
          </a:xfrm>
        </p:spPr>
        <p:txBody>
          <a:bodyPr anchor="t"/>
          <a:lstStyle>
            <a:lvl1pPr marL="0" indent="0">
              <a:buNone/>
              <a:defRPr sz="1856"/>
            </a:lvl1pPr>
            <a:lvl2pPr marL="265176" indent="0">
              <a:buNone/>
              <a:defRPr sz="1624"/>
            </a:lvl2pPr>
            <a:lvl3pPr marL="530352" indent="0">
              <a:buNone/>
              <a:defRPr sz="1392"/>
            </a:lvl3pPr>
            <a:lvl4pPr marL="795528" indent="0">
              <a:buNone/>
              <a:defRPr sz="1160"/>
            </a:lvl4pPr>
            <a:lvl5pPr marL="1060704" indent="0">
              <a:buNone/>
              <a:defRPr sz="1160"/>
            </a:lvl5pPr>
            <a:lvl6pPr marL="1325880" indent="0">
              <a:buNone/>
              <a:defRPr sz="1160"/>
            </a:lvl6pPr>
            <a:lvl7pPr marL="1591056" indent="0">
              <a:buNone/>
              <a:defRPr sz="1160"/>
            </a:lvl7pPr>
            <a:lvl8pPr marL="1856232" indent="0">
              <a:buNone/>
              <a:defRPr sz="1160"/>
            </a:lvl8pPr>
            <a:lvl9pPr marL="2121408" indent="0">
              <a:buNone/>
              <a:defRPr sz="11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330" y="2537460"/>
            <a:ext cx="1710626" cy="4700959"/>
          </a:xfrm>
        </p:spPr>
        <p:txBody>
          <a:bodyPr/>
          <a:lstStyle>
            <a:lvl1pPr marL="0" indent="0">
              <a:buNone/>
              <a:defRPr sz="928"/>
            </a:lvl1pPr>
            <a:lvl2pPr marL="265176" indent="0">
              <a:buNone/>
              <a:defRPr sz="812"/>
            </a:lvl2pPr>
            <a:lvl3pPr marL="530352" indent="0">
              <a:buNone/>
              <a:defRPr sz="696"/>
            </a:lvl3pPr>
            <a:lvl4pPr marL="795528" indent="0">
              <a:buNone/>
              <a:defRPr sz="580"/>
            </a:lvl4pPr>
            <a:lvl5pPr marL="1060704" indent="0">
              <a:buNone/>
              <a:defRPr sz="580"/>
            </a:lvl5pPr>
            <a:lvl6pPr marL="1325880" indent="0">
              <a:buNone/>
              <a:defRPr sz="580"/>
            </a:lvl6pPr>
            <a:lvl7pPr marL="1591056" indent="0">
              <a:buNone/>
              <a:defRPr sz="580"/>
            </a:lvl7pPr>
            <a:lvl8pPr marL="1856232" indent="0">
              <a:buNone/>
              <a:defRPr sz="580"/>
            </a:lvl8pPr>
            <a:lvl9pPr marL="2121408" indent="0">
              <a:buNone/>
              <a:defRPr sz="5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CA47-3EA4-9E4A-8A04-1DDBFAAE7B1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B2D2-DA8D-7643-AF0D-8D254ED7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75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4639" y="450323"/>
            <a:ext cx="4574560" cy="1634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639" y="2251604"/>
            <a:ext cx="4574560" cy="5366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4639" y="7839500"/>
            <a:ext cx="1193364" cy="4503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0CA47-3EA4-9E4A-8A04-1DDBFAAE7B14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56897" y="7839500"/>
            <a:ext cx="1790045" cy="4503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5835" y="7839500"/>
            <a:ext cx="1193364" cy="4503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AB2D2-DA8D-7643-AF0D-8D254ED7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7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30352" rtl="0" eaLnBrk="1" latinLnBrk="0" hangingPunct="1">
        <a:lnSpc>
          <a:spcPct val="90000"/>
        </a:lnSpc>
        <a:spcBef>
          <a:spcPct val="0"/>
        </a:spcBef>
        <a:buNone/>
        <a:defRPr sz="25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2588" indent="-132588" algn="l" defTabSz="530352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1624" kern="1200">
          <a:solidFill>
            <a:schemeClr val="tx1"/>
          </a:solidFill>
          <a:latin typeface="+mn-lt"/>
          <a:ea typeface="+mn-ea"/>
          <a:cs typeface="+mn-cs"/>
        </a:defRPr>
      </a:lvl1pPr>
      <a:lvl2pPr marL="397764" indent="-132588" algn="l" defTabSz="53035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2pPr>
      <a:lvl3pPr marL="662940" indent="-132588" algn="l" defTabSz="53035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160" kern="1200">
          <a:solidFill>
            <a:schemeClr val="tx1"/>
          </a:solidFill>
          <a:latin typeface="+mn-lt"/>
          <a:ea typeface="+mn-ea"/>
          <a:cs typeface="+mn-cs"/>
        </a:defRPr>
      </a:lvl3pPr>
      <a:lvl4pPr marL="928116" indent="-132588" algn="l" defTabSz="53035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4pPr>
      <a:lvl5pPr marL="1193292" indent="-132588" algn="l" defTabSz="53035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5pPr>
      <a:lvl6pPr marL="1458468" indent="-132588" algn="l" defTabSz="53035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6pPr>
      <a:lvl7pPr marL="1723644" indent="-132588" algn="l" defTabSz="53035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7pPr>
      <a:lvl8pPr marL="1988820" indent="-132588" algn="l" defTabSz="53035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8pPr>
      <a:lvl9pPr marL="2253996" indent="-132588" algn="l" defTabSz="53035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0352" rtl="0" eaLnBrk="1" latinLnBrk="0" hangingPunct="1">
        <a:defRPr sz="1044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algn="l" defTabSz="530352" rtl="0" eaLnBrk="1" latinLnBrk="0" hangingPunct="1">
        <a:defRPr sz="1044" kern="1200">
          <a:solidFill>
            <a:schemeClr val="tx1"/>
          </a:solidFill>
          <a:latin typeface="+mn-lt"/>
          <a:ea typeface="+mn-ea"/>
          <a:cs typeface="+mn-cs"/>
        </a:defRPr>
      </a:lvl2pPr>
      <a:lvl3pPr marL="530352" algn="l" defTabSz="530352" rtl="0" eaLnBrk="1" latinLnBrk="0" hangingPunct="1">
        <a:defRPr sz="1044" kern="1200">
          <a:solidFill>
            <a:schemeClr val="tx1"/>
          </a:solidFill>
          <a:latin typeface="+mn-lt"/>
          <a:ea typeface="+mn-ea"/>
          <a:cs typeface="+mn-cs"/>
        </a:defRPr>
      </a:lvl3pPr>
      <a:lvl4pPr marL="795528" algn="l" defTabSz="530352" rtl="0" eaLnBrk="1" latinLnBrk="0" hangingPunct="1">
        <a:defRPr sz="1044" kern="1200">
          <a:solidFill>
            <a:schemeClr val="tx1"/>
          </a:solidFill>
          <a:latin typeface="+mn-lt"/>
          <a:ea typeface="+mn-ea"/>
          <a:cs typeface="+mn-cs"/>
        </a:defRPr>
      </a:lvl4pPr>
      <a:lvl5pPr marL="1060704" algn="l" defTabSz="530352" rtl="0" eaLnBrk="1" latinLnBrk="0" hangingPunct="1">
        <a:defRPr sz="1044" kern="1200">
          <a:solidFill>
            <a:schemeClr val="tx1"/>
          </a:solidFill>
          <a:latin typeface="+mn-lt"/>
          <a:ea typeface="+mn-ea"/>
          <a:cs typeface="+mn-cs"/>
        </a:defRPr>
      </a:lvl5pPr>
      <a:lvl6pPr marL="1325880" algn="l" defTabSz="530352" rtl="0" eaLnBrk="1" latinLnBrk="0" hangingPunct="1">
        <a:defRPr sz="1044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algn="l" defTabSz="530352" rtl="0" eaLnBrk="1" latinLnBrk="0" hangingPunct="1">
        <a:defRPr sz="1044" kern="1200">
          <a:solidFill>
            <a:schemeClr val="tx1"/>
          </a:solidFill>
          <a:latin typeface="+mn-lt"/>
          <a:ea typeface="+mn-ea"/>
          <a:cs typeface="+mn-cs"/>
        </a:defRPr>
      </a:lvl7pPr>
      <a:lvl8pPr marL="1856232" algn="l" defTabSz="530352" rtl="0" eaLnBrk="1" latinLnBrk="0" hangingPunct="1">
        <a:defRPr sz="1044" kern="1200">
          <a:solidFill>
            <a:schemeClr val="tx1"/>
          </a:solidFill>
          <a:latin typeface="+mn-lt"/>
          <a:ea typeface="+mn-ea"/>
          <a:cs typeface="+mn-cs"/>
        </a:defRPr>
      </a:lvl8pPr>
      <a:lvl9pPr marL="2121408" algn="l" defTabSz="530352" rtl="0" eaLnBrk="1" latinLnBrk="0" hangingPunct="1">
        <a:defRPr sz="10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9BC8F-BF82-DAFF-AA5A-A4F28795FE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787" y="3200691"/>
            <a:ext cx="4508262" cy="2944707"/>
          </a:xfrm>
        </p:spPr>
        <p:txBody>
          <a:bodyPr>
            <a:normAutofit fontScale="90000"/>
          </a:bodyPr>
          <a:lstStyle/>
          <a:p>
            <a:pPr marL="0" marR="0" algn="ctr">
              <a:spcBef>
                <a:spcPts val="400"/>
              </a:spcBef>
              <a:spcAft>
                <a:spcPts val="40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Anterior Pituitary Transcriptomics Following a High Fat Diet:  Impact of oxidative stress on cell metabolism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Tiffany K. Miles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1,4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Angela K Odle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1,4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Stephanie D. Byrum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Alex Lagasse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Anessa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Haney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Victoria Ortega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Cole R Bolen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Jewel Banik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Milla M. Reddick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Ashley Herdman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Melanie MacNicol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1,5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Angus MacNicol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1,5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Gwen V. Childs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1,5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Department of Neurobiology and Developmental Sciences</a:t>
            </a:r>
            <a:r>
              <a:rPr lang="en-US" sz="18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Department of Biochemistry and Molecular Biology</a:t>
            </a:r>
            <a:r>
              <a:rPr lang="en-US" sz="18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Arkansas Children’s Research Institute;</a:t>
            </a:r>
            <a:r>
              <a:rPr lang="en-US" sz="18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University of Arkansas for Medical Sciences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Little Rock, AR, 72205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Co-First Authors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Co-Senior Author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B0D245-6699-29D1-6F9D-F505E324B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2979" y="6765585"/>
            <a:ext cx="3977879" cy="2042106"/>
          </a:xfrm>
        </p:spPr>
        <p:txBody>
          <a:bodyPr/>
          <a:lstStyle/>
          <a:p>
            <a:r>
              <a:rPr lang="en-US" dirty="0"/>
              <a:t>Supplemental Figures</a:t>
            </a:r>
          </a:p>
        </p:txBody>
      </p:sp>
    </p:spTree>
    <p:extLst>
      <p:ext uri="{BB962C8B-B14F-4D97-AF65-F5344CB8AC3E}">
        <p14:creationId xmlns:p14="http://schemas.microsoft.com/office/powerpoint/2010/main" val="709364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CA301FD-4F84-C11F-E841-E5008F3FF4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182224"/>
              </p:ext>
            </p:extLst>
          </p:nvPr>
        </p:nvGraphicFramePr>
        <p:xfrm>
          <a:off x="547365" y="2844699"/>
          <a:ext cx="4352544" cy="2768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6272">
                  <a:extLst>
                    <a:ext uri="{9D8B030D-6E8A-4147-A177-3AD203B41FA5}">
                      <a16:colId xmlns:a16="http://schemas.microsoft.com/office/drawing/2014/main" val="264652622"/>
                    </a:ext>
                  </a:extLst>
                </a:gridCol>
                <a:gridCol w="2176272">
                  <a:extLst>
                    <a:ext uri="{9D8B030D-6E8A-4147-A177-3AD203B41FA5}">
                      <a16:colId xmlns:a16="http://schemas.microsoft.com/office/drawing/2014/main" val="2105840517"/>
                    </a:ext>
                  </a:extLst>
                </a:gridCol>
              </a:tblGrid>
              <a:tr h="164592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Females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Males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187445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interaction Mass (g) is NOT significant. (p=0.6443)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303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interaction Mass (g) is NOT significant. (0.9564</a:t>
                      </a:r>
                      <a:r>
                        <a:rPr lang="en-US" sz="7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7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4984830"/>
                  </a:ext>
                </a:extLst>
              </a:tr>
              <a:tr h="2383536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6168509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5E53D292-1338-A74C-A533-BC1AAD86A326}"/>
              </a:ext>
            </a:extLst>
          </p:cNvPr>
          <p:cNvGrpSpPr/>
          <p:nvPr/>
        </p:nvGrpSpPr>
        <p:grpSpPr>
          <a:xfrm>
            <a:off x="614345" y="3232041"/>
            <a:ext cx="4034114" cy="2381460"/>
            <a:chOff x="778362" y="6047437"/>
            <a:chExt cx="4034114" cy="2381460"/>
          </a:xfrm>
        </p:grpSpPr>
        <p:pic>
          <p:nvPicPr>
            <p:cNvPr id="17" name="Picture 16" descr="A graph with a line graph&#10;&#10;Description automatically generated with medium confidence">
              <a:extLst>
                <a:ext uri="{FF2B5EF4-FFF2-40B4-BE49-F238E27FC236}">
                  <a16:creationId xmlns:a16="http://schemas.microsoft.com/office/drawing/2014/main" id="{156A0205-E90A-C352-545A-A0F83CF69E5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21437"/>
            <a:stretch/>
          </p:blipFill>
          <p:spPr>
            <a:xfrm>
              <a:off x="778362" y="6047437"/>
              <a:ext cx="1818375" cy="2377804"/>
            </a:xfrm>
            <a:prstGeom prst="rect">
              <a:avLst/>
            </a:prstGeom>
          </p:spPr>
        </p:pic>
        <p:pic>
          <p:nvPicPr>
            <p:cNvPr id="21" name="Picture 20" descr="A graph of a mass&#10;&#10;Description automatically generated with medium confidence">
              <a:extLst>
                <a:ext uri="{FF2B5EF4-FFF2-40B4-BE49-F238E27FC236}">
                  <a16:creationId xmlns:a16="http://schemas.microsoft.com/office/drawing/2014/main" id="{0D0B2BD0-5634-15C7-7660-CB8DBC914DD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19640"/>
            <a:stretch/>
          </p:blipFill>
          <p:spPr>
            <a:xfrm>
              <a:off x="2952502" y="6051093"/>
              <a:ext cx="1859974" cy="2377804"/>
            </a:xfrm>
            <a:prstGeom prst="rect">
              <a:avLst/>
            </a:prstGeom>
          </p:spPr>
        </p:pic>
      </p:grpSp>
      <p:pic>
        <p:nvPicPr>
          <p:cNvPr id="32" name="Picture 31" descr="A graph with a line graph&#10;&#10;Description automatically generated with medium confidence">
            <a:extLst>
              <a:ext uri="{FF2B5EF4-FFF2-40B4-BE49-F238E27FC236}">
                <a16:creationId xmlns:a16="http://schemas.microsoft.com/office/drawing/2014/main" id="{FA8AE00A-74F4-D398-9870-D4EA2FB8296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2707" t="811" b="91451"/>
          <a:stretch/>
        </p:blipFill>
        <p:spPr>
          <a:xfrm>
            <a:off x="2062742" y="2811817"/>
            <a:ext cx="528401" cy="242891"/>
          </a:xfrm>
          <a:prstGeom prst="rect">
            <a:avLst/>
          </a:prstGeom>
        </p:spPr>
      </p:pic>
      <p:pic>
        <p:nvPicPr>
          <p:cNvPr id="35" name="Picture 34" descr="A graph with lines and numbers&#10;&#10;Description automatically generated">
            <a:extLst>
              <a:ext uri="{FF2B5EF4-FFF2-40B4-BE49-F238E27FC236}">
                <a16:creationId xmlns:a16="http://schemas.microsoft.com/office/drawing/2014/main" id="{46CDEC38-F5A5-D06F-5A43-0C3209A1E5D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2865" t="1188" r="-153" b="92339"/>
          <a:stretch/>
        </p:blipFill>
        <p:spPr>
          <a:xfrm>
            <a:off x="4181779" y="2827582"/>
            <a:ext cx="549537" cy="21136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02033B-1A1F-0C27-3C4B-86CE88B5F7AA}"/>
              </a:ext>
            </a:extLst>
          </p:cNvPr>
          <p:cNvSpPr txBox="1"/>
          <p:nvPr/>
        </p:nvSpPr>
        <p:spPr>
          <a:xfrm>
            <a:off x="0" y="0"/>
            <a:ext cx="1467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Supplemental Figure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19524E-BF6E-D8EA-4728-17516C017520}"/>
              </a:ext>
            </a:extLst>
          </p:cNvPr>
          <p:cNvSpPr txBox="1"/>
          <p:nvPr/>
        </p:nvSpPr>
        <p:spPr>
          <a:xfrm>
            <a:off x="475375" y="2811817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A0D847-60C8-BDE3-2B88-0C2F1DCF8950}"/>
              </a:ext>
            </a:extLst>
          </p:cNvPr>
          <p:cNvSpPr txBox="1"/>
          <p:nvPr/>
        </p:nvSpPr>
        <p:spPr>
          <a:xfrm>
            <a:off x="2750001" y="2796139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564622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1FDE00E-762B-87F2-2FDE-1AC055E84240}"/>
              </a:ext>
            </a:extLst>
          </p:cNvPr>
          <p:cNvSpPr txBox="1"/>
          <p:nvPr/>
        </p:nvSpPr>
        <p:spPr>
          <a:xfrm>
            <a:off x="0" y="0"/>
            <a:ext cx="1467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Supplemental Figure 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030AB4-FFA8-8EE6-5DDA-56D281DF5BD8}"/>
              </a:ext>
            </a:extLst>
          </p:cNvPr>
          <p:cNvSpPr txBox="1"/>
          <p:nvPr/>
        </p:nvSpPr>
        <p:spPr>
          <a:xfrm>
            <a:off x="486043" y="1340591"/>
            <a:ext cx="4331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Comprehensive Lab Animal Monitoring (CLAMS)</a:t>
            </a:r>
          </a:p>
          <a:p>
            <a:pPr algn="ctr"/>
            <a:r>
              <a:rPr lang="en-US" sz="1400" dirty="0"/>
              <a:t>10-week HFD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5278F42-5846-A15B-3108-D5E9AFC617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877720"/>
              </p:ext>
            </p:extLst>
          </p:nvPr>
        </p:nvGraphicFramePr>
        <p:xfrm>
          <a:off x="429419" y="1901775"/>
          <a:ext cx="4445000" cy="18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909">
                  <a:extLst>
                    <a:ext uri="{9D8B030D-6E8A-4147-A177-3AD203B41FA5}">
                      <a16:colId xmlns:a16="http://schemas.microsoft.com/office/drawing/2014/main" val="2108601733"/>
                    </a:ext>
                  </a:extLst>
                </a:gridCol>
                <a:gridCol w="1029723">
                  <a:extLst>
                    <a:ext uri="{9D8B030D-6E8A-4147-A177-3AD203B41FA5}">
                      <a16:colId xmlns:a16="http://schemas.microsoft.com/office/drawing/2014/main" val="2993299404"/>
                    </a:ext>
                  </a:extLst>
                </a:gridCol>
                <a:gridCol w="165909">
                  <a:extLst>
                    <a:ext uri="{9D8B030D-6E8A-4147-A177-3AD203B41FA5}">
                      <a16:colId xmlns:a16="http://schemas.microsoft.com/office/drawing/2014/main" val="4019924994"/>
                    </a:ext>
                  </a:extLst>
                </a:gridCol>
                <a:gridCol w="1544585">
                  <a:extLst>
                    <a:ext uri="{9D8B030D-6E8A-4147-A177-3AD203B41FA5}">
                      <a16:colId xmlns:a16="http://schemas.microsoft.com/office/drawing/2014/main" val="3920493042"/>
                    </a:ext>
                  </a:extLst>
                </a:gridCol>
                <a:gridCol w="165909">
                  <a:extLst>
                    <a:ext uri="{9D8B030D-6E8A-4147-A177-3AD203B41FA5}">
                      <a16:colId xmlns:a16="http://schemas.microsoft.com/office/drawing/2014/main" val="3047139692"/>
                    </a:ext>
                  </a:extLst>
                </a:gridCol>
                <a:gridCol w="1372965">
                  <a:extLst>
                    <a:ext uri="{9D8B030D-6E8A-4147-A177-3AD203B41FA5}">
                      <a16:colId xmlns:a16="http://schemas.microsoft.com/office/drawing/2014/main" val="445971001"/>
                    </a:ext>
                  </a:extLst>
                </a:gridCol>
              </a:tblGrid>
              <a:tr h="146243">
                <a:tc>
                  <a:txBody>
                    <a:bodyPr/>
                    <a:lstStyle/>
                    <a:p>
                      <a:pPr algn="l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35359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Control Diet</a:t>
                      </a:r>
                    </a:p>
                  </a:txBody>
                  <a:tcPr marL="35359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35359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2C7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High Fat Diet - Females</a:t>
                      </a:r>
                    </a:p>
                  </a:txBody>
                  <a:tcPr marL="35359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35359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2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High Fat Diet - Males</a:t>
                      </a:r>
                    </a:p>
                  </a:txBody>
                  <a:tcPr marL="35359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013846"/>
                  </a:ext>
                </a:extLst>
              </a:tr>
            </a:tbl>
          </a:graphicData>
        </a:graphic>
      </p:graphicFrame>
      <p:grpSp>
        <p:nvGrpSpPr>
          <p:cNvPr id="22" name="Group 21">
            <a:extLst>
              <a:ext uri="{FF2B5EF4-FFF2-40B4-BE49-F238E27FC236}">
                <a16:creationId xmlns:a16="http://schemas.microsoft.com/office/drawing/2014/main" id="{09C23075-101F-7552-02BA-A1CC59E11238}"/>
              </a:ext>
            </a:extLst>
          </p:cNvPr>
          <p:cNvGrpSpPr/>
          <p:nvPr/>
        </p:nvGrpSpPr>
        <p:grpSpPr>
          <a:xfrm>
            <a:off x="18065" y="2171701"/>
            <a:ext cx="5164070" cy="4725097"/>
            <a:chOff x="18065" y="1231901"/>
            <a:chExt cx="5164070" cy="4725097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0951D12-5A93-38AC-8830-F8281FA2502E}"/>
                </a:ext>
              </a:extLst>
            </p:cNvPr>
            <p:cNvGrpSpPr/>
            <p:nvPr/>
          </p:nvGrpSpPr>
          <p:grpSpPr>
            <a:xfrm>
              <a:off x="223303" y="1231901"/>
              <a:ext cx="4958832" cy="4725097"/>
              <a:chOff x="299127" y="1117601"/>
              <a:chExt cx="4958832" cy="4725097"/>
            </a:xfrm>
          </p:grpSpPr>
          <p:pic>
            <p:nvPicPr>
              <p:cNvPr id="5" name="Picture 4" descr="A graph of a number of light and dark&#10;&#10;Description automatically generated">
                <a:extLst>
                  <a:ext uri="{FF2B5EF4-FFF2-40B4-BE49-F238E27FC236}">
                    <a16:creationId xmlns:a16="http://schemas.microsoft.com/office/drawing/2014/main" id="{EA757CDF-333D-75B9-48B8-5272AE0B599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20760"/>
              <a:stretch/>
            </p:blipFill>
            <p:spPr>
              <a:xfrm>
                <a:off x="635000" y="1117601"/>
                <a:ext cx="2051816" cy="2379567"/>
              </a:xfrm>
              <a:prstGeom prst="rect">
                <a:avLst/>
              </a:prstGeom>
            </p:spPr>
          </p:pic>
          <p:pic>
            <p:nvPicPr>
              <p:cNvPr id="6" name="Picture 5" descr="A graph of light and dark&#10;&#10;Description automatically generated">
                <a:extLst>
                  <a:ext uri="{FF2B5EF4-FFF2-40B4-BE49-F238E27FC236}">
                    <a16:creationId xmlns:a16="http://schemas.microsoft.com/office/drawing/2014/main" id="{BDE74C48-565C-120D-4862-CE24400822C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tretch/>
            </p:blipFill>
            <p:spPr>
              <a:xfrm>
                <a:off x="2686816" y="1234632"/>
                <a:ext cx="2463986" cy="2379567"/>
              </a:xfrm>
              <a:prstGeom prst="rect">
                <a:avLst/>
              </a:prstGeom>
            </p:spPr>
          </p:pic>
          <p:pic>
            <p:nvPicPr>
              <p:cNvPr id="8" name="Picture 7" descr="A graph of light and dark&#10;&#10;Description automatically generated">
                <a:extLst>
                  <a:ext uri="{FF2B5EF4-FFF2-40B4-BE49-F238E27FC236}">
                    <a16:creationId xmlns:a16="http://schemas.microsoft.com/office/drawing/2014/main" id="{38627898-310D-35F6-A706-602D8C3AF97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l="9522"/>
              <a:stretch/>
            </p:blipFill>
            <p:spPr>
              <a:xfrm>
                <a:off x="299127" y="3500316"/>
                <a:ext cx="2406371" cy="2323835"/>
              </a:xfrm>
              <a:prstGeom prst="rect">
                <a:avLst/>
              </a:prstGeom>
            </p:spPr>
          </p:pic>
          <p:pic>
            <p:nvPicPr>
              <p:cNvPr id="9" name="Picture 8" descr="A graph of light and dark&#10;&#10;Description automatically generated">
                <a:extLst>
                  <a:ext uri="{FF2B5EF4-FFF2-40B4-BE49-F238E27FC236}">
                    <a16:creationId xmlns:a16="http://schemas.microsoft.com/office/drawing/2014/main" id="{D83472C8-3ABA-E0FD-5AB9-03D312D2B32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/>
              <a:stretch/>
            </p:blipFill>
            <p:spPr>
              <a:xfrm>
                <a:off x="2598340" y="3497168"/>
                <a:ext cx="2659619" cy="2345530"/>
              </a:xfrm>
              <a:prstGeom prst="rect">
                <a:avLst/>
              </a:prstGeom>
            </p:spPr>
          </p:pic>
          <p:pic>
            <p:nvPicPr>
              <p:cNvPr id="11" name="Picture 10" descr="A graph of light and dark&#10;&#10;Description automatically generated">
                <a:extLst>
                  <a:ext uri="{FF2B5EF4-FFF2-40B4-BE49-F238E27FC236}">
                    <a16:creationId xmlns:a16="http://schemas.microsoft.com/office/drawing/2014/main" id="{A55B1051-7913-FC99-3E9D-FAEE65017A6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r="84828"/>
              <a:stretch/>
            </p:blipFill>
            <p:spPr>
              <a:xfrm>
                <a:off x="299127" y="1280847"/>
                <a:ext cx="373832" cy="2379567"/>
              </a:xfrm>
              <a:prstGeom prst="rect">
                <a:avLst/>
              </a:prstGeom>
            </p:spPr>
          </p:pic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FE614E5-9E68-2E11-3A84-EF1B187ACE5C}"/>
                </a:ext>
              </a:extLst>
            </p:cNvPr>
            <p:cNvSpPr txBox="1"/>
            <p:nvPr/>
          </p:nvSpPr>
          <p:spPr>
            <a:xfrm>
              <a:off x="45016" y="1295401"/>
              <a:ext cx="325730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00" dirty="0"/>
                <a:t>A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99E691D-EEBC-11FB-2191-DC10631ED1AA}"/>
                </a:ext>
              </a:extLst>
            </p:cNvPr>
            <p:cNvSpPr txBox="1"/>
            <p:nvPr/>
          </p:nvSpPr>
          <p:spPr>
            <a:xfrm>
              <a:off x="2430578" y="1295401"/>
              <a:ext cx="317716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00" dirty="0"/>
                <a:t>B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BE66169-BF4C-D74F-D6C2-09DBDD2E58DE}"/>
                </a:ext>
              </a:extLst>
            </p:cNvPr>
            <p:cNvSpPr txBox="1"/>
            <p:nvPr/>
          </p:nvSpPr>
          <p:spPr>
            <a:xfrm>
              <a:off x="18065" y="3604081"/>
              <a:ext cx="33374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900" dirty="0"/>
                <a:t>C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981FA4E-1CD3-F7DC-3AA4-24EBD19EC672}"/>
                </a:ext>
              </a:extLst>
            </p:cNvPr>
            <p:cNvSpPr txBox="1"/>
            <p:nvPr/>
          </p:nvSpPr>
          <p:spPr>
            <a:xfrm>
              <a:off x="2403627" y="3604081"/>
              <a:ext cx="32412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900" dirty="0"/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97114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8A6F82E-91AA-6C3E-5513-2D5421B4C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500" y="3017659"/>
            <a:ext cx="3039082" cy="22615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85DD0AD-6E33-9109-52F4-2507A1461C35}"/>
              </a:ext>
            </a:extLst>
          </p:cNvPr>
          <p:cNvSpPr txBox="1"/>
          <p:nvPr/>
        </p:nvSpPr>
        <p:spPr>
          <a:xfrm>
            <a:off x="0" y="0"/>
            <a:ext cx="1467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Supplemental Figure 3</a:t>
            </a:r>
          </a:p>
        </p:txBody>
      </p:sp>
    </p:spTree>
    <p:extLst>
      <p:ext uri="{BB962C8B-B14F-4D97-AF65-F5344CB8AC3E}">
        <p14:creationId xmlns:p14="http://schemas.microsoft.com/office/powerpoint/2010/main" val="3163744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17049</TotalTime>
  <Words>187</Words>
  <Application>Microsoft Macintosh PowerPoint</Application>
  <PresentationFormat>Custom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Anterior Pituitary Transcriptomics Following a High Fat Diet:  Impact of oxidative stress on cell metabolism   Tiffany K. Miles1,4, Angela K Odle1,4 Stephanie D. Byrum2, Alex Lagasse1,  Anessa Haney1, Victoria Ortega1, Cole R Bolen1, Jewel Banik1, Milla M. Reddick1,  Ashley Herdman1, Melanie MacNicol1,5,  Angus MacNicol1,5, and Gwen V. Childs1,5    Department of Neurobiology and Developmental Sciences1;  Department of Biochemistry and Molecular Biology2; Arkansas Children’s Research Institute;2  University of Arkansas for Medical Sciences Little Rock, AR, 72205   4.Co-First Authors 5.Co-Senior Authors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Supplemental Figures</dc:title>
  <dc:creator>Childs, Gwen V</dc:creator>
  <cp:lastModifiedBy>Macnicol, Angus</cp:lastModifiedBy>
  <cp:revision>27</cp:revision>
  <dcterms:created xsi:type="dcterms:W3CDTF">2023-09-12T17:09:51Z</dcterms:created>
  <dcterms:modified xsi:type="dcterms:W3CDTF">2023-11-22T20:58:36Z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ca390d5-a4f3-448c-8368-24080179bc53_Enabled">
    <vt:lpwstr>true</vt:lpwstr>
  </property>
  <property fmtid="{D5CDD505-2E9C-101B-9397-08002B2CF9AE}" pid="3" name="MSIP_Label_8ca390d5-a4f3-448c-8368-24080179bc53_SetDate">
    <vt:lpwstr>2023-09-12T17:39:55Z</vt:lpwstr>
  </property>
  <property fmtid="{D5CDD505-2E9C-101B-9397-08002B2CF9AE}" pid="4" name="MSIP_Label_8ca390d5-a4f3-448c-8368-24080179bc53_Method">
    <vt:lpwstr>Standard</vt:lpwstr>
  </property>
  <property fmtid="{D5CDD505-2E9C-101B-9397-08002B2CF9AE}" pid="5" name="MSIP_Label_8ca390d5-a4f3-448c-8368-24080179bc53_Name">
    <vt:lpwstr>Low Risk</vt:lpwstr>
  </property>
  <property fmtid="{D5CDD505-2E9C-101B-9397-08002B2CF9AE}" pid="6" name="MSIP_Label_8ca390d5-a4f3-448c-8368-24080179bc53_SiteId">
    <vt:lpwstr>5b703aa0-061f-4ed9-beca-765a39ee1304</vt:lpwstr>
  </property>
  <property fmtid="{D5CDD505-2E9C-101B-9397-08002B2CF9AE}" pid="7" name="MSIP_Label_8ca390d5-a4f3-448c-8368-24080179bc53_ActionId">
    <vt:lpwstr>8afee0af-4e72-4932-a3a5-a7160f0dcfa3</vt:lpwstr>
  </property>
  <property fmtid="{D5CDD505-2E9C-101B-9397-08002B2CF9AE}" pid="8" name="MSIP_Label_8ca390d5-a4f3-448c-8368-24080179bc53_ContentBits">
    <vt:lpwstr>0</vt:lpwstr>
  </property>
</Properties>
</file>